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notesSlides/notesSlide3.xml" ContentType="application/vnd.openxmlformats-officedocument.presentationml.notesSlide+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ppt/notesSlides/notesSlide6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notesSlides/notesSlide60.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940" r:id="rId1"/>
  </p:sldMasterIdLst>
  <p:notesMasterIdLst>
    <p:notesMasterId r:id="rId71"/>
  </p:notesMasterIdLst>
  <p:handoutMasterIdLst>
    <p:handoutMasterId r:id="rId72"/>
  </p:handoutMasterIdLst>
  <p:sldIdLst>
    <p:sldId id="3086" r:id="rId2"/>
    <p:sldId id="3120" r:id="rId3"/>
    <p:sldId id="3178" r:id="rId4"/>
    <p:sldId id="3177" r:id="rId5"/>
    <p:sldId id="3114" r:id="rId6"/>
    <p:sldId id="3091" r:id="rId7"/>
    <p:sldId id="3094" r:id="rId8"/>
    <p:sldId id="3097" r:id="rId9"/>
    <p:sldId id="3125" r:id="rId10"/>
    <p:sldId id="3126" r:id="rId11"/>
    <p:sldId id="3127" r:id="rId12"/>
    <p:sldId id="3128" r:id="rId13"/>
    <p:sldId id="3129" r:id="rId14"/>
    <p:sldId id="3130" r:id="rId15"/>
    <p:sldId id="3131" r:id="rId16"/>
    <p:sldId id="3088" r:id="rId17"/>
    <p:sldId id="3132" r:id="rId18"/>
    <p:sldId id="3133" r:id="rId19"/>
    <p:sldId id="3134" r:id="rId20"/>
    <p:sldId id="3135" r:id="rId21"/>
    <p:sldId id="3136" r:id="rId22"/>
    <p:sldId id="3137" r:id="rId23"/>
    <p:sldId id="3138" r:id="rId24"/>
    <p:sldId id="3139" r:id="rId25"/>
    <p:sldId id="3140" r:id="rId26"/>
    <p:sldId id="3141" r:id="rId27"/>
    <p:sldId id="3144" r:id="rId28"/>
    <p:sldId id="3145" r:id="rId29"/>
    <p:sldId id="3143" r:id="rId30"/>
    <p:sldId id="3142" r:id="rId31"/>
    <p:sldId id="3146" r:id="rId32"/>
    <p:sldId id="3147" r:id="rId33"/>
    <p:sldId id="3148" r:id="rId34"/>
    <p:sldId id="3150" r:id="rId35"/>
    <p:sldId id="3149" r:id="rId36"/>
    <p:sldId id="3151" r:id="rId37"/>
    <p:sldId id="3156" r:id="rId38"/>
    <p:sldId id="3155" r:id="rId39"/>
    <p:sldId id="3154" r:id="rId40"/>
    <p:sldId id="3153" r:id="rId41"/>
    <p:sldId id="3158" r:id="rId42"/>
    <p:sldId id="3152" r:id="rId43"/>
    <p:sldId id="3115" r:id="rId44"/>
    <p:sldId id="3092" r:id="rId45"/>
    <p:sldId id="3159" r:id="rId46"/>
    <p:sldId id="3160" r:id="rId47"/>
    <p:sldId id="3161" r:id="rId48"/>
    <p:sldId id="3095" r:id="rId49"/>
    <p:sldId id="3162" r:id="rId50"/>
    <p:sldId id="3163" r:id="rId51"/>
    <p:sldId id="3167" r:id="rId52"/>
    <p:sldId id="3165" r:id="rId53"/>
    <p:sldId id="3166" r:id="rId54"/>
    <p:sldId id="3089" r:id="rId55"/>
    <p:sldId id="3116" r:id="rId56"/>
    <p:sldId id="3099" r:id="rId57"/>
    <p:sldId id="3168" r:id="rId58"/>
    <p:sldId id="3169" r:id="rId59"/>
    <p:sldId id="3096" r:id="rId60"/>
    <p:sldId id="3170" r:id="rId61"/>
    <p:sldId id="3171" r:id="rId62"/>
    <p:sldId id="3117" r:id="rId63"/>
    <p:sldId id="3172" r:id="rId64"/>
    <p:sldId id="3173" r:id="rId65"/>
    <p:sldId id="3093" r:id="rId66"/>
    <p:sldId id="3174" r:id="rId67"/>
    <p:sldId id="3175" r:id="rId68"/>
    <p:sldId id="3176" r:id="rId69"/>
    <p:sldId id="3118" r:id="rId70"/>
  </p:sldIdLst>
  <p:sldSz cx="12858750" cy="7232650"/>
  <p:notesSz cx="6858000" cy="9144000"/>
  <p:custDataLst>
    <p:tags r:id="rId73"/>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588" userDrawn="1">
          <p15:clr>
            <a:srgbClr val="A4A3A4"/>
          </p15:clr>
        </p15:guide>
        <p15:guide id="7" pos="376" userDrawn="1">
          <p15:clr>
            <a:srgbClr val="A4A3A4"/>
          </p15:clr>
        </p15:guide>
        <p15:guide id="8" pos="1350"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369"/>
    <a:srgbClr val="1A8CE1"/>
    <a:srgbClr val="FFFFFF"/>
    <a:srgbClr val="A78357"/>
    <a:srgbClr val="28C7D4"/>
    <a:srgbClr val="F94D4D"/>
    <a:srgbClr val="FEFEFE"/>
    <a:srgbClr val="8F1A12"/>
    <a:srgbClr val="F84E4B"/>
    <a:srgbClr val="26C8D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458" autoAdjust="0"/>
    <p:restoredTop sz="92986" autoAdjust="0"/>
  </p:normalViewPr>
  <p:slideViewPr>
    <p:cSldViewPr>
      <p:cViewPr>
        <p:scale>
          <a:sx n="66" d="100"/>
          <a:sy n="66" d="100"/>
        </p:scale>
        <p:origin x="-864" y="-120"/>
      </p:cViewPr>
      <p:guideLst>
        <p:guide orient="horz" pos="328"/>
        <p:guide orient="horz" pos="4183"/>
        <p:guide pos="4050"/>
        <p:guide pos="557"/>
        <p:guide pos="7588"/>
        <p:guide pos="376"/>
        <p:guide pos="1350"/>
      </p:guideLst>
    </p:cSldViewPr>
  </p:slideViewPr>
  <p:outlineViewPr>
    <p:cViewPr>
      <p:scale>
        <a:sx n="100" d="100"/>
        <a:sy n="100" d="100"/>
      </p:scale>
      <p:origin x="0" y="-14412"/>
    </p:cViewPr>
  </p:outlineViewPr>
  <p:notesTextViewPr>
    <p:cViewPr>
      <p:scale>
        <a:sx n="1" d="1"/>
        <a:sy n="1" d="1"/>
      </p:scale>
      <p:origin x="0" y="0"/>
    </p:cViewPr>
  </p:notesTextViewPr>
  <p:sorterViewPr>
    <p:cViewPr>
      <p:scale>
        <a:sx n="86" d="100"/>
        <a:sy n="86" d="100"/>
      </p:scale>
      <p:origin x="0" y="0"/>
    </p:cViewPr>
  </p:sorterViewPr>
  <p:notesViewPr>
    <p:cSldViewPr showGuides="1">
      <p:cViewPr varScale="1">
        <p:scale>
          <a:sx n="85" d="100"/>
          <a:sy n="85" d="100"/>
        </p:scale>
        <p:origin x="3804" y="96"/>
      </p:cViewPr>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17742FC-62BB-4B81-9CA5-3B750A4B4580}" type="datetimeFigureOut">
              <a:rPr lang="zh-CN" altLang="en-US" smtClean="0"/>
              <a:pPr/>
              <a:t>2018/12/9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67E82F1-5B17-4D95-A6D6-EB96F2D72B61}" type="slidenum">
              <a:rPr lang="zh-CN" altLang="en-US" smtClean="0"/>
              <a:pPr/>
              <a:t>‹#›</a:t>
            </a:fld>
            <a:endParaRPr lang="zh-CN" altLang="en-US"/>
          </a:p>
        </p:txBody>
      </p:sp>
    </p:spTree>
    <p:extLst>
      <p:ext uri="{BB962C8B-B14F-4D97-AF65-F5344CB8AC3E}">
        <p14:creationId xmlns:p14="http://schemas.microsoft.com/office/powerpoint/2010/main" xmlns="" val="42425143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2018/12/9</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smtClean="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xmlns=""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xmlns="" val="367882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16</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17</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18</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19</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2</a:t>
            </a:fld>
            <a:endParaRPr lang="zh-CN" altLang="en-US"/>
          </a:p>
        </p:txBody>
      </p:sp>
    </p:spTree>
    <p:extLst>
      <p:ext uri="{BB962C8B-B14F-4D97-AF65-F5344CB8AC3E}">
        <p14:creationId xmlns:p14="http://schemas.microsoft.com/office/powerpoint/2010/main" xmlns="" val="15873470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20</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21</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22</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23</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24</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25</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26</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27</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28</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29</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3</a:t>
            </a:fld>
            <a:endParaRPr lang="zh-CN" altLang="en-US"/>
          </a:p>
        </p:txBody>
      </p:sp>
    </p:spTree>
    <p:extLst>
      <p:ext uri="{BB962C8B-B14F-4D97-AF65-F5344CB8AC3E}">
        <p14:creationId xmlns:p14="http://schemas.microsoft.com/office/powerpoint/2010/main" xmlns="" val="1587347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30</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31</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32</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33</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34</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35</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36</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37</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38</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39</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pPr/>
              <a:t>4</a:t>
            </a:fld>
            <a:endParaRPr lang="zh-CN" altLang="en-US"/>
          </a:p>
        </p:txBody>
      </p:sp>
    </p:spTree>
    <p:extLst>
      <p:ext uri="{BB962C8B-B14F-4D97-AF65-F5344CB8AC3E}">
        <p14:creationId xmlns:p14="http://schemas.microsoft.com/office/powerpoint/2010/main" xmlns="" val="15873470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40</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41</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42</a:t>
            </a:fld>
            <a:endParaRPr lang="en-GB"/>
          </a:p>
        </p:txBody>
      </p:sp>
    </p:spTree>
    <p:extLst>
      <p:ext uri="{BB962C8B-B14F-4D97-AF65-F5344CB8AC3E}">
        <p14:creationId xmlns:p14="http://schemas.microsoft.com/office/powerpoint/2010/main" xmlns="" val="18893381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43</a:t>
            </a:fld>
            <a:endParaRPr lang="zh-CN" altLang="en-US"/>
          </a:p>
        </p:txBody>
      </p:sp>
    </p:spTree>
    <p:extLst>
      <p:ext uri="{BB962C8B-B14F-4D97-AF65-F5344CB8AC3E}">
        <p14:creationId xmlns:p14="http://schemas.microsoft.com/office/powerpoint/2010/main" xmlns="" val="832559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48</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49</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50</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51</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52</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53</a:t>
            </a:fld>
            <a:endParaRPr lang="en-GB"/>
          </a:p>
        </p:txBody>
      </p:sp>
    </p:spTree>
    <p:extLst>
      <p:ext uri="{BB962C8B-B14F-4D97-AF65-F5344CB8AC3E}">
        <p14:creationId xmlns:p14="http://schemas.microsoft.com/office/powerpoint/2010/main" xmlns="" val="422502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a:t>
            </a:fld>
            <a:endParaRPr lang="zh-CN" altLang="en-US"/>
          </a:p>
        </p:txBody>
      </p:sp>
    </p:spTree>
    <p:extLst>
      <p:ext uri="{BB962C8B-B14F-4D97-AF65-F5344CB8AC3E}">
        <p14:creationId xmlns:p14="http://schemas.microsoft.com/office/powerpoint/2010/main" xmlns="" val="1648198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54</a:t>
            </a:fld>
            <a:endParaRPr lang="en-GB"/>
          </a:p>
        </p:txBody>
      </p:sp>
    </p:spTree>
    <p:extLst>
      <p:ext uri="{BB962C8B-B14F-4D97-AF65-F5344CB8AC3E}">
        <p14:creationId xmlns:p14="http://schemas.microsoft.com/office/powerpoint/2010/main" xmlns="" val="703759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55</a:t>
            </a:fld>
            <a:endParaRPr lang="zh-CN" altLang="en-US"/>
          </a:p>
        </p:txBody>
      </p:sp>
    </p:spTree>
    <p:extLst>
      <p:ext uri="{BB962C8B-B14F-4D97-AF65-F5344CB8AC3E}">
        <p14:creationId xmlns:p14="http://schemas.microsoft.com/office/powerpoint/2010/main" xmlns="" val="36096956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7731000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773100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86050" y="514350"/>
            <a:ext cx="4573588" cy="2571750"/>
          </a:xfrm>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7731000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59</a:t>
            </a:fld>
            <a:endParaRPr lang="en-GB"/>
          </a:p>
        </p:txBody>
      </p:sp>
    </p:spTree>
    <p:extLst>
      <p:ext uri="{BB962C8B-B14F-4D97-AF65-F5344CB8AC3E}">
        <p14:creationId xmlns:p14="http://schemas.microsoft.com/office/powerpoint/2010/main" xmlns="" val="115186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60</a:t>
            </a:fld>
            <a:endParaRPr lang="en-GB"/>
          </a:p>
        </p:txBody>
      </p:sp>
    </p:spTree>
    <p:extLst>
      <p:ext uri="{BB962C8B-B14F-4D97-AF65-F5344CB8AC3E}">
        <p14:creationId xmlns:p14="http://schemas.microsoft.com/office/powerpoint/2010/main" xmlns="" val="1151866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61</a:t>
            </a:fld>
            <a:endParaRPr lang="en-GB"/>
          </a:p>
        </p:txBody>
      </p:sp>
    </p:spTree>
    <p:extLst>
      <p:ext uri="{BB962C8B-B14F-4D97-AF65-F5344CB8AC3E}">
        <p14:creationId xmlns:p14="http://schemas.microsoft.com/office/powerpoint/2010/main" xmlns="" val="115186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00B313C-6B84-469A-A8BF-E1E0C9F599AB}" type="slidenum">
              <a:rPr lang="zh-CN" altLang="en-US" smtClean="0"/>
              <a:pPr/>
              <a:t>62</a:t>
            </a:fld>
            <a:endParaRPr lang="zh-CN" altLang="en-US"/>
          </a:p>
        </p:txBody>
      </p:sp>
    </p:spTree>
    <p:extLst>
      <p:ext uri="{BB962C8B-B14F-4D97-AF65-F5344CB8AC3E}">
        <p14:creationId xmlns:p14="http://schemas.microsoft.com/office/powerpoint/2010/main" xmlns="" val="31163051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63</a:t>
            </a:fld>
            <a:endParaRPr lang="en-GB"/>
          </a:p>
        </p:txBody>
      </p:sp>
    </p:spTree>
    <p:extLst>
      <p:ext uri="{BB962C8B-B14F-4D97-AF65-F5344CB8AC3E}">
        <p14:creationId xmlns:p14="http://schemas.microsoft.com/office/powerpoint/2010/main" xmlns="" val="1151866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a:t>
            </a:fld>
            <a:endParaRPr lang="en-GB"/>
          </a:p>
        </p:txBody>
      </p:sp>
    </p:spTree>
    <p:extLst>
      <p:ext uri="{BB962C8B-B14F-4D97-AF65-F5344CB8AC3E}">
        <p14:creationId xmlns:p14="http://schemas.microsoft.com/office/powerpoint/2010/main" xmlns="" val="10699590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64</a:t>
            </a:fld>
            <a:endParaRPr lang="en-GB"/>
          </a:p>
        </p:txBody>
      </p:sp>
    </p:spTree>
    <p:extLst>
      <p:ext uri="{BB962C8B-B14F-4D97-AF65-F5344CB8AC3E}">
        <p14:creationId xmlns:p14="http://schemas.microsoft.com/office/powerpoint/2010/main" xmlns="" val="1151866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65</a:t>
            </a:fld>
            <a:endParaRPr lang="zh-CN" altLang="en-US"/>
          </a:p>
        </p:txBody>
      </p:sp>
    </p:spTree>
    <p:extLst>
      <p:ext uri="{BB962C8B-B14F-4D97-AF65-F5344CB8AC3E}">
        <p14:creationId xmlns:p14="http://schemas.microsoft.com/office/powerpoint/2010/main" xmlns="" val="4146879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66</a:t>
            </a:fld>
            <a:endParaRPr lang="zh-CN" altLang="en-US"/>
          </a:p>
        </p:txBody>
      </p:sp>
    </p:spTree>
    <p:extLst>
      <p:ext uri="{BB962C8B-B14F-4D97-AF65-F5344CB8AC3E}">
        <p14:creationId xmlns:p14="http://schemas.microsoft.com/office/powerpoint/2010/main" xmlns="" val="414687914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67</a:t>
            </a:fld>
            <a:endParaRPr lang="zh-CN" altLang="en-US"/>
          </a:p>
        </p:txBody>
      </p:sp>
    </p:spTree>
    <p:extLst>
      <p:ext uri="{BB962C8B-B14F-4D97-AF65-F5344CB8AC3E}">
        <p14:creationId xmlns:p14="http://schemas.microsoft.com/office/powerpoint/2010/main" xmlns="" val="414687914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68</a:t>
            </a:fld>
            <a:endParaRPr lang="zh-CN" altLang="en-US"/>
          </a:p>
        </p:txBody>
      </p:sp>
    </p:spTree>
    <p:extLst>
      <p:ext uri="{BB962C8B-B14F-4D97-AF65-F5344CB8AC3E}">
        <p14:creationId xmlns:p14="http://schemas.microsoft.com/office/powerpoint/2010/main" xmlns="" val="41468791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69</a:t>
            </a:fld>
            <a:endParaRPr lang="zh-CN" altLang="en-US"/>
          </a:p>
        </p:txBody>
      </p:sp>
    </p:spTree>
    <p:extLst>
      <p:ext uri="{BB962C8B-B14F-4D97-AF65-F5344CB8AC3E}">
        <p14:creationId xmlns:p14="http://schemas.microsoft.com/office/powerpoint/2010/main" xmlns="" val="4171822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7</a:t>
            </a:fld>
            <a:endParaRPr lang="en-GB"/>
          </a:p>
        </p:txBody>
      </p:sp>
    </p:spTree>
    <p:extLst>
      <p:ext uri="{BB962C8B-B14F-4D97-AF65-F5344CB8AC3E}">
        <p14:creationId xmlns:p14="http://schemas.microsoft.com/office/powerpoint/2010/main" xmlns="" val="12702239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smtClean="0"/>
              <a:t>My First Template</a:t>
            </a:r>
            <a:endParaRPr lang="en-US" dirty="0"/>
          </a:p>
        </p:txBody>
      </p:sp>
    </p:spTree>
    <p:extLst>
      <p:ext uri="{BB962C8B-B14F-4D97-AF65-F5344CB8AC3E}">
        <p14:creationId xmlns:p14="http://schemas.microsoft.com/office/powerpoint/2010/main" xmlns="" val="3971771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cxnSp>
        <p:nvCxnSpPr>
          <p:cNvPr id="2" name="直接连接符 1"/>
          <p:cNvCxnSpPr/>
          <p:nvPr userDrawn="1"/>
        </p:nvCxnSpPr>
        <p:spPr>
          <a:xfrm>
            <a:off x="0" y="643766"/>
            <a:ext cx="12858750" cy="1"/>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nvGrpSpPr>
          <p:cNvPr id="3" name="组合 2"/>
          <p:cNvGrpSpPr/>
          <p:nvPr userDrawn="1"/>
        </p:nvGrpSpPr>
        <p:grpSpPr>
          <a:xfrm>
            <a:off x="516714" y="187358"/>
            <a:ext cx="303705" cy="303705"/>
            <a:chOff x="624979" y="908720"/>
            <a:chExt cx="288032" cy="288032"/>
          </a:xfrm>
        </p:grpSpPr>
        <p:cxnSp>
          <p:nvCxnSpPr>
            <p:cNvPr id="4" name="直接连接符 3"/>
            <p:cNvCxnSpPr/>
            <p:nvPr/>
          </p:nvCxnSpPr>
          <p:spPr>
            <a:xfrm>
              <a:off x="624979" y="1196752"/>
              <a:ext cx="28803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911622" y="908720"/>
              <a:ext cx="0" cy="28803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flipH="1" flipV="1">
              <a:off x="696987" y="980728"/>
              <a:ext cx="216024" cy="216024"/>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xmlns="" val="410604546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7678211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84238" y="385763"/>
            <a:ext cx="11090275" cy="1397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84238" y="1925638"/>
            <a:ext cx="11090275" cy="4589462"/>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84238" y="6704013"/>
            <a:ext cx="2892425" cy="384175"/>
          </a:xfrm>
          <a:prstGeom prst="rect">
            <a:avLst/>
          </a:prstGeom>
        </p:spPr>
        <p:txBody>
          <a:bodyPr vert="horz" lIns="91440" tIns="45720" rIns="91440" bIns="45720" rtlCol="0" anchor="ctr"/>
          <a:lstStyle>
            <a:lvl1pPr algn="l">
              <a:defRPr sz="1200">
                <a:solidFill>
                  <a:schemeClr val="tx1">
                    <a:tint val="75000"/>
                  </a:schemeClr>
                </a:solidFill>
              </a:defRPr>
            </a:lvl1pPr>
          </a:lstStyle>
          <a:p>
            <a:fld id="{43A93E93-166D-47F5-9EF1-ACEABE24AEEA}" type="datetimeFigureOut">
              <a:rPr lang="zh-CN" altLang="en-US" smtClean="0"/>
              <a:pPr/>
              <a:t>2018/12/9</a:t>
            </a:fld>
            <a:endParaRPr lang="zh-CN" altLang="en-US"/>
          </a:p>
        </p:txBody>
      </p:sp>
      <p:sp>
        <p:nvSpPr>
          <p:cNvPr id="5" name="页脚占位符 4"/>
          <p:cNvSpPr>
            <a:spLocks noGrp="1"/>
          </p:cNvSpPr>
          <p:nvPr>
            <p:ph type="ftr" sz="quarter" idx="3"/>
          </p:nvPr>
        </p:nvSpPr>
        <p:spPr>
          <a:xfrm>
            <a:off x="4259263" y="6704013"/>
            <a:ext cx="4340225" cy="3841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9082088" y="6704013"/>
            <a:ext cx="2892425" cy="384175"/>
          </a:xfrm>
          <a:prstGeom prst="rect">
            <a:avLst/>
          </a:prstGeom>
        </p:spPr>
        <p:txBody>
          <a:bodyPr vert="horz" lIns="91440" tIns="45720" rIns="91440" bIns="45720" rtlCol="0" anchor="ctr"/>
          <a:lstStyle>
            <a:lvl1pPr algn="r">
              <a:defRPr sz="1200">
                <a:solidFill>
                  <a:schemeClr val="tx1">
                    <a:tint val="75000"/>
                  </a:schemeClr>
                </a:solidFill>
              </a:defRPr>
            </a:lvl1pPr>
          </a:lstStyle>
          <a:p>
            <a:fld id="{118D5ACA-62CA-46DB-AD6B-12EDD6D51A23}" type="slidenum">
              <a:rPr lang="zh-CN" altLang="en-US" smtClean="0"/>
              <a:pPr/>
              <a:t>‹#›</a:t>
            </a:fld>
            <a:endParaRPr lang="zh-CN" altLang="en-US"/>
          </a:p>
        </p:txBody>
      </p:sp>
    </p:spTree>
    <p:extLst>
      <p:ext uri="{BB962C8B-B14F-4D97-AF65-F5344CB8AC3E}">
        <p14:creationId xmlns:p14="http://schemas.microsoft.com/office/powerpoint/2010/main" xmlns="" val="278975340"/>
      </p:ext>
    </p:extLst>
  </p:cSld>
  <p:clrMap bg1="lt1" tx1="dk1" bg2="lt2" tx2="dk2" accent1="accent1" accent2="accent2" accent3="accent3" accent4="accent4" accent5="accent5" accent6="accent6" hlink="hlink" folHlink="folHlink"/>
  <p:sldLayoutIdLst>
    <p:sldLayoutId id="2147483960" r:id="rId1"/>
    <p:sldLayoutId id="214748396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矩形 331"/>
          <p:cNvSpPr/>
          <p:nvPr/>
        </p:nvSpPr>
        <p:spPr>
          <a:xfrm>
            <a:off x="0" y="0"/>
            <a:ext cx="12858750" cy="7243762"/>
          </a:xfrm>
          <a:prstGeom prst="rect">
            <a:avLst/>
          </a:prstGeom>
          <a:blipFill dpi="0" rotWithShape="1">
            <a:blip r:embed="rId3" cstate="print">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矩形 259"/>
          <p:cNvSpPr>
            <a:spLocks noChangeArrowheads="1"/>
          </p:cNvSpPr>
          <p:nvPr/>
        </p:nvSpPr>
        <p:spPr bwMode="auto">
          <a:xfrm>
            <a:off x="1643029" y="6116655"/>
            <a:ext cx="4504117"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000" b="1" dirty="0" smtClean="0"/>
              <a:t>Design thinking and method</a:t>
            </a:r>
          </a:p>
          <a:p>
            <a:pPr algn="ctr">
              <a:buNone/>
            </a:pPr>
            <a:endParaRPr lang="en-US" altLang="zh-CN" sz="2000" dirty="0">
              <a:solidFill>
                <a:schemeClr val="accent1"/>
              </a:solidFill>
              <a:latin typeface="Arial" panose="020B0604020202020204" pitchFamily="34" charset="0"/>
              <a:cs typeface="Arial" panose="020B0604020202020204" pitchFamily="34" charset="0"/>
            </a:endParaRPr>
          </a:p>
        </p:txBody>
      </p:sp>
      <p:sp>
        <p:nvSpPr>
          <p:cNvPr id="19" name="矩形 259"/>
          <p:cNvSpPr>
            <a:spLocks noChangeArrowheads="1"/>
          </p:cNvSpPr>
          <p:nvPr/>
        </p:nvSpPr>
        <p:spPr bwMode="auto">
          <a:xfrm>
            <a:off x="1226797" y="5762159"/>
            <a:ext cx="5472608" cy="3148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lnSpc>
                <a:spcPct val="150000"/>
              </a:lnSpc>
              <a:buNone/>
            </a:pPr>
            <a:endParaRPr lang="zh-CN" altLang="en-US" sz="1100" cap="all" dirty="0">
              <a:solidFill>
                <a:schemeClr val="accent1"/>
              </a:solidFill>
              <a:latin typeface="Arial" panose="020B0604020202020204" pitchFamily="34" charset="0"/>
              <a:cs typeface="Arial" panose="020B0604020202020204" pitchFamily="34" charset="0"/>
            </a:endParaRPr>
          </a:p>
        </p:txBody>
      </p:sp>
      <p:sp>
        <p:nvSpPr>
          <p:cNvPr id="7" name="矩形 259"/>
          <p:cNvSpPr>
            <a:spLocks noChangeArrowheads="1"/>
          </p:cNvSpPr>
          <p:nvPr/>
        </p:nvSpPr>
        <p:spPr bwMode="auto">
          <a:xfrm>
            <a:off x="214269" y="4616457"/>
            <a:ext cx="750099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7200" dirty="0" smtClean="0">
                <a:latin typeface="华文彩云" pitchFamily="2" charset="-122"/>
                <a:ea typeface="华文彩云" pitchFamily="2" charset="-122"/>
              </a:rPr>
              <a:t>设计思维与方法</a:t>
            </a:r>
            <a:endParaRPr lang="zh-CN" altLang="en-US" sz="7200" cap="all" dirty="0">
              <a:solidFill>
                <a:schemeClr val="accent2"/>
              </a:solidFill>
              <a:latin typeface="华文彩云" pitchFamily="2" charset="-122"/>
              <a:ea typeface="华文彩云" pitchFamily="2" charset="-122"/>
              <a:cs typeface="Arial" panose="020B0604020202020204" pitchFamily="34" charset="0"/>
            </a:endParaRPr>
          </a:p>
        </p:txBody>
      </p:sp>
      <p:sp>
        <p:nvSpPr>
          <p:cNvPr id="8" name="矩形 259"/>
          <p:cNvSpPr>
            <a:spLocks noChangeArrowheads="1"/>
          </p:cNvSpPr>
          <p:nvPr/>
        </p:nvSpPr>
        <p:spPr bwMode="auto">
          <a:xfrm>
            <a:off x="7072316" y="6259531"/>
            <a:ext cx="5286413"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400" b="1" cap="all" dirty="0" smtClean="0">
                <a:latin typeface="方正正准黑简体" panose="02000000000000000000" pitchFamily="2" charset="-122"/>
                <a:ea typeface="方正正准黑简体" panose="02000000000000000000" pitchFamily="2" charset="-122"/>
                <a:cs typeface="Arial" panose="020B0604020202020204" pitchFamily="34" charset="0"/>
              </a:rPr>
              <a:t>环境设计</a:t>
            </a:r>
            <a:endParaRPr lang="en-US" altLang="zh-CN" sz="2400" b="1" cap="all" dirty="0" smtClean="0">
              <a:latin typeface="方正正准黑简体" panose="02000000000000000000" pitchFamily="2" charset="-122"/>
              <a:ea typeface="方正正准黑简体" panose="02000000000000000000" pitchFamily="2" charset="-122"/>
              <a:cs typeface="Arial" panose="020B0604020202020204" pitchFamily="34" charset="0"/>
            </a:endParaRPr>
          </a:p>
          <a:p>
            <a:pPr algn="ctr">
              <a:buNone/>
            </a:pPr>
            <a:r>
              <a:rPr lang="zh-CN" altLang="en-US" sz="2400" b="1" cap="all" dirty="0" smtClean="0">
                <a:latin typeface="方正正准黑简体" panose="02000000000000000000" pitchFamily="2" charset="-122"/>
                <a:ea typeface="方正正准黑简体" panose="02000000000000000000" pitchFamily="2" charset="-122"/>
                <a:cs typeface="Arial" panose="020B0604020202020204" pitchFamily="34" charset="0"/>
              </a:rPr>
              <a:t>田凯今</a:t>
            </a:r>
            <a:endParaRPr lang="zh-CN" altLang="en-US" sz="2400" b="1" cap="all" dirty="0">
              <a:latin typeface="方正正准黑简体" panose="02000000000000000000" pitchFamily="2" charset="-122"/>
              <a:ea typeface="方正正准黑简体" panose="02000000000000000000" pitchFamily="2" charset="-122"/>
              <a:cs typeface="Arial" panose="020B0604020202020204" pitchFamily="34" charset="0"/>
            </a:endParaRPr>
          </a:p>
        </p:txBody>
      </p:sp>
    </p:spTree>
    <p:extLst>
      <p:ext uri="{BB962C8B-B14F-4D97-AF65-F5344CB8AC3E}">
        <p14:creationId xmlns:p14="http://schemas.microsoft.com/office/powerpoint/2010/main" xmlns="" val="243076485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500" fill="hold"/>
                                        <p:tgtEl>
                                          <p:spTgt spid="332"/>
                                        </p:tgtEl>
                                        <p:attrNameLst>
                                          <p:attrName>ppt_w</p:attrName>
                                        </p:attrNameLst>
                                      </p:cBhvr>
                                      <p:tavLst>
                                        <p:tav tm="0">
                                          <p:val>
                                            <p:strVal val="4/3*#ppt_w"/>
                                          </p:val>
                                        </p:tav>
                                        <p:tav tm="100000">
                                          <p:val>
                                            <p:strVal val="#ppt_w"/>
                                          </p:val>
                                        </p:tav>
                                      </p:tavLst>
                                    </p:anim>
                                    <p:anim calcmode="lin" valueType="num">
                                      <p:cBhvr>
                                        <p:cTn id="8" dur="500" fill="hold"/>
                                        <p:tgtEl>
                                          <p:spTgt spid="33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par>
                          <p:cTn id="17" fill="hold">
                            <p:stCondLst>
                              <p:cond delay="130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par>
                          <p:cTn id="21" fill="hold">
                            <p:stCondLst>
                              <p:cond delay="18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18"/>
                                        </p:tgtEl>
                                        <p:attrNameLst>
                                          <p:attrName>style.visibility</p:attrName>
                                        </p:attrNameLst>
                                      </p:cBhvr>
                                      <p:to>
                                        <p:strVal val="visible"/>
                                      </p:to>
                                    </p:set>
                                    <p:anim calcmode="lin" valueType="num">
                                      <p:cBhvr>
                                        <p:cTn id="24" dur="5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18"/>
                                        </p:tgtEl>
                                        <p:attrNameLst>
                                          <p:attrName>ppt_y</p:attrName>
                                        </p:attrNameLst>
                                      </p:cBhvr>
                                      <p:tavLst>
                                        <p:tav tm="0">
                                          <p:val>
                                            <p:strVal val="#ppt_y"/>
                                          </p:val>
                                        </p:tav>
                                        <p:tav tm="100000">
                                          <p:val>
                                            <p:strVal val="#ppt_y"/>
                                          </p:val>
                                        </p:tav>
                                      </p:tavLst>
                                    </p:anim>
                                    <p:anim calcmode="lin" valueType="num">
                                      <p:cBhvr>
                                        <p:cTn id="26" dur="5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18"/>
                                        </p:tgtEl>
                                      </p:cBhvr>
                                    </p:animEffect>
                                  </p:childTnLst>
                                </p:cTn>
                              </p:par>
                            </p:childTnLst>
                          </p:cTn>
                        </p:par>
                        <p:par>
                          <p:cTn id="29" fill="hold">
                            <p:stCondLst>
                              <p:cond delay="340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18"/>
                                        </p:tgtEl>
                                      </p:cBhvr>
                                    </p:animEffect>
                                    <p:animScale>
                                      <p:cBhvr>
                                        <p:cTn id="32" dur="250" autoRev="1" fill="hold"/>
                                        <p:tgtEl>
                                          <p:spTgt spid="18"/>
                                        </p:tgtEl>
                                      </p:cBhvr>
                                      <p:by x="105000" y="105000"/>
                                    </p:animScale>
                                  </p:childTnLst>
                                </p:cTn>
                              </p:par>
                            </p:childTnLst>
                          </p:cTn>
                        </p:par>
                        <p:par>
                          <p:cTn id="33" fill="hold">
                            <p:stCondLst>
                              <p:cond delay="3900"/>
                            </p:stCondLst>
                            <p:childTnLst>
                              <p:par>
                                <p:cTn id="34" presetID="41" presetClass="entr" presetSubtype="0" fill="hold" grpId="0" nodeType="afterEffect" nodePh="1">
                                  <p:stCondLst>
                                    <p:cond delay="0"/>
                                  </p:stCondLst>
                                  <p:endCondLst>
                                    <p:cond evt="begin" delay="0">
                                      <p:tn val="34"/>
                                    </p:cond>
                                  </p:endCondLst>
                                  <p:iterate type="lt">
                                    <p:tmPct val="10000"/>
                                  </p:iterate>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19"/>
                                        </p:tgtEl>
                                      </p:cBhvr>
                                    </p:animEffect>
                                  </p:childTnLst>
                                </p:cTn>
                              </p:par>
                            </p:childTnLst>
                          </p:cTn>
                        </p:par>
                        <p:par>
                          <p:cTn id="41" fill="hold">
                            <p:stCondLst>
                              <p:cond delay="4400"/>
                            </p:stCondLst>
                            <p:childTnLst>
                              <p:par>
                                <p:cTn id="42" presetID="26" presetClass="emph" presetSubtype="0" fill="hold" grpId="1" nodeType="afterEffect" nodePh="1">
                                  <p:stCondLst>
                                    <p:cond delay="0"/>
                                  </p:stCondLst>
                                  <p:endCondLst>
                                    <p:cond evt="begin" delay="0">
                                      <p:tn val="42"/>
                                    </p:cond>
                                  </p:endCondLst>
                                  <p:iterate type="lt">
                                    <p:tmPct val="0"/>
                                  </p:iterate>
                                  <p:childTnLst>
                                    <p:animEffect transition="out" filter="fade">
                                      <p:cBhvr>
                                        <p:cTn id="43" dur="500" tmFilter="0, 0; .2, .5; .8, .5; 1, 0"/>
                                        <p:tgtEl>
                                          <p:spTgt spid="19"/>
                                        </p:tgtEl>
                                      </p:cBhvr>
                                    </p:animEffect>
                                    <p:animScale>
                                      <p:cBhvr>
                                        <p:cTn id="44" dur="250" autoRev="1" fill="hold"/>
                                        <p:tgtEl>
                                          <p:spTgt spid="19"/>
                                        </p:tgtEl>
                                      </p:cBhvr>
                                      <p:by x="105000" y="105000"/>
                                    </p:animScale>
                                  </p:childTnLst>
                                </p:cTn>
                              </p:par>
                            </p:childTnLst>
                          </p:cTn>
                        </p:par>
                        <p:par>
                          <p:cTn id="45" fill="hold">
                            <p:stCondLst>
                              <p:cond delay="49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8"/>
                                        </p:tgtEl>
                                        <p:attrNameLst>
                                          <p:attrName>style.visibility</p:attrName>
                                        </p:attrNameLst>
                                      </p:cBhvr>
                                      <p:to>
                                        <p:strVal val="visible"/>
                                      </p:to>
                                    </p:set>
                                    <p:anim calcmode="lin" valueType="num">
                                      <p:cBhvr>
                                        <p:cTn id="48"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8"/>
                                        </p:tgtEl>
                                        <p:attrNameLst>
                                          <p:attrName>ppt_y</p:attrName>
                                        </p:attrNameLst>
                                      </p:cBhvr>
                                      <p:tavLst>
                                        <p:tav tm="0">
                                          <p:val>
                                            <p:strVal val="#ppt_y"/>
                                          </p:val>
                                        </p:tav>
                                        <p:tav tm="100000">
                                          <p:val>
                                            <p:strVal val="#ppt_y"/>
                                          </p:val>
                                        </p:tav>
                                      </p:tavLst>
                                    </p:anim>
                                    <p:anim calcmode="lin" valueType="num">
                                      <p:cBhvr>
                                        <p:cTn id="50"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8"/>
                                        </p:tgtEl>
                                      </p:cBhvr>
                                    </p:animEffect>
                                  </p:childTnLst>
                                </p:cTn>
                              </p:par>
                            </p:childTnLst>
                          </p:cTn>
                        </p:par>
                        <p:par>
                          <p:cTn id="53" fill="hold">
                            <p:stCondLst>
                              <p:cond delay="5700"/>
                            </p:stCondLst>
                            <p:childTnLst>
                              <p:par>
                                <p:cTn id="54" presetID="26" presetClass="emph" presetSubtype="0" fill="hold" grpId="1" nodeType="afterEffect">
                                  <p:stCondLst>
                                    <p:cond delay="0"/>
                                  </p:stCondLst>
                                  <p:iterate type="lt">
                                    <p:tmPct val="0"/>
                                  </p:iterate>
                                  <p:childTnLst>
                                    <p:animEffect transition="out" filter="fade">
                                      <p:cBhvr>
                                        <p:cTn id="55" dur="500" tmFilter="0, 0; .2, .5; .8, .5; 1, 0"/>
                                        <p:tgtEl>
                                          <p:spTgt spid="8"/>
                                        </p:tgtEl>
                                      </p:cBhvr>
                                    </p:animEffect>
                                    <p:animScale>
                                      <p:cBhvr>
                                        <p:cTn id="56"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18" grpId="0"/>
      <p:bldP spid="18" grpId="1"/>
      <p:bldP spid="19" grpId="0"/>
      <p:bldP spid="19" grpId="1"/>
      <p:bldP spid="7" grpId="0"/>
      <p:bldP spid="7" grpId="1"/>
      <p:bldP spid="8" grpId="0"/>
      <p:bldP spid="8"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矩形 65"/>
          <p:cNvSpPr/>
          <p:nvPr/>
        </p:nvSpPr>
        <p:spPr>
          <a:xfrm>
            <a:off x="642897" y="1115995"/>
            <a:ext cx="11787270" cy="5262979"/>
          </a:xfrm>
          <a:prstGeom prst="rect">
            <a:avLst/>
          </a:prstGeom>
        </p:spPr>
        <p:txBody>
          <a:bodyPr wrap="square">
            <a:spAutoFit/>
          </a:bodyPr>
          <a:lstStyle/>
          <a:p>
            <a:pPr>
              <a:lnSpc>
                <a:spcPct val="150000"/>
              </a:lnSpc>
            </a:pPr>
            <a:r>
              <a:rPr lang="en-US" altLang="zh-CN" sz="1600" dirty="0" smtClean="0">
                <a:sym typeface="+mn-ea"/>
              </a:rPr>
              <a:t>    </a:t>
            </a:r>
            <a:r>
              <a:rPr lang="zh-CN" altLang="en-US" sz="1600" dirty="0" smtClean="0">
                <a:sym typeface="+mn-ea"/>
              </a:rPr>
              <a:t>“艺术不是任何其他事物，而仅是完成某种作品的正确的合理行为”。</a:t>
            </a:r>
            <a:r>
              <a:rPr lang="zh-CN" altLang="en-US" sz="1400" dirty="0" smtClean="0">
                <a:latin typeface="仿宋" panose="02010609060101010101" charset="-122"/>
                <a:ea typeface="仿宋" panose="02010609060101010101" charset="-122"/>
                <a:sym typeface="+mn-ea"/>
              </a:rPr>
              <a:t>（阿奎那：《神学大全》）</a:t>
            </a:r>
            <a:r>
              <a:rPr lang="en-US" altLang="zh-CN" sz="1400" dirty="0" smtClean="0">
                <a:sym typeface="+mn-ea"/>
              </a:rPr>
              <a:t>    </a:t>
            </a:r>
          </a:p>
          <a:p>
            <a:pPr>
              <a:lnSpc>
                <a:spcPct val="150000"/>
              </a:lnSpc>
            </a:pPr>
            <a:r>
              <a:rPr lang="en-US" altLang="zh-CN" sz="1600" dirty="0" smtClean="0">
                <a:sym typeface="+mn-ea"/>
              </a:rPr>
              <a:t>    </a:t>
            </a:r>
            <a:r>
              <a:rPr lang="zh-CN" altLang="en-US" sz="1600" dirty="0" smtClean="0">
                <a:sym typeface="+mn-ea"/>
              </a:rPr>
              <a:t>“正确地说，只有通过自由的、也即是出于自愿的、以理性为基础的创造成果，才能被称为艺术”。</a:t>
            </a:r>
            <a:r>
              <a:rPr lang="zh-CN" altLang="en-US" sz="1400" dirty="0" smtClean="0">
                <a:latin typeface="仿宋" panose="02010609060101010101" charset="-122"/>
                <a:ea typeface="仿宋" panose="02010609060101010101" charset="-122"/>
                <a:sym typeface="+mn-ea"/>
              </a:rPr>
              <a:t>（康德：《判断力批判》）</a:t>
            </a:r>
          </a:p>
          <a:p>
            <a:pPr>
              <a:lnSpc>
                <a:spcPct val="150000"/>
              </a:lnSpc>
            </a:pPr>
            <a:r>
              <a:rPr lang="zh-CN" altLang="en-US" sz="1600" dirty="0" smtClean="0">
                <a:latin typeface="仿宋" panose="02010609060101010101" charset="-122"/>
                <a:ea typeface="仿宋" panose="02010609060101010101" charset="-122"/>
                <a:sym typeface="+mn-ea"/>
              </a:rPr>
              <a:t>  </a:t>
            </a:r>
            <a:r>
              <a:rPr lang="en-US" altLang="zh-CN" sz="1600" dirty="0" smtClean="0">
                <a:latin typeface="+mn-ea"/>
                <a:sym typeface="+mn-ea"/>
              </a:rPr>
              <a:t>“</a:t>
            </a:r>
            <a:r>
              <a:rPr lang="zh-CN" altLang="en-US" sz="1600" dirty="0" smtClean="0">
                <a:latin typeface="+mn-ea"/>
                <a:sym typeface="+mn-ea"/>
              </a:rPr>
              <a:t>艺术是一种人类的活动，它的目的是传达人类所达到的最高贵与最优秀的感情</a:t>
            </a:r>
            <a:r>
              <a:rPr lang="en-US" altLang="zh-CN" sz="1600" dirty="0" smtClean="0">
                <a:latin typeface="+mn-ea"/>
                <a:sym typeface="+mn-ea"/>
              </a:rPr>
              <a:t>”</a:t>
            </a:r>
            <a:r>
              <a:rPr lang="zh-CN" altLang="en-US" sz="1600" dirty="0" smtClean="0">
                <a:latin typeface="+mn-ea"/>
                <a:sym typeface="+mn-ea"/>
              </a:rPr>
              <a:t>。</a:t>
            </a:r>
            <a:r>
              <a:rPr lang="zh-CN" altLang="en-US" sz="1400" dirty="0" smtClean="0">
                <a:latin typeface="仿宋" panose="02010609060101010101" charset="-122"/>
                <a:ea typeface="仿宋" panose="02010609060101010101" charset="-122"/>
                <a:sym typeface="+mn-ea"/>
              </a:rPr>
              <a:t>（托尔斯泰：《艺术是什么》）</a:t>
            </a:r>
          </a:p>
          <a:p>
            <a:pPr>
              <a:lnSpc>
                <a:spcPct val="150000"/>
              </a:lnSpc>
            </a:pPr>
            <a:r>
              <a:rPr lang="en-US" altLang="zh-CN" sz="1600" dirty="0" smtClean="0">
                <a:latin typeface="+mn-ea"/>
                <a:sym typeface="+mn-ea"/>
              </a:rPr>
              <a:t>  “</a:t>
            </a:r>
            <a:r>
              <a:rPr lang="zh-CN" altLang="en-US" sz="1600" dirty="0" smtClean="0">
                <a:latin typeface="+mn-ea"/>
                <a:sym typeface="+mn-ea"/>
              </a:rPr>
              <a:t>艺术仅有一条规律</a:t>
            </a:r>
            <a:r>
              <a:rPr lang="en-US" altLang="zh-CN" sz="1600" dirty="0" smtClean="0">
                <a:latin typeface="+mn-ea"/>
                <a:sym typeface="+mn-ea"/>
              </a:rPr>
              <a:t>——</a:t>
            </a:r>
            <a:r>
              <a:rPr lang="zh-CN" altLang="en-US" sz="1600" dirty="0" smtClean="0">
                <a:latin typeface="+mn-ea"/>
                <a:sym typeface="+mn-ea"/>
              </a:rPr>
              <a:t>创造出至善至美的作品</a:t>
            </a:r>
            <a:r>
              <a:rPr lang="en-US" altLang="zh-CN" sz="1600" dirty="0" smtClean="0">
                <a:latin typeface="+mn-ea"/>
                <a:sym typeface="+mn-ea"/>
              </a:rPr>
              <a:t>”</a:t>
            </a:r>
            <a:r>
              <a:rPr lang="zh-CN" altLang="en-US" sz="1600" dirty="0" smtClean="0">
                <a:latin typeface="+mn-ea"/>
                <a:sym typeface="+mn-ea"/>
              </a:rPr>
              <a:t>。</a:t>
            </a:r>
            <a:r>
              <a:rPr lang="en-US" altLang="zh-CN" sz="1600" dirty="0" smtClean="0">
                <a:latin typeface="+mn-ea"/>
                <a:sym typeface="+mn-ea"/>
              </a:rPr>
              <a:t>“</a:t>
            </a:r>
            <a:r>
              <a:rPr lang="zh-CN" altLang="en-US" sz="1600" dirty="0" smtClean="0">
                <a:latin typeface="+mn-ea"/>
                <a:sym typeface="+mn-ea"/>
              </a:rPr>
              <a:t>艺术不是功利性的，或者说是无偏见的。这就是说，……在创造作品的过程中，艺术的宗旨只在于一点：在作品中体现善，在物质中创造美，按事物自身的规律创造事物；因此，艺术希求作品中的一切都必须在它的控制之下，希求只由它来直接主宰作品，来塑造和创作作品</a:t>
            </a:r>
            <a:r>
              <a:rPr lang="en-US" altLang="zh-CN" sz="1600" dirty="0" smtClean="0">
                <a:latin typeface="+mn-ea"/>
                <a:sym typeface="+mn-ea"/>
              </a:rPr>
              <a:t>”</a:t>
            </a:r>
            <a:r>
              <a:rPr lang="zh-CN" altLang="en-US" sz="1400" dirty="0" smtClean="0">
                <a:latin typeface="仿宋" panose="02010609060101010101" charset="-122"/>
                <a:ea typeface="仿宋" panose="02010609060101010101" charset="-122"/>
                <a:sym typeface="+mn-ea"/>
              </a:rPr>
              <a:t>（马利坦：《艺术与经院哲学》）</a:t>
            </a:r>
            <a:endParaRPr lang="en-US" altLang="zh-CN" sz="1400" dirty="0" smtClean="0">
              <a:latin typeface="仿宋" panose="02010609060101010101" charset="-122"/>
              <a:ea typeface="仿宋" panose="02010609060101010101" charset="-122"/>
              <a:sym typeface="+mn-ea"/>
            </a:endParaRPr>
          </a:p>
          <a:p>
            <a:pPr>
              <a:lnSpc>
                <a:spcPct val="150000"/>
              </a:lnSpc>
            </a:pPr>
            <a:r>
              <a:rPr lang="en-US" altLang="zh-CN" sz="1600" dirty="0" smtClean="0"/>
              <a:t> </a:t>
            </a:r>
            <a:r>
              <a:rPr lang="zh-CN" altLang="en-US" sz="1600" dirty="0" smtClean="0"/>
              <a:t>“艺”字在篆书中是一个拿着工具的人。</a:t>
            </a:r>
            <a:endParaRPr lang="en-US" altLang="zh-CN" sz="1600" dirty="0" smtClean="0"/>
          </a:p>
          <a:p>
            <a:pPr>
              <a:lnSpc>
                <a:spcPct val="150000"/>
              </a:lnSpc>
            </a:pPr>
            <a:r>
              <a:rPr lang="zh-CN" altLang="en-US" sz="1600" dirty="0" smtClean="0"/>
              <a:t>         在古汉语中，“艺”泛指各种技术技能（《后汉书》二六伏湛传附伏无忌：“永和元年，诏无忌与议郎黄景校定中书五经、诸子百家、艺术”。注：“艺谓书、数、射、御。术谓医、方、卜、筮（</a:t>
            </a:r>
            <a:r>
              <a:rPr lang="en-US" altLang="zh-CN" sz="1600" dirty="0" err="1" smtClean="0"/>
              <a:t>shi</a:t>
            </a:r>
            <a:r>
              <a:rPr lang="zh-CN" altLang="en-US" sz="1600" dirty="0" smtClean="0"/>
              <a:t>）</a:t>
            </a:r>
            <a:r>
              <a:rPr lang="en-US" altLang="zh-CN" sz="1600" dirty="0" smtClean="0"/>
              <a:t> </a:t>
            </a:r>
            <a:r>
              <a:rPr lang="zh-CN" altLang="en-US" sz="1600" dirty="0" smtClean="0">
                <a:sym typeface="+mn-ea"/>
              </a:rPr>
              <a:t>）。然而以现代对“艺术”一词的理解，来看待中国传统文化中的</a:t>
            </a:r>
            <a:r>
              <a:rPr lang="en-US" altLang="zh-CN" sz="1600" dirty="0" smtClean="0">
                <a:sym typeface="+mn-ea"/>
              </a:rPr>
              <a:t>“</a:t>
            </a:r>
            <a:r>
              <a:rPr lang="zh-CN" altLang="en-US" sz="1600" dirty="0" smtClean="0">
                <a:sym typeface="+mn-ea"/>
              </a:rPr>
              <a:t>艺术</a:t>
            </a:r>
            <a:r>
              <a:rPr lang="en-US" altLang="zh-CN" sz="1600" dirty="0" smtClean="0">
                <a:sym typeface="+mn-ea"/>
              </a:rPr>
              <a:t>”</a:t>
            </a:r>
            <a:r>
              <a:rPr lang="zh-CN" altLang="en-US" sz="1600" dirty="0" smtClean="0">
                <a:sym typeface="+mn-ea"/>
              </a:rPr>
              <a:t>不难发现艺术始终与政治联姻，从来都属于上层建筑的伦理道德范畴。上古时期礼乐并举，礼乐被视为政治秩序的标志，所以“刘艺”之一成为贵族子弟的必修课。</a:t>
            </a:r>
          </a:p>
          <a:p>
            <a:pPr>
              <a:lnSpc>
                <a:spcPct val="150000"/>
              </a:lnSpc>
            </a:pPr>
            <a:r>
              <a:rPr lang="en-US" altLang="zh-CN" sz="1600" dirty="0" smtClean="0">
                <a:sym typeface="+mn-ea"/>
              </a:rPr>
              <a:t>         </a:t>
            </a:r>
            <a:r>
              <a:rPr lang="zh-CN" altLang="en-US" sz="1600" dirty="0" smtClean="0">
                <a:sym typeface="+mn-ea"/>
              </a:rPr>
              <a:t>“梵音者，生于人心者也。乐者，通伦理者也。是故，知声而不知音者，禽兽是也；知音而不知乐者，众庶是也。唯君子为能知乐。是故，审声以知音，审音以知乐，审乐以知政，而治道备矣。是故，不知声者不可与言音，不知音者不可与言乐。知乐，则几乎知礼矣。礼乐皆得，唯之有德。德者得也”</a:t>
            </a:r>
            <a:r>
              <a:rPr lang="zh-CN" altLang="en-US" sz="1400" dirty="0" smtClean="0">
                <a:sym typeface="+mn-ea"/>
              </a:rPr>
              <a:t>（</a:t>
            </a:r>
            <a:r>
              <a:rPr lang="zh-CN" altLang="en-US" sz="1400" dirty="0" smtClean="0">
                <a:latin typeface="仿宋" panose="02010609060101010101" charset="-122"/>
                <a:ea typeface="仿宋" panose="02010609060101010101" charset="-122"/>
                <a:sym typeface="+mn-ea"/>
              </a:rPr>
              <a:t>《礼记</a:t>
            </a:r>
            <a:r>
              <a:rPr lang="en-US" altLang="zh-CN" sz="1400" dirty="0" smtClean="0">
                <a:latin typeface="仿宋" panose="02010609060101010101" charset="-122"/>
                <a:ea typeface="仿宋" panose="02010609060101010101" charset="-122"/>
                <a:sym typeface="+mn-ea"/>
              </a:rPr>
              <a:t>·</a:t>
            </a:r>
            <a:r>
              <a:rPr lang="zh-CN" altLang="en-US" sz="1400" dirty="0" smtClean="0">
                <a:latin typeface="仿宋" panose="02010609060101010101" charset="-122"/>
                <a:ea typeface="仿宋" panose="02010609060101010101" charset="-122"/>
                <a:sym typeface="+mn-ea"/>
              </a:rPr>
              <a:t>乐记》</a:t>
            </a:r>
            <a:r>
              <a:rPr lang="zh-CN" altLang="en-US" sz="1400" dirty="0" smtClean="0">
                <a:sym typeface="+mn-ea"/>
              </a:rPr>
              <a:t>）</a:t>
            </a:r>
            <a:endParaRPr lang="zh-CN" altLang="en-US" sz="1400" dirty="0">
              <a:sym typeface="+mn-ea"/>
            </a:endParaRPr>
          </a:p>
        </p:txBody>
      </p:sp>
      <p:grpSp>
        <p:nvGrpSpPr>
          <p:cNvPr id="5" name="Group 19"/>
          <p:cNvGrpSpPr/>
          <p:nvPr/>
        </p:nvGrpSpPr>
        <p:grpSpPr>
          <a:xfrm>
            <a:off x="357146" y="1187433"/>
            <a:ext cx="214313" cy="214314"/>
            <a:chOff x="789999" y="2242985"/>
            <a:chExt cx="504229" cy="378415"/>
          </a:xfrm>
        </p:grpSpPr>
        <p:sp>
          <p:nvSpPr>
            <p:cNvPr id="6"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9"/>
          <p:cNvGrpSpPr/>
          <p:nvPr/>
        </p:nvGrpSpPr>
        <p:grpSpPr>
          <a:xfrm>
            <a:off x="357145" y="1616061"/>
            <a:ext cx="214313" cy="214314"/>
            <a:chOff x="789999" y="2242985"/>
            <a:chExt cx="504229" cy="378415"/>
          </a:xfrm>
        </p:grpSpPr>
        <p:sp>
          <p:nvSpPr>
            <p:cNvPr id="18"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0" name="Group 19"/>
          <p:cNvGrpSpPr/>
          <p:nvPr/>
        </p:nvGrpSpPr>
        <p:grpSpPr>
          <a:xfrm>
            <a:off x="357145" y="1973251"/>
            <a:ext cx="214313" cy="214314"/>
            <a:chOff x="789999" y="2242985"/>
            <a:chExt cx="504229" cy="378415"/>
          </a:xfrm>
        </p:grpSpPr>
        <p:sp>
          <p:nvSpPr>
            <p:cNvPr id="21"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3" name="Group 19"/>
          <p:cNvGrpSpPr/>
          <p:nvPr/>
        </p:nvGrpSpPr>
        <p:grpSpPr>
          <a:xfrm>
            <a:off x="357145" y="3473449"/>
            <a:ext cx="214313" cy="214314"/>
            <a:chOff x="789999" y="2242985"/>
            <a:chExt cx="504229" cy="378415"/>
          </a:xfrm>
        </p:grpSpPr>
        <p:sp>
          <p:nvSpPr>
            <p:cNvPr id="24"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19"/>
          <p:cNvGrpSpPr/>
          <p:nvPr/>
        </p:nvGrpSpPr>
        <p:grpSpPr>
          <a:xfrm>
            <a:off x="357145" y="2330441"/>
            <a:ext cx="214313" cy="214314"/>
            <a:chOff x="789999" y="2242985"/>
            <a:chExt cx="504229" cy="378415"/>
          </a:xfrm>
        </p:grpSpPr>
        <p:sp>
          <p:nvSpPr>
            <p:cNvPr id="27"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1071525" y="187301"/>
            <a:ext cx="550072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艺术与科学</a:t>
            </a:r>
            <a:r>
              <a:rPr lang="en-US" altLang="zh-CN"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a:t>
            </a: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点、线、面的应用</a:t>
            </a:r>
            <a:endParaRPr lang="en-GB" altLang="zh-CN"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20" name="内容占位符 3"/>
          <p:cNvPicPr>
            <a:picLocks noChangeAspect="1"/>
          </p:cNvPicPr>
          <p:nvPr/>
        </p:nvPicPr>
        <p:blipFill>
          <a:blip r:embed="rId3"/>
          <a:stretch>
            <a:fillRect/>
          </a:stretch>
        </p:blipFill>
        <p:spPr>
          <a:xfrm>
            <a:off x="214269" y="973119"/>
            <a:ext cx="4286413" cy="2857520"/>
          </a:xfrm>
          <a:prstGeom prst="rect">
            <a:avLst/>
          </a:prstGeom>
        </p:spPr>
      </p:pic>
      <p:pic>
        <p:nvPicPr>
          <p:cNvPr id="23" name="内容占位符 3"/>
          <p:cNvPicPr>
            <a:picLocks noChangeAspect="1"/>
          </p:cNvPicPr>
          <p:nvPr/>
        </p:nvPicPr>
        <p:blipFill>
          <a:blip r:embed="rId4"/>
          <a:stretch>
            <a:fillRect/>
          </a:stretch>
        </p:blipFill>
        <p:spPr>
          <a:xfrm>
            <a:off x="8286763" y="4116391"/>
            <a:ext cx="4322415" cy="2571768"/>
          </a:xfrm>
          <a:prstGeom prst="rect">
            <a:avLst/>
          </a:prstGeom>
        </p:spPr>
      </p:pic>
      <p:pic>
        <p:nvPicPr>
          <p:cNvPr id="26" name="内容占位符 3"/>
          <p:cNvPicPr>
            <a:picLocks noChangeAspect="1"/>
          </p:cNvPicPr>
          <p:nvPr/>
        </p:nvPicPr>
        <p:blipFill>
          <a:blip r:embed="rId5"/>
          <a:stretch>
            <a:fillRect/>
          </a:stretch>
        </p:blipFill>
        <p:spPr>
          <a:xfrm>
            <a:off x="4143359" y="2330441"/>
            <a:ext cx="4680473" cy="2714644"/>
          </a:xfrm>
          <a:prstGeom prst="rect">
            <a:avLst/>
          </a:prstGeom>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1071525" y="187301"/>
            <a:ext cx="550072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造型艺术</a:t>
            </a:r>
            <a:endParaRPr lang="en-GB" altLang="zh-CN"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642897" y="973119"/>
            <a:ext cx="11930146" cy="2862322"/>
          </a:xfrm>
          <a:prstGeom prst="rect">
            <a:avLst/>
          </a:prstGeom>
        </p:spPr>
        <p:txBody>
          <a:bodyPr wrap="square">
            <a:spAutoFit/>
          </a:bodyPr>
          <a:lstStyle/>
          <a:p>
            <a:pPr>
              <a:lnSpc>
                <a:spcPct val="150000"/>
              </a:lnSpc>
            </a:pPr>
            <a:r>
              <a:rPr lang="zh-CN" altLang="en-US" dirty="0" smtClean="0"/>
              <a:t>所谓视觉艺术即美术，是指通过人的视觉感官（眼睛）及与之相适应的审美手段去传达和接受审美经验的艺术。 </a:t>
            </a:r>
          </a:p>
          <a:p>
            <a:pPr>
              <a:lnSpc>
                <a:spcPct val="150000"/>
              </a:lnSpc>
            </a:pPr>
            <a:r>
              <a:rPr lang="zh-CN" altLang="en-US" dirty="0" smtClean="0"/>
              <a:t>　　在人的各种感觉器官中，视觉最为复杂、细致和灵敏，同时也是人获取信息的主要来源，外在世界的丰富性和多样性，常常通过视觉活动而被人感知。因而，视觉艺术的种类和样式也最为丰富，甚至其他艺术也往往需要以视觉感受为基础来构造艺术形象。 </a:t>
            </a:r>
          </a:p>
          <a:p>
            <a:pPr>
              <a:lnSpc>
                <a:spcPct val="150000"/>
              </a:lnSpc>
            </a:pPr>
            <a:r>
              <a:rPr lang="zh-CN" altLang="en-US" dirty="0" smtClean="0"/>
              <a:t>　　人类从远古时代就开始了视觉造型的探索，留下了最早的绘画和雕塑。随着人类文明的进步，以视觉为审美途径的艺术种类和手段也日渐增多，绘画、雕塑、建筑、工艺美术、书法、摄影等是最为典型的视觉艺术种类。 </a:t>
            </a:r>
          </a:p>
          <a:p>
            <a:r>
              <a:rPr lang="zh-CN" altLang="en-US" dirty="0" smtClean="0"/>
              <a:t>　　</a:t>
            </a:r>
            <a:endParaRPr lang="zh-CN" altLang="en-US" dirty="0"/>
          </a:p>
        </p:txBody>
      </p:sp>
      <p:sp>
        <p:nvSpPr>
          <p:cNvPr id="72706" name="AutoShape 2"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08" name="AutoShape 4"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0" name="AutoShape 6"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2" name="AutoShape 8"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4" name="AutoShape 10"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72715" name="Picture 11"/>
          <p:cNvPicPr>
            <a:picLocks noChangeAspect="1" noChangeArrowheads="1"/>
          </p:cNvPicPr>
          <p:nvPr/>
        </p:nvPicPr>
        <p:blipFill>
          <a:blip r:embed="rId3"/>
          <a:srcRect/>
          <a:stretch>
            <a:fillRect/>
          </a:stretch>
        </p:blipFill>
        <p:spPr bwMode="auto">
          <a:xfrm>
            <a:off x="857211" y="3544887"/>
            <a:ext cx="4619625" cy="3419475"/>
          </a:xfrm>
          <a:prstGeom prst="rect">
            <a:avLst/>
          </a:prstGeom>
          <a:noFill/>
          <a:ln w="9525">
            <a:noFill/>
            <a:miter lim="800000"/>
            <a:headEnd/>
            <a:tailEnd/>
          </a:ln>
          <a:effectLst/>
        </p:spPr>
      </p:pic>
      <p:pic>
        <p:nvPicPr>
          <p:cNvPr id="72717" name="Picture 13" descr="http://sz.htd2000.com/ueditor/php/upload/image/20170907/1504784039295499.jpg"/>
          <p:cNvPicPr>
            <a:picLocks noChangeAspect="1" noChangeArrowheads="1"/>
          </p:cNvPicPr>
          <p:nvPr/>
        </p:nvPicPr>
        <p:blipFill>
          <a:blip r:embed="rId4"/>
          <a:srcRect/>
          <a:stretch>
            <a:fillRect/>
          </a:stretch>
        </p:blipFill>
        <p:spPr bwMode="auto">
          <a:xfrm>
            <a:off x="6643689" y="3544887"/>
            <a:ext cx="4500594" cy="3441223"/>
          </a:xfrm>
          <a:prstGeom prst="rect">
            <a:avLst/>
          </a:prstGeom>
          <a:noFill/>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1071525" y="187301"/>
            <a:ext cx="550072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视觉艺术</a:t>
            </a:r>
            <a:endParaRPr lang="en-GB" altLang="zh-CN"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642897" y="973119"/>
            <a:ext cx="11930146" cy="2831544"/>
          </a:xfrm>
          <a:prstGeom prst="rect">
            <a:avLst/>
          </a:prstGeom>
        </p:spPr>
        <p:txBody>
          <a:bodyPr wrap="square">
            <a:spAutoFit/>
          </a:bodyPr>
          <a:lstStyle/>
          <a:p>
            <a:r>
              <a:rPr lang="zh-CN" altLang="en-US" sz="2000" dirty="0" smtClean="0">
                <a:sym typeface="+mn-ea"/>
              </a:rPr>
              <a:t>           直观性是视觉艺术最基本的审美特征。视觉所直接感知的，是直观的形状、色彩（或色调）和质感（质地或体量）及其构成关系。因此，在视觉艺术中，无论是平面（绘画、书法与摄影）还是立体（雕塑、建筑）的造型，都十分重视形式美规律的运用，多样统一、对称、均衡、对比、和谐以及图与底的关系等，都是构成视觉艺术审美特性的重要因素。在视觉艺术中，形式和内容、形象与意味以各种方式表现出来，构成了视觉艺术无比丰富的审美魅力。例如，基于对生命运动变化和不同质感或量感的高度概括能力，线条可以产生直接的审美感染力，不同的线条则能给人不同的审美感受，因此，线条不仅成为绘画的主要语言要素，也是其他视觉艺术的重要语言。色彩具有影响人的情感的功能，它也是视觉艺术的主要审美要素，不同的色彩配置或色调能使人产生不同的情感倾向，获得视觉快感并体悟其表现意义。 </a:t>
            </a:r>
            <a:endParaRPr lang="zh-CN" altLang="en-US" sz="2000" dirty="0" smtClean="0"/>
          </a:p>
          <a:p>
            <a:r>
              <a:rPr lang="zh-CN" altLang="en-US" dirty="0" smtClean="0"/>
              <a:t>　　</a:t>
            </a:r>
            <a:endParaRPr lang="zh-CN" altLang="en-US" dirty="0"/>
          </a:p>
        </p:txBody>
      </p:sp>
      <p:sp>
        <p:nvSpPr>
          <p:cNvPr id="72706" name="AutoShape 2"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08" name="AutoShape 4"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0" name="AutoShape 6"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2" name="AutoShape 8"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4" name="AutoShape 10"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78850" name="Picture 2" descr="http://imgsrc.baidu.com/imgad/pic/item/e7cd7b899e510fb3e1b4afadd233c895d1430c5f.jpg"/>
          <p:cNvPicPr>
            <a:picLocks noChangeAspect="1" noChangeArrowheads="1"/>
          </p:cNvPicPr>
          <p:nvPr/>
        </p:nvPicPr>
        <p:blipFill>
          <a:blip r:embed="rId3"/>
          <a:srcRect/>
          <a:stretch>
            <a:fillRect/>
          </a:stretch>
        </p:blipFill>
        <p:spPr bwMode="auto">
          <a:xfrm>
            <a:off x="8072449" y="3616325"/>
            <a:ext cx="3357586" cy="3357587"/>
          </a:xfrm>
          <a:prstGeom prst="rect">
            <a:avLst/>
          </a:prstGeom>
          <a:noFill/>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1071525" y="187301"/>
            <a:ext cx="550072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视觉艺术</a:t>
            </a:r>
            <a:endParaRPr lang="en-GB" altLang="zh-CN"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357145" y="973119"/>
            <a:ext cx="12215898" cy="1015663"/>
          </a:xfrm>
          <a:prstGeom prst="rect">
            <a:avLst/>
          </a:prstGeom>
        </p:spPr>
        <p:txBody>
          <a:bodyPr wrap="square">
            <a:spAutoFit/>
          </a:bodyPr>
          <a:lstStyle/>
          <a:p>
            <a:r>
              <a:rPr lang="zh-CN" altLang="en-US" sz="2000" dirty="0" smtClean="0"/>
              <a:t>       大阪府立狭山池博物馆是日本建筑大师安藤忠雄2001年的作品。博物馆设立的目的，主要为保存拥有1400年历史的日本最古老的水库式蓄水池——狭山池的出土文物、狭山池的改建工法和堤坝等，按时代划分七个展区进行保存和展示，同时博物馆还介绍了日本的土木工程和治水历史。</a:t>
            </a:r>
            <a:endParaRPr lang="zh-CN" altLang="en-US" sz="2000" dirty="0"/>
          </a:p>
        </p:txBody>
      </p:sp>
      <p:sp>
        <p:nvSpPr>
          <p:cNvPr id="72706" name="AutoShape 2"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08" name="AutoShape 4"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0" name="AutoShape 6"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2" name="AutoShape 8"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4" name="AutoShape 10"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0" name="内容占位符 3"/>
          <p:cNvPicPr>
            <a:picLocks noChangeAspect="1"/>
          </p:cNvPicPr>
          <p:nvPr/>
        </p:nvPicPr>
        <p:blipFill>
          <a:blip r:embed="rId3"/>
          <a:stretch>
            <a:fillRect/>
          </a:stretch>
        </p:blipFill>
        <p:spPr>
          <a:xfrm>
            <a:off x="357146" y="3330573"/>
            <a:ext cx="7906890" cy="2842894"/>
          </a:xfrm>
          <a:prstGeom prst="rect">
            <a:avLst/>
          </a:prstGeom>
        </p:spPr>
      </p:pic>
      <p:pic>
        <p:nvPicPr>
          <p:cNvPr id="11" name="内容占位符 3"/>
          <p:cNvPicPr>
            <a:picLocks noChangeAspect="1"/>
          </p:cNvPicPr>
          <p:nvPr/>
        </p:nvPicPr>
        <p:blipFill>
          <a:blip r:embed="rId4"/>
          <a:stretch>
            <a:fillRect/>
          </a:stretch>
        </p:blipFill>
        <p:spPr>
          <a:xfrm>
            <a:off x="8572515" y="1973251"/>
            <a:ext cx="4015469" cy="4786346"/>
          </a:xfrm>
          <a:prstGeom prst="rect">
            <a:avLst/>
          </a:prstGeom>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1071525" y="187301"/>
            <a:ext cx="550072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视觉艺术</a:t>
            </a:r>
            <a:endParaRPr lang="en-GB" altLang="zh-CN" sz="24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357145" y="973119"/>
            <a:ext cx="12215898" cy="400110"/>
          </a:xfrm>
          <a:prstGeom prst="rect">
            <a:avLst/>
          </a:prstGeom>
        </p:spPr>
        <p:txBody>
          <a:bodyPr wrap="square">
            <a:spAutoFit/>
          </a:bodyPr>
          <a:lstStyle/>
          <a:p>
            <a:r>
              <a:rPr lang="zh-CN" altLang="en-US" sz="2000" dirty="0" smtClean="0"/>
              <a:t>       </a:t>
            </a:r>
            <a:endParaRPr lang="zh-CN" altLang="en-US" sz="2000" dirty="0"/>
          </a:p>
        </p:txBody>
      </p:sp>
      <p:sp>
        <p:nvSpPr>
          <p:cNvPr id="72706" name="AutoShape 2"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08" name="AutoShape 4"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0" name="AutoShape 6"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2" name="AutoShape 8"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sp>
        <p:nvSpPr>
          <p:cNvPr id="72714" name="AutoShape 10" descr="http://img0.imgtn.bdimg.com/it/u=1873981695,2000295057&amp;fm=214&amp;gp=0.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CN" altLang="en-US"/>
          </a:p>
        </p:txBody>
      </p:sp>
      <p:pic>
        <p:nvPicPr>
          <p:cNvPr id="12" name="内容占位符 4"/>
          <p:cNvPicPr>
            <a:picLocks noChangeAspect="1"/>
          </p:cNvPicPr>
          <p:nvPr/>
        </p:nvPicPr>
        <p:blipFill>
          <a:blip r:embed="rId3"/>
          <a:stretch>
            <a:fillRect/>
          </a:stretch>
        </p:blipFill>
        <p:spPr>
          <a:xfrm>
            <a:off x="1214401" y="830243"/>
            <a:ext cx="4091636" cy="6140859"/>
          </a:xfrm>
          <a:prstGeom prst="rect">
            <a:avLst/>
          </a:prstGeom>
        </p:spPr>
      </p:pic>
      <p:pic>
        <p:nvPicPr>
          <p:cNvPr id="13" name="内容占位符 5"/>
          <p:cNvPicPr>
            <a:picLocks noChangeAspect="1"/>
          </p:cNvPicPr>
          <p:nvPr/>
        </p:nvPicPr>
        <p:blipFill>
          <a:blip r:embed="rId4"/>
          <a:stretch>
            <a:fillRect/>
          </a:stretch>
        </p:blipFill>
        <p:spPr>
          <a:xfrm>
            <a:off x="6929441" y="830243"/>
            <a:ext cx="5138419" cy="6083870"/>
          </a:xfrm>
          <a:prstGeom prst="rect">
            <a:avLst/>
          </a:prstGeom>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9644085" y="3399821"/>
            <a:ext cx="1801497" cy="1553016"/>
            <a:chOff x="8476198" y="3141240"/>
            <a:chExt cx="1708274" cy="1472651"/>
          </a:xfrm>
        </p:grpSpPr>
        <p:sp>
          <p:nvSpPr>
            <p:cNvPr id="5" name="Isosceles Triangle 4"/>
            <p:cNvSpPr/>
            <p:nvPr/>
          </p:nvSpPr>
          <p:spPr>
            <a:xfrm flipV="1">
              <a:off x="8476198" y="3141240"/>
              <a:ext cx="1708274" cy="147265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noEditPoints="1"/>
            </p:cNvSpPr>
            <p:nvPr/>
          </p:nvSpPr>
          <p:spPr bwMode="auto">
            <a:xfrm>
              <a:off x="9142723" y="3462849"/>
              <a:ext cx="387918" cy="438719"/>
            </a:xfrm>
            <a:custGeom>
              <a:avLst/>
              <a:gdLst>
                <a:gd name="T0" fmla="*/ 20 w 78"/>
                <a:gd name="T1" fmla="*/ 7 h 88"/>
                <a:gd name="T2" fmla="*/ 20 w 78"/>
                <a:gd name="T3" fmla="*/ 11 h 88"/>
                <a:gd name="T4" fmla="*/ 5 w 78"/>
                <a:gd name="T5" fmla="*/ 6 h 88"/>
                <a:gd name="T6" fmla="*/ 1 w 78"/>
                <a:gd name="T7" fmla="*/ 8 h 88"/>
                <a:gd name="T8" fmla="*/ 0 w 78"/>
                <a:gd name="T9" fmla="*/ 20 h 88"/>
                <a:gd name="T10" fmla="*/ 3 w 78"/>
                <a:gd name="T11" fmla="*/ 38 h 88"/>
                <a:gd name="T12" fmla="*/ 17 w 78"/>
                <a:gd name="T13" fmla="*/ 49 h 88"/>
                <a:gd name="T14" fmla="*/ 20 w 78"/>
                <a:gd name="T15" fmla="*/ 50 h 88"/>
                <a:gd name="T16" fmla="*/ 20 w 78"/>
                <a:gd name="T17" fmla="*/ 49 h 88"/>
                <a:gd name="T18" fmla="*/ 31 w 78"/>
                <a:gd name="T19" fmla="*/ 52 h 88"/>
                <a:gd name="T20" fmla="*/ 31 w 78"/>
                <a:gd name="T21" fmla="*/ 64 h 88"/>
                <a:gd name="T22" fmla="*/ 27 w 78"/>
                <a:gd name="T23" fmla="*/ 64 h 88"/>
                <a:gd name="T24" fmla="*/ 27 w 78"/>
                <a:gd name="T25" fmla="*/ 68 h 88"/>
                <a:gd name="T26" fmla="*/ 15 w 78"/>
                <a:gd name="T27" fmla="*/ 68 h 88"/>
                <a:gd name="T28" fmla="*/ 15 w 78"/>
                <a:gd name="T29" fmla="*/ 88 h 88"/>
                <a:gd name="T30" fmla="*/ 64 w 78"/>
                <a:gd name="T31" fmla="*/ 88 h 88"/>
                <a:gd name="T32" fmla="*/ 64 w 78"/>
                <a:gd name="T33" fmla="*/ 68 h 88"/>
                <a:gd name="T34" fmla="*/ 52 w 78"/>
                <a:gd name="T35" fmla="*/ 68 h 88"/>
                <a:gd name="T36" fmla="*/ 52 w 78"/>
                <a:gd name="T37" fmla="*/ 64 h 88"/>
                <a:gd name="T38" fmla="*/ 47 w 78"/>
                <a:gd name="T39" fmla="*/ 64 h 88"/>
                <a:gd name="T40" fmla="*/ 47 w 78"/>
                <a:gd name="T41" fmla="*/ 52 h 88"/>
                <a:gd name="T42" fmla="*/ 58 w 78"/>
                <a:gd name="T43" fmla="*/ 49 h 88"/>
                <a:gd name="T44" fmla="*/ 58 w 78"/>
                <a:gd name="T45" fmla="*/ 50 h 88"/>
                <a:gd name="T46" fmla="*/ 61 w 78"/>
                <a:gd name="T47" fmla="*/ 49 h 88"/>
                <a:gd name="T48" fmla="*/ 75 w 78"/>
                <a:gd name="T49" fmla="*/ 38 h 88"/>
                <a:gd name="T50" fmla="*/ 78 w 78"/>
                <a:gd name="T51" fmla="*/ 20 h 88"/>
                <a:gd name="T52" fmla="*/ 77 w 78"/>
                <a:gd name="T53" fmla="*/ 8 h 88"/>
                <a:gd name="T54" fmla="*/ 73 w 78"/>
                <a:gd name="T55" fmla="*/ 6 h 88"/>
                <a:gd name="T56" fmla="*/ 58 w 78"/>
                <a:gd name="T57" fmla="*/ 11 h 88"/>
                <a:gd name="T58" fmla="*/ 58 w 78"/>
                <a:gd name="T59" fmla="*/ 7 h 88"/>
                <a:gd name="T60" fmla="*/ 60 w 78"/>
                <a:gd name="T61" fmla="*/ 7 h 88"/>
                <a:gd name="T62" fmla="*/ 60 w 78"/>
                <a:gd name="T63" fmla="*/ 0 h 88"/>
                <a:gd name="T64" fmla="*/ 17 w 78"/>
                <a:gd name="T65" fmla="*/ 0 h 88"/>
                <a:gd name="T66" fmla="*/ 17 w 78"/>
                <a:gd name="T67" fmla="*/ 7 h 88"/>
                <a:gd name="T68" fmla="*/ 20 w 78"/>
                <a:gd name="T69" fmla="*/ 7 h 88"/>
                <a:gd name="T70" fmla="*/ 63 w 78"/>
                <a:gd name="T71" fmla="*/ 42 h 88"/>
                <a:gd name="T72" fmla="*/ 59 w 78"/>
                <a:gd name="T73" fmla="*/ 20 h 88"/>
                <a:gd name="T74" fmla="*/ 61 w 78"/>
                <a:gd name="T75" fmla="*/ 22 h 88"/>
                <a:gd name="T76" fmla="*/ 66 w 78"/>
                <a:gd name="T77" fmla="*/ 18 h 88"/>
                <a:gd name="T78" fmla="*/ 64 w 78"/>
                <a:gd name="T79" fmla="*/ 16 h 88"/>
                <a:gd name="T80" fmla="*/ 71 w 78"/>
                <a:gd name="T81" fmla="*/ 13 h 88"/>
                <a:gd name="T82" fmla="*/ 72 w 78"/>
                <a:gd name="T83" fmla="*/ 20 h 88"/>
                <a:gd name="T84" fmla="*/ 69 w 78"/>
                <a:gd name="T85" fmla="*/ 36 h 88"/>
                <a:gd name="T86" fmla="*/ 63 w 78"/>
                <a:gd name="T87" fmla="*/ 42 h 88"/>
                <a:gd name="T88" fmla="*/ 19 w 78"/>
                <a:gd name="T89" fmla="*/ 20 h 88"/>
                <a:gd name="T90" fmla="*/ 15 w 78"/>
                <a:gd name="T91" fmla="*/ 42 h 88"/>
                <a:gd name="T92" fmla="*/ 9 w 78"/>
                <a:gd name="T93" fmla="*/ 36 h 88"/>
                <a:gd name="T94" fmla="*/ 6 w 78"/>
                <a:gd name="T95" fmla="*/ 20 h 88"/>
                <a:gd name="T96" fmla="*/ 7 w 78"/>
                <a:gd name="T97" fmla="*/ 13 h 88"/>
                <a:gd name="T98" fmla="*/ 14 w 78"/>
                <a:gd name="T99" fmla="*/ 16 h 88"/>
                <a:gd name="T100" fmla="*/ 12 w 78"/>
                <a:gd name="T101" fmla="*/ 18 h 88"/>
                <a:gd name="T102" fmla="*/ 17 w 78"/>
                <a:gd name="T103" fmla="*/ 22 h 88"/>
                <a:gd name="T104" fmla="*/ 19 w 78"/>
                <a:gd name="T105" fmla="*/ 20 h 88"/>
                <a:gd name="T106" fmla="*/ 32 w 78"/>
                <a:gd name="T107" fmla="*/ 10 h 88"/>
                <a:gd name="T108" fmla="*/ 32 w 78"/>
                <a:gd name="T109" fmla="*/ 45 h 88"/>
                <a:gd name="T110" fmla="*/ 25 w 78"/>
                <a:gd name="T111" fmla="*/ 41 h 88"/>
                <a:gd name="T112" fmla="*/ 28 w 78"/>
                <a:gd name="T113" fmla="*/ 14 h 88"/>
                <a:gd name="T114" fmla="*/ 28 w 78"/>
                <a:gd name="T115" fmla="*/ 10 h 88"/>
                <a:gd name="T116" fmla="*/ 32 w 78"/>
                <a:gd name="T117" fmla="*/ 1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88">
                  <a:moveTo>
                    <a:pt x="20" y="7"/>
                  </a:moveTo>
                  <a:cubicBezTo>
                    <a:pt x="20" y="8"/>
                    <a:pt x="21" y="10"/>
                    <a:pt x="20" y="11"/>
                  </a:cubicBezTo>
                  <a:cubicBezTo>
                    <a:pt x="5" y="6"/>
                    <a:pt x="5" y="6"/>
                    <a:pt x="5" y="6"/>
                  </a:cubicBezTo>
                  <a:cubicBezTo>
                    <a:pt x="1" y="8"/>
                    <a:pt x="1" y="8"/>
                    <a:pt x="1" y="8"/>
                  </a:cubicBezTo>
                  <a:cubicBezTo>
                    <a:pt x="0" y="11"/>
                    <a:pt x="0" y="16"/>
                    <a:pt x="0" y="20"/>
                  </a:cubicBezTo>
                  <a:cubicBezTo>
                    <a:pt x="0" y="26"/>
                    <a:pt x="1" y="33"/>
                    <a:pt x="3" y="38"/>
                  </a:cubicBezTo>
                  <a:cubicBezTo>
                    <a:pt x="6" y="44"/>
                    <a:pt x="10" y="48"/>
                    <a:pt x="17" y="49"/>
                  </a:cubicBezTo>
                  <a:cubicBezTo>
                    <a:pt x="18" y="50"/>
                    <a:pt x="19" y="50"/>
                    <a:pt x="20" y="50"/>
                  </a:cubicBezTo>
                  <a:cubicBezTo>
                    <a:pt x="20" y="49"/>
                    <a:pt x="20" y="49"/>
                    <a:pt x="20" y="49"/>
                  </a:cubicBezTo>
                  <a:cubicBezTo>
                    <a:pt x="22" y="51"/>
                    <a:pt x="26" y="52"/>
                    <a:pt x="31" y="52"/>
                  </a:cubicBezTo>
                  <a:cubicBezTo>
                    <a:pt x="31" y="64"/>
                    <a:pt x="31" y="64"/>
                    <a:pt x="31" y="64"/>
                  </a:cubicBezTo>
                  <a:cubicBezTo>
                    <a:pt x="27" y="64"/>
                    <a:pt x="27" y="64"/>
                    <a:pt x="27" y="64"/>
                  </a:cubicBezTo>
                  <a:cubicBezTo>
                    <a:pt x="27" y="68"/>
                    <a:pt x="27" y="68"/>
                    <a:pt x="27" y="68"/>
                  </a:cubicBezTo>
                  <a:cubicBezTo>
                    <a:pt x="15" y="68"/>
                    <a:pt x="15" y="68"/>
                    <a:pt x="15" y="68"/>
                  </a:cubicBezTo>
                  <a:cubicBezTo>
                    <a:pt x="15" y="88"/>
                    <a:pt x="15" y="88"/>
                    <a:pt x="15" y="88"/>
                  </a:cubicBezTo>
                  <a:cubicBezTo>
                    <a:pt x="64" y="88"/>
                    <a:pt x="64" y="88"/>
                    <a:pt x="64" y="88"/>
                  </a:cubicBezTo>
                  <a:cubicBezTo>
                    <a:pt x="64" y="68"/>
                    <a:pt x="64" y="68"/>
                    <a:pt x="64" y="68"/>
                  </a:cubicBezTo>
                  <a:cubicBezTo>
                    <a:pt x="52" y="68"/>
                    <a:pt x="52" y="68"/>
                    <a:pt x="52" y="68"/>
                  </a:cubicBezTo>
                  <a:cubicBezTo>
                    <a:pt x="52" y="64"/>
                    <a:pt x="52" y="64"/>
                    <a:pt x="52" y="64"/>
                  </a:cubicBezTo>
                  <a:cubicBezTo>
                    <a:pt x="47" y="64"/>
                    <a:pt x="47" y="64"/>
                    <a:pt x="47" y="64"/>
                  </a:cubicBezTo>
                  <a:cubicBezTo>
                    <a:pt x="47" y="52"/>
                    <a:pt x="47" y="52"/>
                    <a:pt x="47" y="52"/>
                  </a:cubicBezTo>
                  <a:cubicBezTo>
                    <a:pt x="52" y="52"/>
                    <a:pt x="56" y="51"/>
                    <a:pt x="58" y="49"/>
                  </a:cubicBezTo>
                  <a:cubicBezTo>
                    <a:pt x="58" y="50"/>
                    <a:pt x="58" y="50"/>
                    <a:pt x="58" y="50"/>
                  </a:cubicBezTo>
                  <a:cubicBezTo>
                    <a:pt x="59" y="50"/>
                    <a:pt x="60" y="50"/>
                    <a:pt x="61" y="49"/>
                  </a:cubicBezTo>
                  <a:cubicBezTo>
                    <a:pt x="68" y="48"/>
                    <a:pt x="72" y="44"/>
                    <a:pt x="75" y="38"/>
                  </a:cubicBezTo>
                  <a:cubicBezTo>
                    <a:pt x="77" y="33"/>
                    <a:pt x="78" y="26"/>
                    <a:pt x="78" y="20"/>
                  </a:cubicBezTo>
                  <a:cubicBezTo>
                    <a:pt x="78" y="16"/>
                    <a:pt x="78" y="11"/>
                    <a:pt x="77" y="8"/>
                  </a:cubicBezTo>
                  <a:cubicBezTo>
                    <a:pt x="73" y="6"/>
                    <a:pt x="73" y="6"/>
                    <a:pt x="73" y="6"/>
                  </a:cubicBezTo>
                  <a:cubicBezTo>
                    <a:pt x="58" y="11"/>
                    <a:pt x="58" y="11"/>
                    <a:pt x="58" y="11"/>
                  </a:cubicBezTo>
                  <a:cubicBezTo>
                    <a:pt x="57" y="10"/>
                    <a:pt x="58" y="8"/>
                    <a:pt x="58" y="7"/>
                  </a:cubicBezTo>
                  <a:cubicBezTo>
                    <a:pt x="60" y="7"/>
                    <a:pt x="60" y="7"/>
                    <a:pt x="60" y="7"/>
                  </a:cubicBezTo>
                  <a:cubicBezTo>
                    <a:pt x="60" y="0"/>
                    <a:pt x="60" y="0"/>
                    <a:pt x="60" y="0"/>
                  </a:cubicBezTo>
                  <a:cubicBezTo>
                    <a:pt x="17" y="0"/>
                    <a:pt x="17" y="0"/>
                    <a:pt x="17" y="0"/>
                  </a:cubicBezTo>
                  <a:cubicBezTo>
                    <a:pt x="17" y="7"/>
                    <a:pt x="17" y="7"/>
                    <a:pt x="17" y="7"/>
                  </a:cubicBezTo>
                  <a:cubicBezTo>
                    <a:pt x="20" y="7"/>
                    <a:pt x="20" y="7"/>
                    <a:pt x="20" y="7"/>
                  </a:cubicBezTo>
                  <a:close/>
                  <a:moveTo>
                    <a:pt x="63" y="42"/>
                  </a:moveTo>
                  <a:cubicBezTo>
                    <a:pt x="64" y="36"/>
                    <a:pt x="60" y="28"/>
                    <a:pt x="59" y="20"/>
                  </a:cubicBezTo>
                  <a:cubicBezTo>
                    <a:pt x="61" y="22"/>
                    <a:pt x="61" y="22"/>
                    <a:pt x="61" y="22"/>
                  </a:cubicBezTo>
                  <a:cubicBezTo>
                    <a:pt x="66" y="18"/>
                    <a:pt x="66" y="18"/>
                    <a:pt x="66" y="18"/>
                  </a:cubicBezTo>
                  <a:cubicBezTo>
                    <a:pt x="64" y="16"/>
                    <a:pt x="64" y="16"/>
                    <a:pt x="64" y="16"/>
                  </a:cubicBezTo>
                  <a:cubicBezTo>
                    <a:pt x="71" y="13"/>
                    <a:pt x="71" y="13"/>
                    <a:pt x="71" y="13"/>
                  </a:cubicBezTo>
                  <a:cubicBezTo>
                    <a:pt x="72" y="15"/>
                    <a:pt x="72" y="18"/>
                    <a:pt x="72" y="20"/>
                  </a:cubicBezTo>
                  <a:cubicBezTo>
                    <a:pt x="71" y="26"/>
                    <a:pt x="71" y="31"/>
                    <a:pt x="69" y="36"/>
                  </a:cubicBezTo>
                  <a:cubicBezTo>
                    <a:pt x="67" y="39"/>
                    <a:pt x="65" y="41"/>
                    <a:pt x="63" y="42"/>
                  </a:cubicBezTo>
                  <a:close/>
                  <a:moveTo>
                    <a:pt x="19" y="20"/>
                  </a:moveTo>
                  <a:cubicBezTo>
                    <a:pt x="17" y="28"/>
                    <a:pt x="14" y="36"/>
                    <a:pt x="15" y="42"/>
                  </a:cubicBezTo>
                  <a:cubicBezTo>
                    <a:pt x="13" y="41"/>
                    <a:pt x="11" y="39"/>
                    <a:pt x="9" y="36"/>
                  </a:cubicBezTo>
                  <a:cubicBezTo>
                    <a:pt x="7" y="31"/>
                    <a:pt x="6" y="26"/>
                    <a:pt x="6" y="20"/>
                  </a:cubicBezTo>
                  <a:cubicBezTo>
                    <a:pt x="6" y="18"/>
                    <a:pt x="6" y="15"/>
                    <a:pt x="7" y="13"/>
                  </a:cubicBezTo>
                  <a:cubicBezTo>
                    <a:pt x="14" y="16"/>
                    <a:pt x="14" y="16"/>
                    <a:pt x="14" y="16"/>
                  </a:cubicBezTo>
                  <a:cubicBezTo>
                    <a:pt x="12" y="18"/>
                    <a:pt x="12" y="18"/>
                    <a:pt x="12" y="18"/>
                  </a:cubicBezTo>
                  <a:cubicBezTo>
                    <a:pt x="17" y="22"/>
                    <a:pt x="17" y="22"/>
                    <a:pt x="17" y="22"/>
                  </a:cubicBezTo>
                  <a:cubicBezTo>
                    <a:pt x="19" y="20"/>
                    <a:pt x="19" y="20"/>
                    <a:pt x="19" y="20"/>
                  </a:cubicBezTo>
                  <a:close/>
                  <a:moveTo>
                    <a:pt x="32" y="10"/>
                  </a:moveTo>
                  <a:cubicBezTo>
                    <a:pt x="32" y="45"/>
                    <a:pt x="32" y="45"/>
                    <a:pt x="32" y="45"/>
                  </a:cubicBezTo>
                  <a:cubicBezTo>
                    <a:pt x="32" y="45"/>
                    <a:pt x="27" y="45"/>
                    <a:pt x="25" y="41"/>
                  </a:cubicBezTo>
                  <a:cubicBezTo>
                    <a:pt x="24" y="37"/>
                    <a:pt x="28" y="16"/>
                    <a:pt x="28" y="14"/>
                  </a:cubicBezTo>
                  <a:cubicBezTo>
                    <a:pt x="28" y="13"/>
                    <a:pt x="28" y="10"/>
                    <a:pt x="28" y="10"/>
                  </a:cubicBezTo>
                  <a:lnTo>
                    <a:pt x="32" y="10"/>
                  </a:lnTo>
                  <a:close/>
                </a:path>
              </a:pathLst>
            </a:custGeom>
            <a:solidFill>
              <a:schemeClr val="bg1"/>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7"/>
          <p:cNvGrpSpPr/>
          <p:nvPr/>
        </p:nvGrpSpPr>
        <p:grpSpPr>
          <a:xfrm>
            <a:off x="9644085" y="1758937"/>
            <a:ext cx="1801497" cy="1553016"/>
            <a:chOff x="8476198" y="1585268"/>
            <a:chExt cx="1708274" cy="1472651"/>
          </a:xfrm>
        </p:grpSpPr>
        <p:sp>
          <p:nvSpPr>
            <p:cNvPr id="4" name="Isosceles Triangle 3"/>
            <p:cNvSpPr/>
            <p:nvPr/>
          </p:nvSpPr>
          <p:spPr>
            <a:xfrm>
              <a:off x="8476198" y="1585268"/>
              <a:ext cx="1708274" cy="14726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9"/>
            <p:cNvSpPr>
              <a:spLocks noEditPoints="1"/>
            </p:cNvSpPr>
            <p:nvPr/>
          </p:nvSpPr>
          <p:spPr bwMode="auto">
            <a:xfrm>
              <a:off x="9147137" y="2296328"/>
              <a:ext cx="366395" cy="389292"/>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10639241" y="3444328"/>
            <a:ext cx="1801497" cy="1553016"/>
            <a:chOff x="9419857" y="3183444"/>
            <a:chExt cx="1708274" cy="1472651"/>
          </a:xfrm>
        </p:grpSpPr>
        <p:sp>
          <p:nvSpPr>
            <p:cNvPr id="7" name="Isosceles Triangle 6"/>
            <p:cNvSpPr/>
            <p:nvPr/>
          </p:nvSpPr>
          <p:spPr>
            <a:xfrm>
              <a:off x="9419857" y="3183444"/>
              <a:ext cx="1708274" cy="147265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0"/>
            <p:cNvSpPr>
              <a:spLocks noEditPoints="1"/>
            </p:cNvSpPr>
            <p:nvPr/>
          </p:nvSpPr>
          <p:spPr bwMode="auto">
            <a:xfrm>
              <a:off x="10049769" y="3919769"/>
              <a:ext cx="448449" cy="362577"/>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5" name="Group 14"/>
          <p:cNvGrpSpPr/>
          <p:nvPr/>
        </p:nvGrpSpPr>
        <p:grpSpPr>
          <a:xfrm>
            <a:off x="8648928" y="3444328"/>
            <a:ext cx="1801497" cy="1553016"/>
            <a:chOff x="7532538" y="3183444"/>
            <a:chExt cx="1708274" cy="1472651"/>
          </a:xfrm>
        </p:grpSpPr>
        <p:sp>
          <p:nvSpPr>
            <p:cNvPr id="6" name="Isosceles Triangle 5"/>
            <p:cNvSpPr/>
            <p:nvPr/>
          </p:nvSpPr>
          <p:spPr>
            <a:xfrm>
              <a:off x="7532538" y="3183444"/>
              <a:ext cx="1708274" cy="147265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1"/>
            <p:cNvSpPr>
              <a:spLocks noEditPoints="1"/>
            </p:cNvSpPr>
            <p:nvPr/>
          </p:nvSpPr>
          <p:spPr bwMode="auto">
            <a:xfrm>
              <a:off x="8248324" y="3965852"/>
              <a:ext cx="276702" cy="437000"/>
            </a:xfrm>
            <a:custGeom>
              <a:avLst/>
              <a:gdLst>
                <a:gd name="T0" fmla="*/ 57 w 67"/>
                <a:gd name="T1" fmla="*/ 10 h 106"/>
                <a:gd name="T2" fmla="*/ 62 w 67"/>
                <a:gd name="T3" fmla="*/ 51 h 106"/>
                <a:gd name="T4" fmla="*/ 51 w 67"/>
                <a:gd name="T5" fmla="*/ 66 h 106"/>
                <a:gd name="T6" fmla="*/ 55 w 67"/>
                <a:gd name="T7" fmla="*/ 65 h 106"/>
                <a:gd name="T8" fmla="*/ 57 w 67"/>
                <a:gd name="T9" fmla="*/ 73 h 106"/>
                <a:gd name="T10" fmla="*/ 56 w 67"/>
                <a:gd name="T11" fmla="*/ 80 h 106"/>
                <a:gd name="T12" fmla="*/ 57 w 67"/>
                <a:gd name="T13" fmla="*/ 86 h 106"/>
                <a:gd name="T14" fmla="*/ 55 w 67"/>
                <a:gd name="T15" fmla="*/ 93 h 106"/>
                <a:gd name="T16" fmla="*/ 15 w 67"/>
                <a:gd name="T17" fmla="*/ 97 h 106"/>
                <a:gd name="T18" fmla="*/ 12 w 67"/>
                <a:gd name="T19" fmla="*/ 95 h 106"/>
                <a:gd name="T20" fmla="*/ 12 w 67"/>
                <a:gd name="T21" fmla="*/ 83 h 106"/>
                <a:gd name="T22" fmla="*/ 12 w 67"/>
                <a:gd name="T23" fmla="*/ 82 h 106"/>
                <a:gd name="T24" fmla="*/ 12 w 67"/>
                <a:gd name="T25" fmla="*/ 71 h 106"/>
                <a:gd name="T26" fmla="*/ 15 w 67"/>
                <a:gd name="T27" fmla="*/ 69 h 106"/>
                <a:gd name="T28" fmla="*/ 16 w 67"/>
                <a:gd name="T29" fmla="*/ 63 h 106"/>
                <a:gd name="T30" fmla="*/ 0 w 67"/>
                <a:gd name="T31" fmla="*/ 34 h 106"/>
                <a:gd name="T32" fmla="*/ 33 w 67"/>
                <a:gd name="T33" fmla="*/ 0 h 106"/>
                <a:gd name="T34" fmla="*/ 28 w 67"/>
                <a:gd name="T35" fmla="*/ 41 h 106"/>
                <a:gd name="T36" fmla="*/ 30 w 67"/>
                <a:gd name="T37" fmla="*/ 39 h 106"/>
                <a:gd name="T38" fmla="*/ 33 w 67"/>
                <a:gd name="T39" fmla="*/ 41 h 106"/>
                <a:gd name="T40" fmla="*/ 36 w 67"/>
                <a:gd name="T41" fmla="*/ 39 h 106"/>
                <a:gd name="T42" fmla="*/ 39 w 67"/>
                <a:gd name="T43" fmla="*/ 41 h 106"/>
                <a:gd name="T44" fmla="*/ 43 w 67"/>
                <a:gd name="T45" fmla="*/ 38 h 106"/>
                <a:gd name="T46" fmla="*/ 39 w 67"/>
                <a:gd name="T47" fmla="*/ 52 h 106"/>
                <a:gd name="T48" fmla="*/ 44 w 67"/>
                <a:gd name="T49" fmla="*/ 66 h 106"/>
                <a:gd name="T50" fmla="*/ 44 w 67"/>
                <a:gd name="T51" fmla="*/ 58 h 106"/>
                <a:gd name="T52" fmla="*/ 56 w 67"/>
                <a:gd name="T53" fmla="*/ 47 h 106"/>
                <a:gd name="T54" fmla="*/ 52 w 67"/>
                <a:gd name="T55" fmla="*/ 15 h 106"/>
                <a:gd name="T56" fmla="*/ 15 w 67"/>
                <a:gd name="T57" fmla="*/ 15 h 106"/>
                <a:gd name="T58" fmla="*/ 11 w 67"/>
                <a:gd name="T59" fmla="*/ 48 h 106"/>
                <a:gd name="T60" fmla="*/ 23 w 67"/>
                <a:gd name="T61" fmla="*/ 59 h 106"/>
                <a:gd name="T62" fmla="*/ 23 w 67"/>
                <a:gd name="T63" fmla="*/ 67 h 106"/>
                <a:gd name="T64" fmla="*/ 29 w 67"/>
                <a:gd name="T65" fmla="*/ 52 h 106"/>
                <a:gd name="T66" fmla="*/ 25 w 67"/>
                <a:gd name="T67" fmla="*/ 38 h 106"/>
                <a:gd name="T68" fmla="*/ 40 w 67"/>
                <a:gd name="T69" fmla="*/ 43 h 106"/>
                <a:gd name="T70" fmla="*/ 36 w 67"/>
                <a:gd name="T71" fmla="*/ 42 h 106"/>
                <a:gd name="T72" fmla="*/ 30 w 67"/>
                <a:gd name="T73" fmla="*/ 42 h 106"/>
                <a:gd name="T74" fmla="*/ 27 w 67"/>
                <a:gd name="T75" fmla="*/ 42 h 106"/>
                <a:gd name="T76" fmla="*/ 32 w 67"/>
                <a:gd name="T77" fmla="*/ 51 h 106"/>
                <a:gd name="T78" fmla="*/ 32 w 67"/>
                <a:gd name="T79" fmla="*/ 67 h 106"/>
                <a:gd name="T80" fmla="*/ 35 w 67"/>
                <a:gd name="T81" fmla="*/ 51 h 106"/>
                <a:gd name="T82" fmla="*/ 35 w 67"/>
                <a:gd name="T83" fmla="*/ 50 h 106"/>
                <a:gd name="T84" fmla="*/ 43 w 67"/>
                <a:gd name="T85" fmla="*/ 96 h 106"/>
                <a:gd name="T86" fmla="*/ 34 w 67"/>
                <a:gd name="T87" fmla="*/ 106 h 106"/>
                <a:gd name="T88" fmla="*/ 43 w 67"/>
                <a:gd name="T89" fmla="*/ 96 h 106"/>
                <a:gd name="T90" fmla="*/ 17 w 67"/>
                <a:gd name="T91" fmla="*/ 88 h 106"/>
                <a:gd name="T92" fmla="*/ 17 w 67"/>
                <a:gd name="T93" fmla="*/ 90 h 106"/>
                <a:gd name="T94" fmla="*/ 50 w 67"/>
                <a:gd name="T95" fmla="*/ 86 h 106"/>
                <a:gd name="T96" fmla="*/ 50 w 67"/>
                <a:gd name="T97" fmla="*/ 73 h 106"/>
                <a:gd name="T98" fmla="*/ 17 w 67"/>
                <a:gd name="T99" fmla="*/ 77 h 106"/>
                <a:gd name="T100" fmla="*/ 50 w 67"/>
                <a:gd name="T101" fmla="*/ 74 h 106"/>
                <a:gd name="T102" fmla="*/ 50 w 67"/>
                <a:gd name="T103" fmla="*/ 73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7" h="106">
                  <a:moveTo>
                    <a:pt x="33" y="0"/>
                  </a:moveTo>
                  <a:cubicBezTo>
                    <a:pt x="43" y="0"/>
                    <a:pt x="51" y="4"/>
                    <a:pt x="57" y="10"/>
                  </a:cubicBezTo>
                  <a:cubicBezTo>
                    <a:pt x="63" y="16"/>
                    <a:pt x="67" y="25"/>
                    <a:pt x="67" y="34"/>
                  </a:cubicBezTo>
                  <a:cubicBezTo>
                    <a:pt x="67" y="40"/>
                    <a:pt x="65" y="46"/>
                    <a:pt x="62" y="51"/>
                  </a:cubicBezTo>
                  <a:cubicBezTo>
                    <a:pt x="59" y="56"/>
                    <a:pt x="56" y="59"/>
                    <a:pt x="51" y="62"/>
                  </a:cubicBezTo>
                  <a:cubicBezTo>
                    <a:pt x="51" y="66"/>
                    <a:pt x="51" y="66"/>
                    <a:pt x="51" y="66"/>
                  </a:cubicBezTo>
                  <a:cubicBezTo>
                    <a:pt x="53" y="66"/>
                    <a:pt x="53" y="66"/>
                    <a:pt x="53" y="66"/>
                  </a:cubicBezTo>
                  <a:cubicBezTo>
                    <a:pt x="55" y="65"/>
                    <a:pt x="55" y="65"/>
                    <a:pt x="55" y="65"/>
                  </a:cubicBezTo>
                  <a:cubicBezTo>
                    <a:pt x="56" y="68"/>
                    <a:pt x="56" y="68"/>
                    <a:pt x="56" y="68"/>
                  </a:cubicBezTo>
                  <a:cubicBezTo>
                    <a:pt x="57" y="70"/>
                    <a:pt x="57" y="72"/>
                    <a:pt x="57" y="73"/>
                  </a:cubicBezTo>
                  <a:cubicBezTo>
                    <a:pt x="57" y="75"/>
                    <a:pt x="57" y="77"/>
                    <a:pt x="56" y="79"/>
                  </a:cubicBezTo>
                  <a:cubicBezTo>
                    <a:pt x="56" y="80"/>
                    <a:pt x="56" y="80"/>
                    <a:pt x="56" y="80"/>
                  </a:cubicBezTo>
                  <a:cubicBezTo>
                    <a:pt x="56" y="80"/>
                    <a:pt x="56" y="80"/>
                    <a:pt x="56" y="80"/>
                  </a:cubicBezTo>
                  <a:cubicBezTo>
                    <a:pt x="57" y="82"/>
                    <a:pt x="57" y="84"/>
                    <a:pt x="57" y="86"/>
                  </a:cubicBezTo>
                  <a:cubicBezTo>
                    <a:pt x="57" y="88"/>
                    <a:pt x="57" y="90"/>
                    <a:pt x="56" y="92"/>
                  </a:cubicBezTo>
                  <a:cubicBezTo>
                    <a:pt x="55" y="93"/>
                    <a:pt x="55" y="93"/>
                    <a:pt x="55" y="93"/>
                  </a:cubicBezTo>
                  <a:cubicBezTo>
                    <a:pt x="53" y="94"/>
                    <a:pt x="53" y="94"/>
                    <a:pt x="53" y="94"/>
                  </a:cubicBezTo>
                  <a:cubicBezTo>
                    <a:pt x="15" y="97"/>
                    <a:pt x="15" y="97"/>
                    <a:pt x="15" y="97"/>
                  </a:cubicBezTo>
                  <a:cubicBezTo>
                    <a:pt x="13" y="97"/>
                    <a:pt x="13" y="97"/>
                    <a:pt x="13" y="97"/>
                  </a:cubicBezTo>
                  <a:cubicBezTo>
                    <a:pt x="12" y="95"/>
                    <a:pt x="12" y="95"/>
                    <a:pt x="12" y="95"/>
                  </a:cubicBezTo>
                  <a:cubicBezTo>
                    <a:pt x="11" y="93"/>
                    <a:pt x="11" y="91"/>
                    <a:pt x="10" y="90"/>
                  </a:cubicBezTo>
                  <a:cubicBezTo>
                    <a:pt x="10" y="88"/>
                    <a:pt x="11" y="86"/>
                    <a:pt x="12" y="83"/>
                  </a:cubicBezTo>
                  <a:cubicBezTo>
                    <a:pt x="12" y="83"/>
                    <a:pt x="12" y="83"/>
                    <a:pt x="12" y="83"/>
                  </a:cubicBezTo>
                  <a:cubicBezTo>
                    <a:pt x="12" y="82"/>
                    <a:pt x="12" y="82"/>
                    <a:pt x="12" y="82"/>
                  </a:cubicBezTo>
                  <a:cubicBezTo>
                    <a:pt x="11" y="81"/>
                    <a:pt x="11" y="79"/>
                    <a:pt x="10" y="77"/>
                  </a:cubicBezTo>
                  <a:cubicBezTo>
                    <a:pt x="10" y="75"/>
                    <a:pt x="11" y="73"/>
                    <a:pt x="12" y="71"/>
                  </a:cubicBezTo>
                  <a:cubicBezTo>
                    <a:pt x="13" y="69"/>
                    <a:pt x="13" y="69"/>
                    <a:pt x="13" y="69"/>
                  </a:cubicBezTo>
                  <a:cubicBezTo>
                    <a:pt x="15" y="69"/>
                    <a:pt x="15" y="69"/>
                    <a:pt x="15" y="69"/>
                  </a:cubicBezTo>
                  <a:cubicBezTo>
                    <a:pt x="16" y="69"/>
                    <a:pt x="16" y="69"/>
                    <a:pt x="16" y="69"/>
                  </a:cubicBezTo>
                  <a:cubicBezTo>
                    <a:pt x="16" y="63"/>
                    <a:pt x="16" y="63"/>
                    <a:pt x="16" y="63"/>
                  </a:cubicBezTo>
                  <a:cubicBezTo>
                    <a:pt x="11" y="60"/>
                    <a:pt x="7" y="56"/>
                    <a:pt x="5" y="51"/>
                  </a:cubicBezTo>
                  <a:cubicBezTo>
                    <a:pt x="2" y="46"/>
                    <a:pt x="0" y="40"/>
                    <a:pt x="0" y="34"/>
                  </a:cubicBezTo>
                  <a:cubicBezTo>
                    <a:pt x="0" y="25"/>
                    <a:pt x="4" y="16"/>
                    <a:pt x="10" y="10"/>
                  </a:cubicBezTo>
                  <a:cubicBezTo>
                    <a:pt x="16" y="4"/>
                    <a:pt x="24" y="0"/>
                    <a:pt x="33" y="0"/>
                  </a:cubicBezTo>
                  <a:close/>
                  <a:moveTo>
                    <a:pt x="26" y="40"/>
                  </a:moveTo>
                  <a:cubicBezTo>
                    <a:pt x="27" y="41"/>
                    <a:pt x="27" y="41"/>
                    <a:pt x="28" y="41"/>
                  </a:cubicBezTo>
                  <a:cubicBezTo>
                    <a:pt x="28" y="41"/>
                    <a:pt x="29" y="41"/>
                    <a:pt x="30" y="40"/>
                  </a:cubicBezTo>
                  <a:cubicBezTo>
                    <a:pt x="30" y="39"/>
                    <a:pt x="30" y="39"/>
                    <a:pt x="30" y="39"/>
                  </a:cubicBezTo>
                  <a:cubicBezTo>
                    <a:pt x="31" y="40"/>
                    <a:pt x="31" y="40"/>
                    <a:pt x="31" y="40"/>
                  </a:cubicBezTo>
                  <a:cubicBezTo>
                    <a:pt x="32" y="41"/>
                    <a:pt x="32" y="41"/>
                    <a:pt x="33" y="41"/>
                  </a:cubicBezTo>
                  <a:cubicBezTo>
                    <a:pt x="34" y="41"/>
                    <a:pt x="35" y="41"/>
                    <a:pt x="35" y="40"/>
                  </a:cubicBezTo>
                  <a:cubicBezTo>
                    <a:pt x="36" y="39"/>
                    <a:pt x="36" y="39"/>
                    <a:pt x="36" y="39"/>
                  </a:cubicBezTo>
                  <a:cubicBezTo>
                    <a:pt x="36" y="40"/>
                    <a:pt x="36" y="40"/>
                    <a:pt x="36" y="40"/>
                  </a:cubicBezTo>
                  <a:cubicBezTo>
                    <a:pt x="37" y="41"/>
                    <a:pt x="38" y="41"/>
                    <a:pt x="39" y="41"/>
                  </a:cubicBezTo>
                  <a:cubicBezTo>
                    <a:pt x="40" y="41"/>
                    <a:pt x="41" y="41"/>
                    <a:pt x="42" y="40"/>
                  </a:cubicBezTo>
                  <a:cubicBezTo>
                    <a:pt x="43" y="38"/>
                    <a:pt x="43" y="38"/>
                    <a:pt x="43" y="38"/>
                  </a:cubicBezTo>
                  <a:cubicBezTo>
                    <a:pt x="46" y="40"/>
                    <a:pt x="46" y="40"/>
                    <a:pt x="46" y="40"/>
                  </a:cubicBezTo>
                  <a:cubicBezTo>
                    <a:pt x="39" y="52"/>
                    <a:pt x="39" y="52"/>
                    <a:pt x="39" y="52"/>
                  </a:cubicBezTo>
                  <a:cubicBezTo>
                    <a:pt x="39" y="67"/>
                    <a:pt x="39" y="67"/>
                    <a:pt x="39" y="67"/>
                  </a:cubicBezTo>
                  <a:cubicBezTo>
                    <a:pt x="44" y="66"/>
                    <a:pt x="44" y="66"/>
                    <a:pt x="44" y="66"/>
                  </a:cubicBezTo>
                  <a:cubicBezTo>
                    <a:pt x="44" y="60"/>
                    <a:pt x="44" y="60"/>
                    <a:pt x="44" y="60"/>
                  </a:cubicBezTo>
                  <a:cubicBezTo>
                    <a:pt x="44" y="58"/>
                    <a:pt x="44" y="58"/>
                    <a:pt x="44" y="58"/>
                  </a:cubicBezTo>
                  <a:cubicBezTo>
                    <a:pt x="46" y="57"/>
                    <a:pt x="46" y="57"/>
                    <a:pt x="46" y="57"/>
                  </a:cubicBezTo>
                  <a:cubicBezTo>
                    <a:pt x="50" y="55"/>
                    <a:pt x="54" y="52"/>
                    <a:pt x="56" y="47"/>
                  </a:cubicBezTo>
                  <a:cubicBezTo>
                    <a:pt x="59" y="44"/>
                    <a:pt x="60" y="39"/>
                    <a:pt x="60" y="34"/>
                  </a:cubicBezTo>
                  <a:cubicBezTo>
                    <a:pt x="60" y="27"/>
                    <a:pt x="57" y="20"/>
                    <a:pt x="52" y="15"/>
                  </a:cubicBezTo>
                  <a:cubicBezTo>
                    <a:pt x="47" y="10"/>
                    <a:pt x="41" y="7"/>
                    <a:pt x="33" y="7"/>
                  </a:cubicBezTo>
                  <a:cubicBezTo>
                    <a:pt x="26" y="7"/>
                    <a:pt x="19" y="10"/>
                    <a:pt x="15" y="15"/>
                  </a:cubicBezTo>
                  <a:cubicBezTo>
                    <a:pt x="10" y="20"/>
                    <a:pt x="7" y="27"/>
                    <a:pt x="7" y="34"/>
                  </a:cubicBezTo>
                  <a:cubicBezTo>
                    <a:pt x="7" y="39"/>
                    <a:pt x="8" y="44"/>
                    <a:pt x="11" y="48"/>
                  </a:cubicBezTo>
                  <a:cubicBezTo>
                    <a:pt x="13" y="52"/>
                    <a:pt x="17" y="55"/>
                    <a:pt x="21" y="58"/>
                  </a:cubicBezTo>
                  <a:cubicBezTo>
                    <a:pt x="23" y="59"/>
                    <a:pt x="23" y="59"/>
                    <a:pt x="23" y="59"/>
                  </a:cubicBezTo>
                  <a:cubicBezTo>
                    <a:pt x="23" y="61"/>
                    <a:pt x="23" y="61"/>
                    <a:pt x="23" y="61"/>
                  </a:cubicBezTo>
                  <a:cubicBezTo>
                    <a:pt x="23" y="67"/>
                    <a:pt x="23" y="67"/>
                    <a:pt x="23" y="67"/>
                  </a:cubicBezTo>
                  <a:cubicBezTo>
                    <a:pt x="29" y="67"/>
                    <a:pt x="29" y="67"/>
                    <a:pt x="29" y="67"/>
                  </a:cubicBezTo>
                  <a:cubicBezTo>
                    <a:pt x="29" y="52"/>
                    <a:pt x="29" y="52"/>
                    <a:pt x="29" y="52"/>
                  </a:cubicBezTo>
                  <a:cubicBezTo>
                    <a:pt x="22" y="40"/>
                    <a:pt x="22" y="40"/>
                    <a:pt x="22" y="40"/>
                  </a:cubicBezTo>
                  <a:cubicBezTo>
                    <a:pt x="25" y="38"/>
                    <a:pt x="25" y="38"/>
                    <a:pt x="25" y="38"/>
                  </a:cubicBezTo>
                  <a:cubicBezTo>
                    <a:pt x="26" y="40"/>
                    <a:pt x="26" y="40"/>
                    <a:pt x="26" y="40"/>
                  </a:cubicBezTo>
                  <a:close/>
                  <a:moveTo>
                    <a:pt x="40" y="43"/>
                  </a:moveTo>
                  <a:cubicBezTo>
                    <a:pt x="40" y="43"/>
                    <a:pt x="40" y="43"/>
                    <a:pt x="39" y="43"/>
                  </a:cubicBezTo>
                  <a:cubicBezTo>
                    <a:pt x="38" y="43"/>
                    <a:pt x="37" y="43"/>
                    <a:pt x="36" y="42"/>
                  </a:cubicBezTo>
                  <a:cubicBezTo>
                    <a:pt x="35" y="42"/>
                    <a:pt x="34" y="43"/>
                    <a:pt x="33" y="43"/>
                  </a:cubicBezTo>
                  <a:cubicBezTo>
                    <a:pt x="32" y="43"/>
                    <a:pt x="31" y="42"/>
                    <a:pt x="30" y="42"/>
                  </a:cubicBezTo>
                  <a:cubicBezTo>
                    <a:pt x="29" y="42"/>
                    <a:pt x="28" y="43"/>
                    <a:pt x="28" y="43"/>
                  </a:cubicBezTo>
                  <a:cubicBezTo>
                    <a:pt x="27" y="43"/>
                    <a:pt x="27" y="43"/>
                    <a:pt x="27" y="42"/>
                  </a:cubicBezTo>
                  <a:cubicBezTo>
                    <a:pt x="32" y="50"/>
                    <a:pt x="32" y="50"/>
                    <a:pt x="32" y="50"/>
                  </a:cubicBezTo>
                  <a:cubicBezTo>
                    <a:pt x="32" y="51"/>
                    <a:pt x="32" y="51"/>
                    <a:pt x="32" y="51"/>
                  </a:cubicBezTo>
                  <a:cubicBezTo>
                    <a:pt x="32" y="51"/>
                    <a:pt x="32" y="51"/>
                    <a:pt x="32" y="51"/>
                  </a:cubicBezTo>
                  <a:cubicBezTo>
                    <a:pt x="32" y="67"/>
                    <a:pt x="32" y="67"/>
                    <a:pt x="32" y="67"/>
                  </a:cubicBezTo>
                  <a:cubicBezTo>
                    <a:pt x="35" y="67"/>
                    <a:pt x="35" y="67"/>
                    <a:pt x="35" y="67"/>
                  </a:cubicBezTo>
                  <a:cubicBezTo>
                    <a:pt x="35" y="51"/>
                    <a:pt x="35" y="51"/>
                    <a:pt x="35" y="51"/>
                  </a:cubicBezTo>
                  <a:cubicBezTo>
                    <a:pt x="35" y="51"/>
                    <a:pt x="35" y="51"/>
                    <a:pt x="35" y="51"/>
                  </a:cubicBezTo>
                  <a:cubicBezTo>
                    <a:pt x="35" y="50"/>
                    <a:pt x="35" y="50"/>
                    <a:pt x="35" y="50"/>
                  </a:cubicBezTo>
                  <a:cubicBezTo>
                    <a:pt x="40" y="43"/>
                    <a:pt x="40" y="43"/>
                    <a:pt x="40" y="43"/>
                  </a:cubicBezTo>
                  <a:close/>
                  <a:moveTo>
                    <a:pt x="43" y="96"/>
                  </a:moveTo>
                  <a:cubicBezTo>
                    <a:pt x="24" y="98"/>
                    <a:pt x="24" y="98"/>
                    <a:pt x="24" y="98"/>
                  </a:cubicBezTo>
                  <a:cubicBezTo>
                    <a:pt x="25" y="103"/>
                    <a:pt x="29" y="106"/>
                    <a:pt x="34" y="106"/>
                  </a:cubicBezTo>
                  <a:cubicBezTo>
                    <a:pt x="39" y="106"/>
                    <a:pt x="43" y="102"/>
                    <a:pt x="43" y="97"/>
                  </a:cubicBezTo>
                  <a:cubicBezTo>
                    <a:pt x="43" y="97"/>
                    <a:pt x="43" y="97"/>
                    <a:pt x="43" y="96"/>
                  </a:cubicBezTo>
                  <a:close/>
                  <a:moveTo>
                    <a:pt x="50" y="85"/>
                  </a:moveTo>
                  <a:cubicBezTo>
                    <a:pt x="17" y="88"/>
                    <a:pt x="17" y="88"/>
                    <a:pt x="17" y="88"/>
                  </a:cubicBezTo>
                  <a:cubicBezTo>
                    <a:pt x="17" y="89"/>
                    <a:pt x="17" y="89"/>
                    <a:pt x="17" y="89"/>
                  </a:cubicBezTo>
                  <a:cubicBezTo>
                    <a:pt x="17" y="89"/>
                    <a:pt x="17" y="90"/>
                    <a:pt x="17" y="90"/>
                  </a:cubicBezTo>
                  <a:cubicBezTo>
                    <a:pt x="50" y="87"/>
                    <a:pt x="50" y="87"/>
                    <a:pt x="50" y="87"/>
                  </a:cubicBezTo>
                  <a:cubicBezTo>
                    <a:pt x="50" y="87"/>
                    <a:pt x="50" y="86"/>
                    <a:pt x="50" y="86"/>
                  </a:cubicBezTo>
                  <a:cubicBezTo>
                    <a:pt x="50" y="86"/>
                    <a:pt x="50" y="86"/>
                    <a:pt x="50" y="85"/>
                  </a:cubicBezTo>
                  <a:close/>
                  <a:moveTo>
                    <a:pt x="50" y="73"/>
                  </a:moveTo>
                  <a:cubicBezTo>
                    <a:pt x="17" y="76"/>
                    <a:pt x="17" y="76"/>
                    <a:pt x="17" y="76"/>
                  </a:cubicBezTo>
                  <a:cubicBezTo>
                    <a:pt x="17" y="76"/>
                    <a:pt x="17" y="76"/>
                    <a:pt x="17" y="77"/>
                  </a:cubicBezTo>
                  <a:cubicBezTo>
                    <a:pt x="17" y="77"/>
                    <a:pt x="17" y="77"/>
                    <a:pt x="17" y="77"/>
                  </a:cubicBezTo>
                  <a:cubicBezTo>
                    <a:pt x="50" y="74"/>
                    <a:pt x="50" y="74"/>
                    <a:pt x="50" y="74"/>
                  </a:cubicBezTo>
                  <a:cubicBezTo>
                    <a:pt x="50" y="74"/>
                    <a:pt x="50" y="74"/>
                    <a:pt x="50" y="73"/>
                  </a:cubicBezTo>
                  <a:cubicBezTo>
                    <a:pt x="50" y="73"/>
                    <a:pt x="50" y="73"/>
                    <a:pt x="50" y="73"/>
                  </a:cubicBezTo>
                  <a:close/>
                </a:path>
              </a:pathLst>
            </a:custGeom>
            <a:solidFill>
              <a:schemeClr val="bg1"/>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Isosceles Triangle 18"/>
          <p:cNvSpPr/>
          <p:nvPr/>
        </p:nvSpPr>
        <p:spPr>
          <a:xfrm>
            <a:off x="1945759" y="5466744"/>
            <a:ext cx="474391" cy="33798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Isosceles Triangle 19"/>
          <p:cNvSpPr/>
          <p:nvPr/>
        </p:nvSpPr>
        <p:spPr>
          <a:xfrm>
            <a:off x="4637360" y="5466744"/>
            <a:ext cx="474391" cy="33798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Isosceles Triangle 20"/>
          <p:cNvSpPr/>
          <p:nvPr/>
        </p:nvSpPr>
        <p:spPr>
          <a:xfrm>
            <a:off x="7328961" y="5466744"/>
            <a:ext cx="474391" cy="33798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Isosceles Triangle 21"/>
          <p:cNvSpPr/>
          <p:nvPr/>
        </p:nvSpPr>
        <p:spPr>
          <a:xfrm>
            <a:off x="10020563" y="5466744"/>
            <a:ext cx="474391" cy="33798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Rectangle 23"/>
          <p:cNvSpPr/>
          <p:nvPr/>
        </p:nvSpPr>
        <p:spPr>
          <a:xfrm>
            <a:off x="1408157" y="5849234"/>
            <a:ext cx="1686555" cy="427746"/>
          </a:xfrm>
          <a:prstGeom prst="rect">
            <a:avLst/>
          </a:prstGeom>
        </p:spPr>
        <p:txBody>
          <a:bodyPr wrap="square">
            <a:spAutoFit/>
          </a:bodyPr>
          <a:lstStyle/>
          <a:p>
            <a:pPr algn="just">
              <a:lnSpc>
                <a:spcPct val="120000"/>
              </a:lnSpc>
            </a:pPr>
            <a:r>
              <a:rPr lang="zh-CN" altLang="en-US" sz="20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运用范畴</a:t>
            </a:r>
            <a:endParaRPr lang="en-GB" altLang="zh-CN" sz="2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Rectangle 24"/>
          <p:cNvSpPr/>
          <p:nvPr/>
        </p:nvSpPr>
        <p:spPr>
          <a:xfrm>
            <a:off x="4571987" y="5902341"/>
            <a:ext cx="1686555" cy="429861"/>
          </a:xfrm>
          <a:prstGeom prst="rect">
            <a:avLst/>
          </a:prstGeom>
        </p:spPr>
        <p:txBody>
          <a:bodyPr wrap="square">
            <a:spAutoFit/>
          </a:bodyPr>
          <a:lstStyle/>
          <a:p>
            <a:pPr algn="just">
              <a:lnSpc>
                <a:spcPct val="120000"/>
              </a:lnSpc>
            </a:pPr>
            <a:r>
              <a:rPr lang="zh-CN" altLang="en-US" sz="20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定理</a:t>
            </a:r>
            <a:endParaRPr lang="en-GB" altLang="zh-CN" sz="2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Rectangle 25"/>
          <p:cNvSpPr/>
          <p:nvPr/>
        </p:nvSpPr>
        <p:spPr>
          <a:xfrm>
            <a:off x="7143755" y="5902341"/>
            <a:ext cx="1686555" cy="429861"/>
          </a:xfrm>
          <a:prstGeom prst="rect">
            <a:avLst/>
          </a:prstGeom>
        </p:spPr>
        <p:txBody>
          <a:bodyPr wrap="square">
            <a:spAutoFit/>
          </a:bodyPr>
          <a:lstStyle/>
          <a:p>
            <a:pPr algn="just">
              <a:lnSpc>
                <a:spcPct val="120000"/>
              </a:lnSpc>
            </a:pPr>
            <a:r>
              <a:rPr lang="zh-CN" altLang="en-US" sz="20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定律</a:t>
            </a:r>
            <a:endParaRPr lang="en-GB" altLang="zh-CN" sz="2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27"/>
          <p:cNvSpPr/>
          <p:nvPr/>
        </p:nvSpPr>
        <p:spPr>
          <a:xfrm>
            <a:off x="9858399" y="5902341"/>
            <a:ext cx="1686555" cy="429861"/>
          </a:xfrm>
          <a:prstGeom prst="rect">
            <a:avLst/>
          </a:prstGeom>
        </p:spPr>
        <p:txBody>
          <a:bodyPr wrap="square">
            <a:spAutoFit/>
          </a:bodyPr>
          <a:lstStyle/>
          <a:p>
            <a:pPr algn="just">
              <a:lnSpc>
                <a:spcPct val="120000"/>
              </a:lnSpc>
            </a:pPr>
            <a:r>
              <a:rPr lang="zh-CN" altLang="en-US" sz="2000"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本质</a:t>
            </a:r>
            <a:endParaRPr lang="en-GB" altLang="zh-CN" sz="2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TextBox 28"/>
          <p:cNvSpPr txBox="1"/>
          <p:nvPr/>
        </p:nvSpPr>
        <p:spPr>
          <a:xfrm>
            <a:off x="285707" y="901682"/>
            <a:ext cx="8143932" cy="4199868"/>
          </a:xfrm>
          <a:prstGeom prst="rect">
            <a:avLst/>
          </a:prstGeom>
          <a:noFill/>
        </p:spPr>
        <p:txBody>
          <a:bodyPr wrap="square" rtlCol="0">
            <a:spAutoFit/>
          </a:bodyPr>
          <a:lstStyle/>
          <a:p>
            <a:pPr>
              <a:lnSpc>
                <a:spcPct val="150000"/>
              </a:lnSpc>
            </a:pPr>
            <a:r>
              <a:rPr lang="zh-CN" altLang="en-US" dirty="0" smtClean="0"/>
              <a:t>         反映自然、社会、思维等的客观规律的分科的知识体系。</a:t>
            </a:r>
          </a:p>
          <a:p>
            <a:pPr>
              <a:lnSpc>
                <a:spcPct val="150000"/>
              </a:lnSpc>
            </a:pPr>
            <a:r>
              <a:rPr lang="zh-CN" altLang="en-US" dirty="0" smtClean="0"/>
              <a:t>科学是指发现、积累并公认的普遍真理或普遍定理的运用，已系统化和公式化了的知识。科学包含自然、社会、思维等领域，如物理学、生物学和社会学。</a:t>
            </a:r>
            <a:r>
              <a:rPr lang="zh-CN" altLang="en-US" b="1" dirty="0" smtClean="0">
                <a:solidFill>
                  <a:schemeClr val="accent1">
                    <a:lumMod val="75000"/>
                  </a:schemeClr>
                </a:solidFill>
              </a:rPr>
              <a:t>1888年，达尔文曾给科学下过一个定义：“科学就是整理事实，从中发现规律，做出结论”</a:t>
            </a:r>
            <a:r>
              <a:rPr lang="zh-CN" altLang="en-US" dirty="0" smtClean="0"/>
              <a:t>。达尔文的定义指出了科学的内涵，即事实与规律。科学要发现人所未知的事实，并以此为依据，实事求是，而不是脱离现实的纯思维的空想。科学是建立在实践基础上，经过实践检验和严密逻辑论证的，关于客观世界各种事物的本质及运动规律的知识体系。</a:t>
            </a:r>
          </a:p>
          <a:p>
            <a:pPr>
              <a:lnSpc>
                <a:spcPct val="150000"/>
              </a:lnSpc>
            </a:pPr>
            <a:r>
              <a:rPr lang="zh-CN" altLang="en-US" dirty="0" smtClean="0"/>
              <a:t>         科学是相对真理非迷信、非谬误、非绝对真理，而实践是检验真理的唯一标准。也可以说，科学即实证</a:t>
            </a:r>
            <a:endParaRPr lang="zh-CN" altLang="en-US" dirty="0"/>
          </a:p>
        </p:txBody>
      </p:sp>
      <p:sp>
        <p:nvSpPr>
          <p:cNvPr id="30" name="Rectangle 29"/>
          <p:cNvSpPr/>
          <p:nvPr/>
        </p:nvSpPr>
        <p:spPr>
          <a:xfrm>
            <a:off x="1374936" y="3818320"/>
            <a:ext cx="5589567" cy="226472"/>
          </a:xfrm>
          <a:prstGeom prst="rect">
            <a:avLst/>
          </a:prstGeom>
        </p:spPr>
        <p:txBody>
          <a:bodyPr wrap="square">
            <a:spAutoFit/>
          </a:bodyPr>
          <a:lstStyle/>
          <a:p>
            <a:pPr>
              <a:lnSpc>
                <a:spcPct val="120000"/>
              </a:lnSpc>
            </a:pPr>
            <a:endParaRPr lang="en-GB"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科学</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900" decel="100000" fill="hold"/>
                                        <p:tgtEl>
                                          <p:spTgt spid="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900" decel="100000" fill="hold"/>
                                        <p:tgtEl>
                                          <p:spTgt spid="13"/>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37" presetClass="entr" presetSubtype="0"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5" fill="hold">
                            <p:stCondLst>
                              <p:cond delay="3000"/>
                            </p:stCondLst>
                            <p:childTnLst>
                              <p:par>
                                <p:cTn id="26" presetID="37"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900" decel="100000" fill="hold"/>
                                        <p:tgtEl>
                                          <p:spTgt spid="15"/>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2" fill="hold">
                            <p:stCondLst>
                              <p:cond delay="40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4500"/>
                            </p:stCondLst>
                            <p:childTnLst>
                              <p:par>
                                <p:cTn id="37" presetID="22" presetClass="entr" presetSubtype="8" fill="hold" grpId="0" nodeType="afterEffect" nodePh="1">
                                  <p:stCondLst>
                                    <p:cond delay="0"/>
                                  </p:stCondLst>
                                  <p:endCondLst>
                                    <p:cond evt="begin" delay="0">
                                      <p:tn val="37"/>
                                    </p:cond>
                                  </p:end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childTnLst>
                          </p:cTn>
                        </p:par>
                        <p:par>
                          <p:cTn id="40" fill="hold">
                            <p:stCondLst>
                              <p:cond delay="5000"/>
                            </p:stCondLst>
                            <p:childTnLst>
                              <p:par>
                                <p:cTn id="41" presetID="2" presetClass="entr" presetSubtype="4"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12" presetClass="entr" presetSubtype="1"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p:tgtEl>
                                          <p:spTgt spid="24"/>
                                        </p:tgtEl>
                                        <p:attrNameLst>
                                          <p:attrName>ppt_y</p:attrName>
                                        </p:attrNameLst>
                                      </p:cBhvr>
                                      <p:tavLst>
                                        <p:tav tm="0">
                                          <p:val>
                                            <p:strVal val="#ppt_y-#ppt_h*1.125000"/>
                                          </p:val>
                                        </p:tav>
                                        <p:tav tm="100000">
                                          <p:val>
                                            <p:strVal val="#ppt_y"/>
                                          </p:val>
                                        </p:tav>
                                      </p:tavLst>
                                    </p:anim>
                                    <p:animEffect transition="in" filter="wipe(down)">
                                      <p:cBhvr>
                                        <p:cTn id="48" dur="500"/>
                                        <p:tgtEl>
                                          <p:spTgt spid="24"/>
                                        </p:tgtEl>
                                      </p:cBhvr>
                                    </p:animEffect>
                                  </p:childTnLst>
                                </p:cTn>
                              </p:par>
                            </p:childTnLst>
                          </p:cTn>
                        </p:par>
                        <p:par>
                          <p:cTn id="49" fill="hold">
                            <p:stCondLst>
                              <p:cond delay="5500"/>
                            </p:stCondLst>
                            <p:childTnLst>
                              <p:par>
                                <p:cTn id="50" presetID="2" presetClass="entr" presetSubtype="4" fill="hold" grpId="0" nodeType="after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additive="base">
                                        <p:cTn id="52" dur="500" fill="hold"/>
                                        <p:tgtEl>
                                          <p:spTgt spid="20"/>
                                        </p:tgtEl>
                                        <p:attrNameLst>
                                          <p:attrName>ppt_x</p:attrName>
                                        </p:attrNameLst>
                                      </p:cBhvr>
                                      <p:tavLst>
                                        <p:tav tm="0">
                                          <p:val>
                                            <p:strVal val="#ppt_x"/>
                                          </p:val>
                                        </p:tav>
                                        <p:tav tm="100000">
                                          <p:val>
                                            <p:strVal val="#ppt_x"/>
                                          </p:val>
                                        </p:tav>
                                      </p:tavLst>
                                    </p:anim>
                                    <p:anim calcmode="lin" valueType="num">
                                      <p:cBhvr additive="base">
                                        <p:cTn id="53" dur="500" fill="hold"/>
                                        <p:tgtEl>
                                          <p:spTgt spid="20"/>
                                        </p:tgtEl>
                                        <p:attrNameLst>
                                          <p:attrName>ppt_y</p:attrName>
                                        </p:attrNameLst>
                                      </p:cBhvr>
                                      <p:tavLst>
                                        <p:tav tm="0">
                                          <p:val>
                                            <p:strVal val="1+#ppt_h/2"/>
                                          </p:val>
                                        </p:tav>
                                        <p:tav tm="100000">
                                          <p:val>
                                            <p:strVal val="#ppt_y"/>
                                          </p:val>
                                        </p:tav>
                                      </p:tavLst>
                                    </p:anim>
                                  </p:childTnLst>
                                </p:cTn>
                              </p:par>
                              <p:par>
                                <p:cTn id="54" presetID="12" presetClass="entr" presetSubtype="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p:tgtEl>
                                          <p:spTgt spid="25"/>
                                        </p:tgtEl>
                                        <p:attrNameLst>
                                          <p:attrName>ppt_y</p:attrName>
                                        </p:attrNameLst>
                                      </p:cBhvr>
                                      <p:tavLst>
                                        <p:tav tm="0">
                                          <p:val>
                                            <p:strVal val="#ppt_y-#ppt_h*1.125000"/>
                                          </p:val>
                                        </p:tav>
                                        <p:tav tm="100000">
                                          <p:val>
                                            <p:strVal val="#ppt_y"/>
                                          </p:val>
                                        </p:tav>
                                      </p:tavLst>
                                    </p:anim>
                                    <p:animEffect transition="in" filter="wipe(down)">
                                      <p:cBhvr>
                                        <p:cTn id="57" dur="500"/>
                                        <p:tgtEl>
                                          <p:spTgt spid="25"/>
                                        </p:tgtEl>
                                      </p:cBhvr>
                                    </p:animEffect>
                                  </p:childTnLst>
                                </p:cTn>
                              </p:par>
                            </p:childTnLst>
                          </p:cTn>
                        </p:par>
                        <p:par>
                          <p:cTn id="58" fill="hold">
                            <p:stCondLst>
                              <p:cond delay="6000"/>
                            </p:stCondLst>
                            <p:childTnLst>
                              <p:par>
                                <p:cTn id="59" presetID="2" presetClass="entr" presetSubtype="4" fill="hold" grpId="0" nodeType="after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par>
                                <p:cTn id="63" presetID="12" presetClass="entr" presetSubtype="1"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additive="base">
                                        <p:cTn id="65" dur="500"/>
                                        <p:tgtEl>
                                          <p:spTgt spid="26"/>
                                        </p:tgtEl>
                                        <p:attrNameLst>
                                          <p:attrName>ppt_y</p:attrName>
                                        </p:attrNameLst>
                                      </p:cBhvr>
                                      <p:tavLst>
                                        <p:tav tm="0">
                                          <p:val>
                                            <p:strVal val="#ppt_y-#ppt_h*1.125000"/>
                                          </p:val>
                                        </p:tav>
                                        <p:tav tm="100000">
                                          <p:val>
                                            <p:strVal val="#ppt_y"/>
                                          </p:val>
                                        </p:tav>
                                      </p:tavLst>
                                    </p:anim>
                                    <p:animEffect transition="in" filter="wipe(down)">
                                      <p:cBhvr>
                                        <p:cTn id="66" dur="500"/>
                                        <p:tgtEl>
                                          <p:spTgt spid="26"/>
                                        </p:tgtEl>
                                      </p:cBhvr>
                                    </p:animEffect>
                                  </p:childTnLst>
                                </p:cTn>
                              </p:par>
                            </p:childTnLst>
                          </p:cTn>
                        </p:par>
                        <p:par>
                          <p:cTn id="67" fill="hold">
                            <p:stCondLst>
                              <p:cond delay="6500"/>
                            </p:stCondLst>
                            <p:childTnLst>
                              <p:par>
                                <p:cTn id="68" presetID="2" presetClass="entr" presetSubtype="4"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additive="base">
                                        <p:cTn id="70" dur="500" fill="hold"/>
                                        <p:tgtEl>
                                          <p:spTgt spid="22"/>
                                        </p:tgtEl>
                                        <p:attrNameLst>
                                          <p:attrName>ppt_x</p:attrName>
                                        </p:attrNameLst>
                                      </p:cBhvr>
                                      <p:tavLst>
                                        <p:tav tm="0">
                                          <p:val>
                                            <p:strVal val="#ppt_x"/>
                                          </p:val>
                                        </p:tav>
                                        <p:tav tm="100000">
                                          <p:val>
                                            <p:strVal val="#ppt_x"/>
                                          </p:val>
                                        </p:tav>
                                      </p:tavLst>
                                    </p:anim>
                                    <p:anim calcmode="lin" valueType="num">
                                      <p:cBhvr additive="base">
                                        <p:cTn id="71" dur="500" fill="hold"/>
                                        <p:tgtEl>
                                          <p:spTgt spid="22"/>
                                        </p:tgtEl>
                                        <p:attrNameLst>
                                          <p:attrName>ppt_y</p:attrName>
                                        </p:attrNameLst>
                                      </p:cBhvr>
                                      <p:tavLst>
                                        <p:tav tm="0">
                                          <p:val>
                                            <p:strVal val="1+#ppt_h/2"/>
                                          </p:val>
                                        </p:tav>
                                        <p:tav tm="100000">
                                          <p:val>
                                            <p:strVal val="#ppt_y"/>
                                          </p:val>
                                        </p:tav>
                                      </p:tavLst>
                                    </p:anim>
                                  </p:childTnLst>
                                </p:cTn>
                              </p:par>
                              <p:par>
                                <p:cTn id="72" presetID="12" presetClass="entr" presetSubtype="1"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 calcmode="lin" valueType="num">
                                      <p:cBhvr additive="base">
                                        <p:cTn id="74" dur="500"/>
                                        <p:tgtEl>
                                          <p:spTgt spid="28"/>
                                        </p:tgtEl>
                                        <p:attrNameLst>
                                          <p:attrName>ppt_y</p:attrName>
                                        </p:attrNameLst>
                                      </p:cBhvr>
                                      <p:tavLst>
                                        <p:tav tm="0">
                                          <p:val>
                                            <p:strVal val="#ppt_y-#ppt_h*1.125000"/>
                                          </p:val>
                                        </p:tav>
                                        <p:tav tm="100000">
                                          <p:val>
                                            <p:strVal val="#ppt_y"/>
                                          </p:val>
                                        </p:tav>
                                      </p:tavLst>
                                    </p:anim>
                                    <p:animEffect transition="in" filter="wipe(down)">
                                      <p:cBhvr>
                                        <p:cTn id="7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p:bldP spid="25" grpId="0"/>
      <p:bldP spid="26"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科学</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矩形 30"/>
          <p:cNvSpPr/>
          <p:nvPr/>
        </p:nvSpPr>
        <p:spPr>
          <a:xfrm>
            <a:off x="928649" y="901681"/>
            <a:ext cx="11501518" cy="6324808"/>
          </a:xfrm>
          <a:prstGeom prst="rect">
            <a:avLst/>
          </a:prstGeom>
        </p:spPr>
        <p:txBody>
          <a:bodyPr wrap="square">
            <a:spAutoFit/>
          </a:bodyPr>
          <a:lstStyle/>
          <a:p>
            <a:pPr>
              <a:lnSpc>
                <a:spcPct val="150000"/>
              </a:lnSpc>
            </a:pPr>
            <a:r>
              <a:rPr lang="en-US" altLang="zh-CN" dirty="0" smtClean="0"/>
              <a:t>        </a:t>
            </a:r>
            <a:r>
              <a:rPr lang="zh-CN" altLang="en-US" dirty="0" smtClean="0"/>
              <a:t>科学，是在人们社会实践的基础上产生和发展的。按照我们今天的解释：</a:t>
            </a:r>
            <a:r>
              <a:rPr lang="en-US" altLang="zh-CN" dirty="0" smtClean="0"/>
              <a:t>“</a:t>
            </a:r>
            <a:r>
              <a:rPr lang="zh-CN" altLang="en-US" dirty="0" smtClean="0"/>
              <a:t>是运用范畴、定理、定律等思维形式反映现实世界各种现象的本质和规律的知识体系。社会意识形态之一。按研究对象的不同，可分为自然科学、社会科学和思维科学，以及总结和贯穿于三个领域的哲学与数学</a:t>
            </a:r>
            <a:r>
              <a:rPr lang="en-US" altLang="zh-CN" dirty="0" smtClean="0"/>
              <a:t>”</a:t>
            </a:r>
            <a:r>
              <a:rPr lang="zh-CN" altLang="en-US" dirty="0" smtClean="0"/>
              <a:t>。</a:t>
            </a:r>
          </a:p>
          <a:p>
            <a:pPr>
              <a:lnSpc>
                <a:spcPct val="150000"/>
              </a:lnSpc>
            </a:pPr>
            <a:r>
              <a:rPr lang="zh-CN" altLang="en-US" dirty="0" smtClean="0"/>
              <a:t>         </a:t>
            </a:r>
            <a:r>
              <a:rPr lang="en-US" altLang="zh-CN" dirty="0" smtClean="0"/>
              <a:t>“</a:t>
            </a:r>
            <a:r>
              <a:rPr lang="zh-CN" altLang="en-US" dirty="0" smtClean="0"/>
              <a:t>天文学家和物理学家都能得出一个结论</a:t>
            </a:r>
            <a:r>
              <a:rPr lang="en-US" altLang="zh-CN" dirty="0" smtClean="0"/>
              <a:t>——</a:t>
            </a:r>
            <a:r>
              <a:rPr lang="zh-CN" altLang="en-US" dirty="0" smtClean="0"/>
              <a:t>比如说，地球是圆的；天文学家是根据数学的方法（即，从物质中概括）得出的，而物理学家则是通过物质本身得出的</a:t>
            </a:r>
            <a:r>
              <a:rPr lang="en-US" altLang="zh-CN" dirty="0" smtClean="0"/>
              <a:t>”</a:t>
            </a:r>
            <a:r>
              <a:rPr lang="zh-CN" altLang="en-US" dirty="0" smtClean="0"/>
              <a:t>。</a:t>
            </a:r>
            <a:r>
              <a:rPr lang="zh-CN" altLang="en-US" sz="1400" dirty="0" smtClean="0">
                <a:latin typeface="仿宋" panose="02010609060101010101" charset="-122"/>
                <a:ea typeface="仿宋" panose="02010609060101010101" charset="-122"/>
              </a:rPr>
              <a:t>（阿奎那：《神学大全》）</a:t>
            </a:r>
          </a:p>
          <a:p>
            <a:pPr>
              <a:lnSpc>
                <a:spcPct val="150000"/>
              </a:lnSpc>
            </a:pPr>
            <a:r>
              <a:rPr lang="en-US" altLang="zh-CN" dirty="0" smtClean="0"/>
              <a:t>“</a:t>
            </a:r>
            <a:r>
              <a:rPr lang="zh-CN" altLang="en-US" dirty="0" smtClean="0"/>
              <a:t>每一门自然科学必须包括三种事情；作为科学的对象的一系列事实；用来阐述这些事实的概念；以及用以表达这些感念的词句</a:t>
            </a:r>
            <a:r>
              <a:rPr lang="en-US" altLang="zh-CN" dirty="0" smtClean="0"/>
              <a:t>”</a:t>
            </a:r>
            <a:r>
              <a:rPr lang="zh-CN" altLang="en-US" dirty="0" smtClean="0"/>
              <a:t>。</a:t>
            </a:r>
            <a:r>
              <a:rPr lang="zh-CN" altLang="en-US" sz="1200" dirty="0" smtClean="0">
                <a:latin typeface="仿宋" panose="02010609060101010101" charset="-122"/>
                <a:ea typeface="仿宋" panose="02010609060101010101" charset="-122"/>
              </a:rPr>
              <a:t>（拉瓦西：《化学元素》）</a:t>
            </a:r>
            <a:endParaRPr lang="en-US" altLang="zh-CN" sz="1200" dirty="0" smtClean="0">
              <a:latin typeface="仿宋" panose="02010609060101010101" charset="-122"/>
              <a:ea typeface="仿宋" panose="02010609060101010101" charset="-122"/>
            </a:endParaRPr>
          </a:p>
          <a:p>
            <a:pPr>
              <a:lnSpc>
                <a:spcPct val="150000"/>
              </a:lnSpc>
            </a:pPr>
            <a:r>
              <a:rPr lang="en-US" altLang="zh-CN" dirty="0" smtClean="0"/>
              <a:t>      “</a:t>
            </a:r>
            <a:r>
              <a:rPr lang="zh-CN" altLang="en-US" dirty="0" smtClean="0"/>
              <a:t>我们知道，自然法则是我们认识事物的基础。我们对自然法则的所有认识来自于高明的智者的不断努力和许多年代的应用。对理论和试验进行严格的、彻底的检验之后，给各种自然法则下定义。自然法则成了我们的信条，但我们仍然日复一日地检验为自然法则所下的定义。这并不是我们的固执。相反，最伟大的发现就是证明已被人接受的法则之一是谬误。这种发现是一个人的大荣耀</a:t>
            </a:r>
            <a:r>
              <a:rPr lang="en-US" altLang="zh-CN" dirty="0" smtClean="0"/>
              <a:t>”</a:t>
            </a:r>
            <a:r>
              <a:rPr lang="zh-CN" altLang="en-US" dirty="0" smtClean="0"/>
              <a:t>。（法拉第：《精神教育观察》）</a:t>
            </a:r>
          </a:p>
          <a:p>
            <a:pPr>
              <a:lnSpc>
                <a:spcPct val="150000"/>
              </a:lnSpc>
            </a:pPr>
            <a:r>
              <a:rPr lang="en-US" altLang="zh-CN" dirty="0" smtClean="0"/>
              <a:t>         “</a:t>
            </a:r>
            <a:r>
              <a:rPr lang="zh-CN" altLang="en-US" dirty="0" smtClean="0"/>
              <a:t>科学的发展在于观察这些内在联系，并清楚地表明：这个变化不息的世界上的各种现象不过是许多被称之为法则的一般联系和关系的例证。科学思维的目的就是要从特殊看到一般，由瞬间洞察永恒</a:t>
            </a:r>
            <a:r>
              <a:rPr lang="en-US" altLang="zh-CN" dirty="0" smtClean="0"/>
              <a:t>”</a:t>
            </a:r>
            <a:r>
              <a:rPr lang="zh-CN" altLang="en-US" dirty="0" smtClean="0"/>
              <a:t>。（海怀特：《数学原理》）</a:t>
            </a:r>
          </a:p>
          <a:p>
            <a:pPr>
              <a:lnSpc>
                <a:spcPct val="150000"/>
              </a:lnSpc>
            </a:pPr>
            <a:endParaRPr lang="zh-CN" altLang="en-US" dirty="0"/>
          </a:p>
        </p:txBody>
      </p:sp>
      <p:grpSp>
        <p:nvGrpSpPr>
          <p:cNvPr id="32" name="Group 19"/>
          <p:cNvGrpSpPr/>
          <p:nvPr/>
        </p:nvGrpSpPr>
        <p:grpSpPr>
          <a:xfrm>
            <a:off x="571459" y="1044557"/>
            <a:ext cx="214313" cy="214314"/>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5" name="Group 19"/>
          <p:cNvGrpSpPr/>
          <p:nvPr/>
        </p:nvGrpSpPr>
        <p:grpSpPr>
          <a:xfrm>
            <a:off x="571459" y="2330441"/>
            <a:ext cx="214313" cy="214314"/>
            <a:chOff x="789999" y="2242985"/>
            <a:chExt cx="504229" cy="378415"/>
          </a:xfrm>
        </p:grpSpPr>
        <p:sp>
          <p:nvSpPr>
            <p:cNvPr id="36"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7"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8" name="Group 19"/>
          <p:cNvGrpSpPr/>
          <p:nvPr/>
        </p:nvGrpSpPr>
        <p:grpSpPr>
          <a:xfrm>
            <a:off x="571459" y="3902077"/>
            <a:ext cx="214313" cy="214314"/>
            <a:chOff x="789999" y="2242985"/>
            <a:chExt cx="504229" cy="378415"/>
          </a:xfrm>
        </p:grpSpPr>
        <p:sp>
          <p:nvSpPr>
            <p:cNvPr id="39"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0"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1" name="Group 19"/>
          <p:cNvGrpSpPr/>
          <p:nvPr/>
        </p:nvGrpSpPr>
        <p:grpSpPr>
          <a:xfrm>
            <a:off x="571459" y="3116259"/>
            <a:ext cx="214313" cy="214314"/>
            <a:chOff x="789999" y="2242985"/>
            <a:chExt cx="504229" cy="378415"/>
          </a:xfrm>
        </p:grpSpPr>
        <p:sp>
          <p:nvSpPr>
            <p:cNvPr id="42"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3"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4" name="Group 19"/>
          <p:cNvGrpSpPr/>
          <p:nvPr/>
        </p:nvGrpSpPr>
        <p:grpSpPr>
          <a:xfrm>
            <a:off x="571459" y="5545151"/>
            <a:ext cx="214313" cy="214314"/>
            <a:chOff x="789999" y="2242985"/>
            <a:chExt cx="504229" cy="378415"/>
          </a:xfrm>
        </p:grpSpPr>
        <p:sp>
          <p:nvSpPr>
            <p:cNvPr id="45"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1.1.2  </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内容与方法</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71459" y="1044557"/>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矩形 18"/>
          <p:cNvSpPr/>
          <p:nvPr/>
        </p:nvSpPr>
        <p:spPr>
          <a:xfrm>
            <a:off x="1428715" y="973119"/>
            <a:ext cx="9715567" cy="5678478"/>
          </a:xfrm>
          <a:prstGeom prst="rect">
            <a:avLst/>
          </a:prstGeom>
        </p:spPr>
        <p:txBody>
          <a:bodyPr wrap="square">
            <a:spAutoFit/>
          </a:bodyPr>
          <a:lstStyle/>
          <a:p>
            <a:pPr>
              <a:lnSpc>
                <a:spcPct val="150000"/>
              </a:lnSpc>
            </a:pPr>
            <a:r>
              <a:rPr lang="zh-CN" altLang="en-US" sz="2400" b="1" dirty="0" smtClean="0">
                <a:solidFill>
                  <a:schemeClr val="tx2">
                    <a:lumMod val="60000"/>
                    <a:lumOff val="40000"/>
                  </a:schemeClr>
                </a:solidFill>
                <a:sym typeface="+mn-ea"/>
              </a:rPr>
              <a:t>设计与艺术设计</a:t>
            </a:r>
            <a:endParaRPr lang="en-US" altLang="zh-CN" sz="2400" b="1" dirty="0" smtClean="0">
              <a:solidFill>
                <a:schemeClr val="tx2">
                  <a:lumMod val="60000"/>
                  <a:lumOff val="40000"/>
                </a:schemeClr>
              </a:solidFill>
              <a:sym typeface="+mn-ea"/>
            </a:endParaRPr>
          </a:p>
          <a:p>
            <a:pPr>
              <a:lnSpc>
                <a:spcPct val="150000"/>
              </a:lnSpc>
            </a:pPr>
            <a:r>
              <a:rPr lang="zh-CN" altLang="en-US" sz="2000" dirty="0" smtClean="0">
                <a:sym typeface="+mn-ea"/>
              </a:rPr>
              <a:t>了解设计的内容，明确设计的方法，是作为室内设计理论基础最重要的方面。</a:t>
            </a:r>
            <a:endParaRPr lang="zh-CN" altLang="en-US" sz="2000" b="1" dirty="0" smtClean="0">
              <a:solidFill>
                <a:schemeClr val="tx2">
                  <a:lumMod val="60000"/>
                  <a:lumOff val="40000"/>
                </a:schemeClr>
              </a:solidFill>
              <a:sym typeface="+mn-ea"/>
            </a:endParaRPr>
          </a:p>
          <a:p>
            <a:pPr>
              <a:lnSpc>
                <a:spcPct val="150000"/>
              </a:lnSpc>
            </a:pPr>
            <a:r>
              <a:rPr lang="zh-CN" altLang="en-US" dirty="0" smtClean="0">
                <a:sym typeface="+mn-ea"/>
              </a:rPr>
              <a:t>        </a:t>
            </a:r>
            <a:r>
              <a:rPr lang="zh-CN" altLang="en-US" sz="2000" b="1" dirty="0" smtClean="0">
                <a:solidFill>
                  <a:schemeClr val="tx2">
                    <a:lumMod val="60000"/>
                    <a:lumOff val="40000"/>
                  </a:schemeClr>
                </a:solidFill>
                <a:sym typeface="+mn-ea"/>
              </a:rPr>
              <a:t>设计</a:t>
            </a:r>
            <a:r>
              <a:rPr lang="zh-CN" altLang="en-US" dirty="0" smtClean="0">
                <a:sym typeface="+mn-ea"/>
              </a:rPr>
              <a:t>：释义：1.设下计谋。 2.根据一定要求﹐对某项工作预先制定图样﹑方案。 3.指搞设计工作的人。</a:t>
            </a:r>
          </a:p>
          <a:p>
            <a:pPr>
              <a:lnSpc>
                <a:spcPct val="150000"/>
              </a:lnSpc>
            </a:pPr>
            <a:r>
              <a:rPr lang="zh-CN" altLang="en-US" dirty="0" smtClean="0">
                <a:sym typeface="+mn-ea"/>
              </a:rPr>
              <a:t>         设计一词在不同的辞典有不同的解释，就其总体而言可以归纳为：意匠、草图、图样、素描、结构、样本……其基本的词义为设想与计划。设计：“在正式做某项工作之前，根据一定的目的要求，预先制定方法、图样等。”“根据一定的目的要求，预先制定方案、图样等。”②</a:t>
            </a:r>
          </a:p>
          <a:p>
            <a:pPr>
              <a:lnSpc>
                <a:spcPct val="150000"/>
              </a:lnSpc>
            </a:pPr>
            <a:r>
              <a:rPr lang="zh-CN" altLang="en-US" dirty="0" smtClean="0">
                <a:sym typeface="+mn-ea"/>
              </a:rPr>
              <a:t>在英语中与设计最近似的单词是Design：1 当名词用：①设计（图样）；图案；花样；②布局；配置；③打算、意图、计划；2 当及物动词用时：①设计、打图样；②计划；谋划；企图；意欲；图谋.</a:t>
            </a:r>
          </a:p>
          <a:p>
            <a:pPr>
              <a:lnSpc>
                <a:spcPct val="150000"/>
              </a:lnSpc>
            </a:pPr>
            <a:r>
              <a:rPr lang="zh-CN" altLang="en-US" dirty="0" smtClean="0">
                <a:solidFill>
                  <a:schemeClr val="tx2">
                    <a:lumMod val="60000"/>
                    <a:lumOff val="40000"/>
                  </a:schemeClr>
                </a:solidFill>
              </a:rPr>
              <a:t>        设计是一种创造，一种构思，是人的思考过程。并且通过不断完善实施实现为人类的需求服务的目的。设计的过程也可以理解成一个从无到有的创新过程。是一个“无中生有”的过程。设计的核心在于创造、在于创新。</a:t>
            </a:r>
            <a:endParaRPr lang="zh-CN" altLang="en-US" dirty="0">
              <a:solidFill>
                <a:schemeClr val="tx2">
                  <a:lumMod val="60000"/>
                  <a:lumOff val="40000"/>
                </a:schemeClr>
              </a:solidFill>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71459" y="1044557"/>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9" name="矩形 18"/>
          <p:cNvSpPr/>
          <p:nvPr/>
        </p:nvSpPr>
        <p:spPr>
          <a:xfrm>
            <a:off x="1428715" y="973119"/>
            <a:ext cx="9715567" cy="5909310"/>
          </a:xfrm>
          <a:prstGeom prst="rect">
            <a:avLst/>
          </a:prstGeom>
        </p:spPr>
        <p:txBody>
          <a:bodyPr wrap="square">
            <a:spAutoFit/>
          </a:bodyPr>
          <a:lstStyle/>
          <a:p>
            <a:pPr>
              <a:lnSpc>
                <a:spcPct val="150000"/>
              </a:lnSpc>
            </a:pPr>
            <a:r>
              <a:rPr lang="zh-CN" altLang="en-US" dirty="0" smtClean="0">
                <a:sym typeface="+mn-ea"/>
              </a:rPr>
              <a:t>          环境设计又称“环境艺术设计”，是一种新兴的艺术设计门类。包含的学科相当广泛，主要由：建筑设计，室内设计 公共艺术设计，景观设计 ，等内容组成。在内容上几乎包含了除平面和广告艺术设计之外其他所有的艺术设计，环境设计以建筑学为基础，有其独特的侧重点。与建筑学相比，环境设计更注重建筑的室内外环境艺术气氛的营造；与城市规划设计相比，则环境设计更注重规划细节的落实与完善；与园林设计相比，则更注重局部与整体的关系。环境艺术设计是“艺术”与“技术”的有机结合体。</a:t>
            </a:r>
          </a:p>
          <a:p>
            <a:pPr>
              <a:lnSpc>
                <a:spcPct val="150000"/>
              </a:lnSpc>
            </a:pPr>
            <a:r>
              <a:rPr lang="zh-CN" altLang="en-US" dirty="0" smtClean="0">
                <a:sym typeface="+mn-ea"/>
              </a:rPr>
              <a:t>          环境设计应该包括的很广泛：室内装饰设计，园林，景观设计，建筑环境设计，城市规划……环境艺术也可分成室内环境艺术和城市环境艺术.环境艺术设计的叫法，始于上世纪80年代末，当时的中央工艺美术学院室内设计系为仿效日本，而将院系名称由“室内设计”改成“环境艺术设计”。一时间，全国众多设计院校步其后尘、纷纷效法。改名称成了时髦，一阵风似的，很少有人冷静思考。几个认为改名不妥的专家出来呼吁也没人听，几年后，连那些当年积极带头的人也觉得改的不妥当。</a:t>
            </a:r>
          </a:p>
          <a:p>
            <a:pPr>
              <a:lnSpc>
                <a:spcPct val="150000"/>
              </a:lnSpc>
            </a:pPr>
            <a:endParaRPr lang="zh-CN" altLang="en-US" dirty="0" smtClean="0"/>
          </a:p>
          <a:p>
            <a:pPr>
              <a:lnSpc>
                <a:spcPct val="150000"/>
              </a:lnSpc>
            </a:pPr>
            <a:endParaRPr lang="zh-CN" altLang="en-US" dirty="0">
              <a:solidFill>
                <a:schemeClr val="tx2">
                  <a:lumMod val="60000"/>
                  <a:lumOff val="40000"/>
                </a:schemeClr>
              </a:solidFill>
            </a:endParaRPr>
          </a:p>
        </p:txBody>
      </p:sp>
      <p:sp>
        <p:nvSpPr>
          <p:cNvPr id="7" name="矩形 6"/>
          <p:cNvSpPr/>
          <p:nvPr/>
        </p:nvSpPr>
        <p:spPr>
          <a:xfrm>
            <a:off x="1142963" y="-27013"/>
            <a:ext cx="4152099" cy="664862"/>
          </a:xfrm>
          <a:prstGeom prst="rect">
            <a:avLst/>
          </a:prstGeom>
        </p:spPr>
        <p:txBody>
          <a:bodyPr wrap="none">
            <a:spAutoFit/>
          </a:bodyPr>
          <a:lstStyle/>
          <a:p>
            <a:pPr>
              <a:lnSpc>
                <a:spcPct val="150000"/>
              </a:lnSpc>
            </a:pPr>
            <a:r>
              <a:rPr lang="zh-CN" altLang="en-US" sz="2800" b="1" dirty="0" smtClean="0">
                <a:solidFill>
                  <a:schemeClr val="accent1">
                    <a:lumMod val="75000"/>
                  </a:schemeClr>
                </a:solidFill>
                <a:sym typeface="+mn-ea"/>
              </a:rPr>
              <a:t>环境艺术设计与环境设计</a:t>
            </a: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928649" y="3402011"/>
            <a:ext cx="10287072" cy="1908215"/>
          </a:xfrm>
          <a:prstGeom prst="rect">
            <a:avLst/>
          </a:prstGeom>
        </p:spPr>
        <p:txBody>
          <a:bodyPr wrap="square">
            <a:spAutoFit/>
          </a:bodyPr>
          <a:lstStyle/>
          <a:p>
            <a:pPr algn="ctr"/>
            <a:r>
              <a:rPr lang="zh-CN" altLang="en-US" sz="2800" b="1" dirty="0" smtClean="0">
                <a:solidFill>
                  <a:srgbClr val="C00000"/>
                </a:solidFill>
                <a:latin typeface="Times New Roman" panose="02020603050405020304"/>
                <a:sym typeface="+mn-ea"/>
              </a:rPr>
              <a:t>   </a:t>
            </a:r>
            <a:r>
              <a:rPr lang="zh-CN" altLang="zh-CN" sz="2800" b="1" dirty="0" smtClean="0">
                <a:solidFill>
                  <a:schemeClr val="accent1">
                    <a:lumMod val="75000"/>
                  </a:schemeClr>
                </a:solidFill>
                <a:latin typeface="Times New Roman" panose="02020603050405020304"/>
                <a:sym typeface="+mn-ea"/>
              </a:rPr>
              <a:t>课程</a:t>
            </a:r>
            <a:r>
              <a:rPr lang="zh-CN" altLang="en-US" sz="2800" b="1" dirty="0" smtClean="0">
                <a:solidFill>
                  <a:schemeClr val="accent1">
                    <a:lumMod val="75000"/>
                  </a:schemeClr>
                </a:solidFill>
                <a:latin typeface="Times New Roman" panose="02020603050405020304"/>
                <a:sym typeface="+mn-ea"/>
              </a:rPr>
              <a:t>介绍</a:t>
            </a:r>
            <a:endParaRPr lang="zh-CN" altLang="en-US" sz="2800" dirty="0" smtClean="0">
              <a:solidFill>
                <a:schemeClr val="accent1">
                  <a:lumMod val="75000"/>
                </a:schemeClr>
              </a:solidFill>
            </a:endParaRPr>
          </a:p>
          <a:p>
            <a:pPr marL="0" indent="0">
              <a:buNone/>
            </a:pPr>
            <a:endParaRPr lang="zh-CN" altLang="en-US" dirty="0" smtClean="0"/>
          </a:p>
          <a:p>
            <a:r>
              <a:rPr lang="zh-CN" altLang="en-US" sz="2400" dirty="0" smtClean="0"/>
              <a:t>         本课程系统地阐述了室内设计如何正确地运用创作思维，结合理论知识进行设计。内容从四大方面介绍，即室内设计的理论基础；室内设计系统的特征；设计思维与表达方式；设计语言与设计方法。</a:t>
            </a:r>
            <a:endParaRPr lang="zh-CN" altLang="en-US" sz="2400" dirty="0"/>
          </a:p>
        </p:txBody>
      </p:sp>
      <p:sp>
        <p:nvSpPr>
          <p:cNvPr id="28" name="矩形 27"/>
          <p:cNvSpPr/>
          <p:nvPr/>
        </p:nvSpPr>
        <p:spPr>
          <a:xfrm>
            <a:off x="785773" y="544491"/>
            <a:ext cx="6429375" cy="1200329"/>
          </a:xfrm>
          <a:prstGeom prst="rect">
            <a:avLst/>
          </a:prstGeom>
        </p:spPr>
        <p:txBody>
          <a:bodyPr wrap="square">
            <a:spAutoFit/>
          </a:bodyPr>
          <a:lstStyle/>
          <a:p>
            <a:r>
              <a:rPr lang="zh-CN" altLang="zh-CN" sz="2400" b="1" dirty="0" smtClean="0">
                <a:latin typeface="Times New Roman" panose="02020603050405020304"/>
                <a:sym typeface="+mn-ea"/>
              </a:rPr>
              <a:t>英文课名</a:t>
            </a:r>
            <a:r>
              <a:rPr lang="zh-CN" altLang="zh-CN" sz="2400" b="1" dirty="0" smtClean="0">
                <a:latin typeface="Times New Roman" panose="02020603050405020304"/>
                <a:sym typeface="+mn-ea"/>
              </a:rPr>
              <a:t>：</a:t>
            </a:r>
            <a:r>
              <a:rPr lang="zh-CN" altLang="en-US" sz="2400" b="1" dirty="0" smtClean="0"/>
              <a:t>Design thinking and method</a:t>
            </a:r>
          </a:p>
          <a:p>
            <a:r>
              <a:rPr lang="zh-CN" altLang="zh-CN" sz="2400" b="1" dirty="0" smtClean="0">
                <a:latin typeface="Times New Roman" panose="02020603050405020304"/>
                <a:sym typeface="+mn-ea"/>
              </a:rPr>
              <a:t>学</a:t>
            </a:r>
            <a:r>
              <a:rPr lang="en-US" altLang="zh-CN" sz="2400" b="1" dirty="0" smtClean="0">
                <a:latin typeface="Times New Roman" panose="02020603050405020304"/>
                <a:sym typeface="+mn-ea"/>
              </a:rPr>
              <a:t>         </a:t>
            </a:r>
            <a:r>
              <a:rPr lang="zh-CN" altLang="zh-CN" sz="2400" b="1" dirty="0" smtClean="0">
                <a:latin typeface="Times New Roman" panose="02020603050405020304"/>
                <a:sym typeface="+mn-ea"/>
              </a:rPr>
              <a:t>时：</a:t>
            </a:r>
            <a:r>
              <a:rPr lang="en-US" altLang="zh-CN" sz="2400" b="1" dirty="0" smtClean="0">
                <a:latin typeface="Times New Roman" panose="02020603050405020304"/>
                <a:sym typeface="+mn-ea"/>
              </a:rPr>
              <a:t>48   </a:t>
            </a:r>
            <a:r>
              <a:rPr lang="zh-CN" altLang="zh-CN" sz="2400" b="1" dirty="0" smtClean="0">
                <a:latin typeface="Times New Roman" panose="02020603050405020304"/>
              </a:rPr>
              <a:t/>
            </a:r>
            <a:br>
              <a:rPr lang="zh-CN" altLang="zh-CN" sz="2400" b="1" dirty="0" smtClean="0">
                <a:latin typeface="Times New Roman" panose="02020603050405020304"/>
              </a:rPr>
            </a:br>
            <a:r>
              <a:rPr lang="zh-CN" altLang="zh-CN" sz="2400" b="1" dirty="0" smtClean="0">
                <a:latin typeface="Times New Roman" panose="02020603050405020304"/>
                <a:sym typeface="+mn-ea"/>
              </a:rPr>
              <a:t>学</a:t>
            </a:r>
            <a:r>
              <a:rPr lang="en-US" altLang="zh-CN" sz="2400" b="1" dirty="0" smtClean="0">
                <a:latin typeface="Times New Roman" panose="02020603050405020304"/>
                <a:sym typeface="+mn-ea"/>
              </a:rPr>
              <a:t>         </a:t>
            </a:r>
            <a:r>
              <a:rPr lang="zh-CN" altLang="zh-CN" sz="2400" b="1" dirty="0" smtClean="0">
                <a:latin typeface="Times New Roman" panose="02020603050405020304"/>
                <a:sym typeface="+mn-ea"/>
              </a:rPr>
              <a:t>分：</a:t>
            </a:r>
            <a:r>
              <a:rPr lang="en-US" sz="2400" b="1" dirty="0" smtClean="0">
                <a:latin typeface="Times New Roman" panose="02020603050405020304"/>
                <a:sym typeface="+mn-ea"/>
              </a:rPr>
              <a:t>3</a:t>
            </a:r>
            <a:endParaRPr lang="zh-CN" altLang="en-US" sz="2400" dirty="0"/>
          </a:p>
        </p:txBody>
      </p:sp>
    </p:spTree>
    <p:extLst>
      <p:ext uri="{BB962C8B-B14F-4D97-AF65-F5344CB8AC3E}">
        <p14:creationId xmlns:p14="http://schemas.microsoft.com/office/powerpoint/2010/main" xmlns="" val="2938663187"/>
      </p:ext>
    </p:extLst>
  </p:cSld>
  <p:clrMapOvr>
    <a:masterClrMapping/>
  </p:clrMapOvr>
  <p:transition spd="slow" advTm="0">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1000087" y="1973251"/>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 name="矩形 6"/>
          <p:cNvSpPr/>
          <p:nvPr/>
        </p:nvSpPr>
        <p:spPr>
          <a:xfrm>
            <a:off x="1142963" y="-27013"/>
            <a:ext cx="2709396" cy="664862"/>
          </a:xfrm>
          <a:prstGeom prst="rect">
            <a:avLst/>
          </a:prstGeom>
        </p:spPr>
        <p:txBody>
          <a:bodyPr wrap="none">
            <a:spAutoFit/>
          </a:bodyPr>
          <a:lstStyle/>
          <a:p>
            <a:pPr>
              <a:lnSpc>
                <a:spcPct val="150000"/>
              </a:lnSpc>
            </a:pPr>
            <a:r>
              <a:rPr lang="zh-CN" altLang="en-US" sz="2800" b="1" dirty="0" smtClean="0">
                <a:solidFill>
                  <a:schemeClr val="accent1">
                    <a:lumMod val="75000"/>
                  </a:schemeClr>
                </a:solidFill>
                <a:sym typeface="+mn-ea"/>
              </a:rPr>
              <a:t>设计与艺术设计</a:t>
            </a:r>
          </a:p>
        </p:txBody>
      </p:sp>
      <p:sp>
        <p:nvSpPr>
          <p:cNvPr id="8" name="矩形 7"/>
          <p:cNvSpPr/>
          <p:nvPr/>
        </p:nvSpPr>
        <p:spPr>
          <a:xfrm>
            <a:off x="1357277" y="1830375"/>
            <a:ext cx="10858576" cy="2809615"/>
          </a:xfrm>
          <a:prstGeom prst="rect">
            <a:avLst/>
          </a:prstGeom>
        </p:spPr>
        <p:txBody>
          <a:bodyPr wrap="square">
            <a:spAutoFit/>
          </a:bodyPr>
          <a:lstStyle/>
          <a:p>
            <a:pPr>
              <a:lnSpc>
                <a:spcPct val="150000"/>
              </a:lnSpc>
            </a:pPr>
            <a:r>
              <a:rPr lang="zh-CN" altLang="en-US" dirty="0" smtClean="0"/>
              <a:t>      </a:t>
            </a:r>
            <a:r>
              <a:rPr lang="zh-CN" altLang="en-US" sz="2000" dirty="0" smtClean="0"/>
              <a:t>    从字面上由“环境设计”替代了“环境艺术设计”两个名词组合的审视与三个名词组合的审视，会发现“艺术”虽然被从新的专业名称中去掉，但艺术的内容与内涵是没有“消失”的。“艺术”应该是存在于“设计”之中的。可以从设计概念中寻找答案，在设计概念中有图样，图案，花样等的出现，当是对艺术与美的表达，艺术与美是设计所追求的一个方面，也是人们所不断探索的内容。用环境设计取代环境艺术设计，是时代性的体现，也是对设计本质的体现。期设计的任务更重，设计担负的责任更加艰巨。环境设计的内涵更加深刻。</a:t>
            </a:r>
            <a:endParaRPr lang="zh-CN" altLang="en-US" sz="20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87433"/>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7" name="矩形 6"/>
          <p:cNvSpPr/>
          <p:nvPr/>
        </p:nvSpPr>
        <p:spPr>
          <a:xfrm>
            <a:off x="1142963" y="-27013"/>
            <a:ext cx="4134465" cy="1235403"/>
          </a:xfrm>
          <a:prstGeom prst="rect">
            <a:avLst/>
          </a:prstGeom>
        </p:spPr>
        <p:txBody>
          <a:bodyPr wrap="none">
            <a:spAutoFit/>
          </a:bodyPr>
          <a:lstStyle/>
          <a:p>
            <a:pPr>
              <a:lnSpc>
                <a:spcPct val="150000"/>
              </a:lnSpc>
            </a:pPr>
            <a:r>
              <a:rPr lang="zh-CN" altLang="en-US" sz="2800" b="1" dirty="0" smtClean="0">
                <a:solidFill>
                  <a:schemeClr val="tx2">
                    <a:lumMod val="60000"/>
                    <a:lumOff val="40000"/>
                  </a:schemeClr>
                </a:solidFill>
                <a:sym typeface="+mn-ea"/>
              </a:rPr>
              <a:t>环境意识与整体环境意识</a:t>
            </a:r>
          </a:p>
          <a:p>
            <a:pPr>
              <a:lnSpc>
                <a:spcPct val="150000"/>
              </a:lnSpc>
            </a:pPr>
            <a:endParaRPr lang="zh-CN" altLang="en-US" sz="2400" b="1" dirty="0" smtClean="0">
              <a:sym typeface="+mn-ea"/>
            </a:endParaRPr>
          </a:p>
        </p:txBody>
      </p:sp>
      <p:sp>
        <p:nvSpPr>
          <p:cNvPr id="8" name="矩形 7"/>
          <p:cNvSpPr/>
          <p:nvPr/>
        </p:nvSpPr>
        <p:spPr>
          <a:xfrm>
            <a:off x="1214401" y="1115995"/>
            <a:ext cx="10858576" cy="4158190"/>
          </a:xfrm>
          <a:prstGeom prst="rect">
            <a:avLst/>
          </a:prstGeom>
        </p:spPr>
        <p:txBody>
          <a:bodyPr wrap="square">
            <a:spAutoFit/>
          </a:bodyPr>
          <a:lstStyle/>
          <a:p>
            <a:pPr>
              <a:lnSpc>
                <a:spcPct val="150000"/>
              </a:lnSpc>
            </a:pPr>
            <a:r>
              <a:rPr lang="zh-CN" altLang="en-US" sz="2000" dirty="0" smtClean="0"/>
              <a:t>        环境意识从根本上讲，环境意识是一个哲学的概念。是人们对环境和环境保护的一个认识水平和认识程度，又是人们为保护环境而不断调整自身经济活动和社会行为，协调人与环境、人与自然互相关系的实践活动的自觉性。也就是说，环境意识包括两个方面的含义，其一是人们对环境的认识水平，即环境价值观念，包含有心理、感受、感知、思维和情感等因素；其二是指人们保护环境行为的自觉程度。这两者相辅相成，缺一不可。</a:t>
            </a:r>
          </a:p>
          <a:p>
            <a:pPr>
              <a:lnSpc>
                <a:spcPct val="150000"/>
              </a:lnSpc>
            </a:pPr>
            <a:r>
              <a:rPr lang="zh-CN" altLang="en-US" sz="2000" dirty="0" smtClean="0"/>
              <a:t>整体意识原本就是艺术创作最基本的法则。</a:t>
            </a:r>
          </a:p>
          <a:p>
            <a:pPr>
              <a:lnSpc>
                <a:spcPct val="150000"/>
              </a:lnSpc>
            </a:pPr>
            <a:r>
              <a:rPr lang="zh-CN" altLang="en-US" sz="2000" dirty="0" smtClean="0"/>
              <a:t>整体意识同样也是艺术设计创作最基本的法则。</a:t>
            </a:r>
          </a:p>
          <a:p>
            <a:pPr>
              <a:lnSpc>
                <a:spcPct val="150000"/>
              </a:lnSpc>
            </a:pPr>
            <a:r>
              <a:rPr lang="zh-CN" altLang="en-US" sz="2000" dirty="0" smtClean="0"/>
              <a:t>在单项的艺术和艺术设计创作中具有整体意识、并不意味着具备了环境整体意识。</a:t>
            </a:r>
          </a:p>
          <a:p>
            <a:pPr>
              <a:lnSpc>
                <a:spcPct val="150000"/>
              </a:lnSpc>
            </a:pPr>
            <a:endParaRPr lang="zh-CN" altLang="en-US"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87433"/>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9" name="矩形 8"/>
          <p:cNvSpPr/>
          <p:nvPr/>
        </p:nvSpPr>
        <p:spPr>
          <a:xfrm>
            <a:off x="1428715" y="1115995"/>
            <a:ext cx="1785950" cy="523220"/>
          </a:xfrm>
          <a:prstGeom prst="rect">
            <a:avLst/>
          </a:prstGeom>
        </p:spPr>
        <p:txBody>
          <a:bodyPr wrap="square">
            <a:spAutoFit/>
          </a:bodyPr>
          <a:lstStyle/>
          <a:p>
            <a:r>
              <a:rPr lang="zh-CN" altLang="en-US" sz="2800" b="1" dirty="0" smtClean="0">
                <a:solidFill>
                  <a:schemeClr val="tx2">
                    <a:lumMod val="60000"/>
                    <a:lumOff val="40000"/>
                  </a:schemeClr>
                </a:solidFill>
              </a:rPr>
              <a:t>四维时空</a:t>
            </a:r>
            <a:endParaRPr lang="zh-CN" altLang="en-US" sz="2800" b="1" dirty="0">
              <a:solidFill>
                <a:schemeClr val="tx2">
                  <a:lumMod val="60000"/>
                  <a:lumOff val="40000"/>
                </a:schemeClr>
              </a:solidFill>
            </a:endParaRPr>
          </a:p>
        </p:txBody>
      </p:sp>
      <p:pic>
        <p:nvPicPr>
          <p:cNvPr id="10" name="Picture 5" descr="图2-3 点—线—面—体的生成"/>
          <p:cNvPicPr>
            <a:picLocks noChangeAspect="1"/>
          </p:cNvPicPr>
          <p:nvPr/>
        </p:nvPicPr>
        <p:blipFill>
          <a:blip r:embed="rId3"/>
          <a:stretch>
            <a:fillRect/>
          </a:stretch>
        </p:blipFill>
        <p:spPr>
          <a:xfrm>
            <a:off x="4540250" y="851535"/>
            <a:ext cx="6986905" cy="5930900"/>
          </a:xfrm>
          <a:prstGeom prst="rect">
            <a:avLst/>
          </a:prstGeom>
          <a:noFill/>
          <a:ln w="9525">
            <a:noFill/>
          </a:ln>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87433"/>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sp>
        <p:nvSpPr>
          <p:cNvPr id="11" name="矩形 10"/>
          <p:cNvSpPr/>
          <p:nvPr/>
        </p:nvSpPr>
        <p:spPr>
          <a:xfrm>
            <a:off x="1285839" y="1187433"/>
            <a:ext cx="11072890" cy="1815882"/>
          </a:xfrm>
          <a:prstGeom prst="rect">
            <a:avLst/>
          </a:prstGeom>
        </p:spPr>
        <p:txBody>
          <a:bodyPr wrap="square">
            <a:spAutoFit/>
          </a:bodyPr>
          <a:lstStyle/>
          <a:p>
            <a:r>
              <a:rPr lang="zh-CN" altLang="en-US" sz="2400" dirty="0" smtClean="0">
                <a:sym typeface="+mn-ea"/>
              </a:rPr>
              <a:t>        </a:t>
            </a:r>
            <a:r>
              <a:rPr lang="zh-CN" altLang="en-US" sz="2200" dirty="0" smtClean="0">
                <a:sym typeface="+mn-ea"/>
              </a:rPr>
              <a:t>四维空间不同于三维空间，四维空间指的是标准欧几里得空间，可以拓展到n维；四维时空指的是闵可夫斯基空间概念的一种误解。人类作为三维物体可以理解四维时空（三个空间维度和一个时间维度）但无法认识以及存在于四维空间，因为人类属于第三个空间维度生物。通常所说时间是第四维即四维时空下的时间维度。四维空间的第四维指与x，y，z同一性质的空间维度。</a:t>
            </a:r>
            <a:endParaRPr lang="zh-CN" altLang="en-US" sz="2200" dirty="0"/>
          </a:p>
        </p:txBody>
      </p:sp>
      <p:pic>
        <p:nvPicPr>
          <p:cNvPr id="89092" name="Picture 4" descr="http://s3.sinaimg.cn/middle/55cd73d2t8ef6c91037a2&amp;690"/>
          <p:cNvPicPr>
            <a:picLocks noChangeAspect="1" noChangeArrowheads="1"/>
          </p:cNvPicPr>
          <p:nvPr/>
        </p:nvPicPr>
        <p:blipFill>
          <a:blip r:embed="rId3"/>
          <a:srcRect/>
          <a:stretch>
            <a:fillRect/>
          </a:stretch>
        </p:blipFill>
        <p:spPr bwMode="auto">
          <a:xfrm>
            <a:off x="2285971" y="3402011"/>
            <a:ext cx="7941676" cy="3033722"/>
          </a:xfrm>
          <a:prstGeom prst="rect">
            <a:avLst/>
          </a:prstGeom>
          <a:noFill/>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87433"/>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sp>
        <p:nvSpPr>
          <p:cNvPr id="11" name="矩形 10"/>
          <p:cNvSpPr/>
          <p:nvPr/>
        </p:nvSpPr>
        <p:spPr>
          <a:xfrm>
            <a:off x="1285839" y="1187433"/>
            <a:ext cx="9144042" cy="461665"/>
          </a:xfrm>
          <a:prstGeom prst="rect">
            <a:avLst/>
          </a:prstGeom>
        </p:spPr>
        <p:txBody>
          <a:bodyPr wrap="square">
            <a:spAutoFit/>
          </a:bodyPr>
          <a:lstStyle/>
          <a:p>
            <a:r>
              <a:rPr lang="zh-CN" altLang="en-US" sz="2400" dirty="0" smtClean="0">
                <a:sym typeface="+mn-ea"/>
              </a:rPr>
              <a:t>        </a:t>
            </a:r>
            <a:endParaRPr lang="zh-CN" altLang="en-US" sz="2400" dirty="0"/>
          </a:p>
        </p:txBody>
      </p:sp>
      <p:sp>
        <p:nvSpPr>
          <p:cNvPr id="9" name="矩形 8"/>
          <p:cNvSpPr/>
          <p:nvPr/>
        </p:nvSpPr>
        <p:spPr>
          <a:xfrm>
            <a:off x="1285839" y="1258871"/>
            <a:ext cx="11072890" cy="3477875"/>
          </a:xfrm>
          <a:prstGeom prst="rect">
            <a:avLst/>
          </a:prstGeom>
        </p:spPr>
        <p:txBody>
          <a:bodyPr wrap="square">
            <a:spAutoFit/>
          </a:bodyPr>
          <a:lstStyle/>
          <a:p>
            <a:r>
              <a:rPr lang="en-US" altLang="zh-CN" sz="2200" dirty="0" smtClean="0"/>
              <a:t>          </a:t>
            </a:r>
            <a:r>
              <a:rPr lang="zh-CN" altLang="en-US" sz="2200" dirty="0" smtClean="0"/>
              <a:t>在物理学中描述某一变化着的事件时所必须的变化的参数，这个参数就叫做维。几个参数就是几个维。比如描述“门”的位置就只需要角度，所以是一维的而不是二维。</a:t>
            </a:r>
          </a:p>
          <a:p>
            <a:r>
              <a:rPr lang="zh-CN" altLang="en-US" sz="2200" dirty="0" smtClean="0"/>
              <a:t>         简单地说：零维是点，没有长度、宽度及高度。一维是由无数的点组成的一条线，只有长度，没有其中的宽度、高度。二维是由无数的线组成的面，有长度、宽度没有高度。三维是由无数的面组成的体，有长度、宽度、高度。因为人的眼睛只能看到二维，二维生物看对方只有一条线。人的双眼看到的是两个二维投影，经过大脑处理形成一个整体的视觉。</a:t>
            </a:r>
          </a:p>
          <a:p>
            <a:r>
              <a:rPr lang="zh-CN" altLang="en-US" sz="2200" dirty="0" smtClean="0"/>
              <a:t>         一个简单的说法：N维就是两个以上的N-1维物体垂直所形成的空间。</a:t>
            </a:r>
          </a:p>
          <a:p>
            <a:r>
              <a:rPr lang="zh-CN" altLang="en-US" sz="2200" dirty="0" smtClean="0"/>
              <a:t> 因为，人类只能理解3维，所以后面的维度可以通过数学理论构建，但要仔细理解就很难。在量子力学，仍在建立的弦理论，认为世界是11维的。（十维空间+一维时间）</a:t>
            </a:r>
            <a:endParaRPr lang="zh-CN" altLang="en-US" sz="22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285707" y="1115995"/>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sp>
        <p:nvSpPr>
          <p:cNvPr id="11" name="矩形 10"/>
          <p:cNvSpPr/>
          <p:nvPr/>
        </p:nvSpPr>
        <p:spPr>
          <a:xfrm>
            <a:off x="1000087" y="923230"/>
            <a:ext cx="5929354" cy="5693866"/>
          </a:xfrm>
          <a:prstGeom prst="rect">
            <a:avLst/>
          </a:prstGeom>
        </p:spPr>
        <p:txBody>
          <a:bodyPr wrap="square">
            <a:spAutoFit/>
          </a:bodyPr>
          <a:lstStyle/>
          <a:p>
            <a:r>
              <a:rPr lang="zh-CN" altLang="en-US" sz="2000" dirty="0" smtClean="0">
                <a:sym typeface="+mn-ea"/>
              </a:rPr>
              <a:t>        首先，错误的说法是把”四维空间定义为三维空间+时间轴”，而”三维空间+时间维”是另一种说法。前者也并非是什么四维时空，而且本身四维时空是个伪概念。很简单“时间只是因为粒子运动、宇宙膨胀而出现的概念，为什么它就能成为第四维”</a:t>
            </a:r>
            <a:endParaRPr lang="zh-CN" altLang="en-US" sz="2000" dirty="0" smtClean="0"/>
          </a:p>
          <a:p>
            <a:r>
              <a:rPr lang="zh-CN" altLang="en-US" sz="2000" dirty="0" smtClean="0">
                <a:sym typeface="+mn-ea"/>
              </a:rPr>
              <a:t>　　另外，时空和四维空间的概念是有区别的</a:t>
            </a:r>
            <a:endParaRPr lang="zh-CN" altLang="en-US" sz="2000" dirty="0" smtClean="0"/>
          </a:p>
          <a:p>
            <a:r>
              <a:rPr lang="zh-CN" altLang="en-US" sz="2000" dirty="0" smtClean="0">
                <a:sym typeface="+mn-ea"/>
              </a:rPr>
              <a:t>　　将四维空间定义为三维空间+时间轴的说法是对于闵可夫斯基空间（ Minkowski space）这个概念的误解，而为什么这个误解这么广泛呢？很简单，无数科幻小说甚至于科普读物刻意去硬生生地套用了这么一个东西，造成广泛的读者影响。其中这个里面涉及到了一组四维矢量场，也就是：</a:t>
            </a:r>
            <a:endParaRPr lang="zh-CN" altLang="en-US" sz="2000" dirty="0" smtClean="0"/>
          </a:p>
          <a:p>
            <a:r>
              <a:rPr lang="zh-CN" altLang="en-US" sz="2000" dirty="0" smtClean="0">
                <a:sym typeface="+mn-ea"/>
              </a:rPr>
              <a:t>四维矢量依据它们（闵可夫斯基）内积的正负号来区分。可分类如下：</a:t>
            </a:r>
            <a:endParaRPr lang="zh-CN" altLang="en-US" sz="2000" dirty="0" smtClean="0"/>
          </a:p>
          <a:p>
            <a:r>
              <a:rPr lang="zh-CN" altLang="en-US" sz="2000" dirty="0" smtClean="0">
                <a:sym typeface="+mn-ea"/>
              </a:rPr>
              <a:t>是类时(timelike)</a:t>
            </a:r>
            <a:endParaRPr lang="zh-CN" altLang="en-US" sz="2000" dirty="0" smtClean="0"/>
          </a:p>
          <a:p>
            <a:r>
              <a:rPr lang="zh-CN" altLang="en-US" sz="2000" dirty="0" smtClean="0">
                <a:sym typeface="+mn-ea"/>
              </a:rPr>
              <a:t>是类空(spacelike)</a:t>
            </a:r>
            <a:endParaRPr lang="zh-CN" altLang="en-US" sz="2000" dirty="0" smtClean="0"/>
          </a:p>
          <a:p>
            <a:r>
              <a:rPr lang="zh-CN" altLang="en-US" sz="2000" dirty="0" smtClean="0">
                <a:sym typeface="+mn-ea"/>
              </a:rPr>
              <a:t>是零(null)或称类光(lightlike)</a:t>
            </a:r>
            <a:endParaRPr lang="zh-CN" altLang="en-US" sz="2000" dirty="0" smtClean="0"/>
          </a:p>
          <a:p>
            <a:endParaRPr lang="zh-CN" altLang="en-US" sz="2400" dirty="0"/>
          </a:p>
        </p:txBody>
      </p:sp>
      <p:pic>
        <p:nvPicPr>
          <p:cNvPr id="84994" name="Picture 2" descr="http://www.senkon.cn/upload/img/p9De1oRIkNKw3hfPpivZI472LogHreofoXhvGHQLSwxLQ5KzJWF9OgiNZMKWr2XleaDZSVLc9pckAh0p0FNpV8I-vS0.jpg"/>
          <p:cNvPicPr>
            <a:picLocks noChangeAspect="1" noChangeArrowheads="1"/>
          </p:cNvPicPr>
          <p:nvPr/>
        </p:nvPicPr>
        <p:blipFill>
          <a:blip r:embed="rId3"/>
          <a:srcRect/>
          <a:stretch>
            <a:fillRect/>
          </a:stretch>
        </p:blipFill>
        <p:spPr bwMode="auto">
          <a:xfrm>
            <a:off x="7143755" y="1258871"/>
            <a:ext cx="5516257" cy="5286412"/>
          </a:xfrm>
          <a:prstGeom prst="rect">
            <a:avLst/>
          </a:prstGeom>
          <a:noFill/>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428583" y="1115995"/>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四维空间</a:t>
            </a:r>
            <a:endParaRPr lang="zh-CN" altLang="en-US" sz="2800" b="1" dirty="0">
              <a:solidFill>
                <a:schemeClr val="tx2">
                  <a:lumMod val="60000"/>
                  <a:lumOff val="40000"/>
                </a:schemeClr>
              </a:solidFill>
            </a:endParaRPr>
          </a:p>
        </p:txBody>
      </p:sp>
      <p:sp>
        <p:nvSpPr>
          <p:cNvPr id="9" name="矩形 8"/>
          <p:cNvSpPr/>
          <p:nvPr/>
        </p:nvSpPr>
        <p:spPr>
          <a:xfrm>
            <a:off x="1214401" y="973119"/>
            <a:ext cx="10858575" cy="4708981"/>
          </a:xfrm>
          <a:prstGeom prst="rect">
            <a:avLst/>
          </a:prstGeom>
        </p:spPr>
        <p:txBody>
          <a:bodyPr wrap="square">
            <a:spAutoFit/>
          </a:bodyPr>
          <a:lstStyle/>
          <a:p>
            <a:pPr>
              <a:lnSpc>
                <a:spcPct val="150000"/>
              </a:lnSpc>
            </a:pPr>
            <a:r>
              <a:rPr lang="zh-CN" altLang="en-US" sz="2000" dirty="0" smtClean="0">
                <a:sym typeface="+mn-ea"/>
              </a:rPr>
              <a:t>        然而，关于零矢量一个有用的结果：“若两个零矢量、正交（即：零内积值），则它们必定是呈比例关系（为常数）。”</a:t>
            </a:r>
            <a:endParaRPr lang="zh-CN" altLang="en-US" sz="2000" dirty="0" smtClean="0"/>
          </a:p>
          <a:p>
            <a:pPr>
              <a:lnSpc>
                <a:spcPct val="150000"/>
              </a:lnSpc>
            </a:pPr>
            <a:r>
              <a:rPr lang="zh-CN" altLang="en-US" sz="2000" dirty="0" smtClean="0">
                <a:sym typeface="+mn-ea"/>
              </a:rPr>
              <a:t>　　以上的零基底部的时间方向选定，以及类时向量的概念，让很多人误以为“空间和时间组成了另一个空间”，</a:t>
            </a:r>
            <a:r>
              <a:rPr lang="zh-CN" altLang="en-US" sz="2000" b="1" dirty="0" smtClean="0">
                <a:solidFill>
                  <a:schemeClr val="tx2">
                    <a:lumMod val="60000"/>
                    <a:lumOff val="40000"/>
                  </a:schemeClr>
                </a:solidFill>
                <a:sym typeface="+mn-ea"/>
              </a:rPr>
              <a:t>而实际上上面只是描述了时间和空间的协同作用罢了。这便是前面那个说法的来源。</a:t>
            </a:r>
          </a:p>
          <a:p>
            <a:pPr>
              <a:lnSpc>
                <a:spcPct val="150000"/>
              </a:lnSpc>
            </a:pPr>
            <a:r>
              <a:rPr lang="zh-CN" altLang="en-US" sz="2000" dirty="0" smtClean="0">
                <a:sym typeface="+mn-ea"/>
              </a:rPr>
              <a:t>　　而实际上时间维是一种替代说法，并不是说第四个维度是时间，和前面那种说法并非一回事，第四维在主流的说法中具有连续性，著名的数学模型克莱因瓶，第四维穿过三维这个本质多面体，但四维空间的本质还是空间。而为什么这一维会定义为时间维度呢，是因为某一派观点认为广延的“时间”具有空间性，故而出现的一种替代说法，你要将它叫什么其实都可以，它是一个统一，确定的定义概念下产生的依据不同学派自主概念的命名法。</a:t>
            </a:r>
            <a:endParaRPr lang="zh-CN" altLang="en-US" sz="20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15995"/>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四维空间</a:t>
            </a:r>
            <a:endParaRPr lang="zh-CN" altLang="en-US" sz="2800" b="1" dirty="0">
              <a:solidFill>
                <a:schemeClr val="tx2">
                  <a:lumMod val="60000"/>
                  <a:lumOff val="40000"/>
                </a:schemeClr>
              </a:solidFill>
            </a:endParaRPr>
          </a:p>
        </p:txBody>
      </p:sp>
      <p:sp>
        <p:nvSpPr>
          <p:cNvPr id="7" name="矩形 6"/>
          <p:cNvSpPr/>
          <p:nvPr/>
        </p:nvSpPr>
        <p:spPr>
          <a:xfrm>
            <a:off x="1285839" y="973119"/>
            <a:ext cx="10787138" cy="5620578"/>
          </a:xfrm>
          <a:prstGeom prst="rect">
            <a:avLst/>
          </a:prstGeom>
        </p:spPr>
        <p:txBody>
          <a:bodyPr wrap="square">
            <a:spAutoFit/>
          </a:bodyPr>
          <a:lstStyle/>
          <a:p>
            <a:pPr>
              <a:lnSpc>
                <a:spcPct val="150000"/>
              </a:lnSpc>
            </a:pPr>
            <a:r>
              <a:rPr lang="en-US" altLang="zh-CN" dirty="0" smtClean="0">
                <a:sym typeface="+mn-ea"/>
              </a:rPr>
              <a:t>       </a:t>
            </a:r>
            <a:r>
              <a:rPr lang="zh-CN" altLang="en-US" sz="2200" dirty="0" smtClean="0">
                <a:sym typeface="+mn-ea"/>
              </a:rPr>
              <a:t>有些同学有点纠结于“时空”这个说法，我先说，没有四维时空这种说法还有另一个理由，也就是时空在近代物理学中的概念本来就是四维的，所以不会冒出五维时空，也不存在时空前面特别说明为四维。近代物理学某一派认为，时间空间相互且可变，且其变量互相存于其中，而他们在特定条件下所对应的这一个广域叫做时空（最早的人确实将时空等同于空间加时间轴，现在更多在避开这种本初定义），时空可能收到物质和能量的影响发生扭曲或者凹陷，且其最小单位是普朗克时间和普朗克长度。这是这个概念的由来，但是很多人把时空和四维空间混用，这两者有相关性，但不能混用。</a:t>
            </a:r>
            <a:endParaRPr lang="zh-CN" altLang="en-US" sz="2200" dirty="0" smtClean="0"/>
          </a:p>
          <a:p>
            <a:pPr>
              <a:lnSpc>
                <a:spcPct val="150000"/>
              </a:lnSpc>
            </a:pPr>
            <a:r>
              <a:rPr lang="zh-CN" altLang="en-US" sz="2200" dirty="0" smtClean="0">
                <a:sym typeface="+mn-ea"/>
              </a:rPr>
              <a:t>          从广义上讲：维度是事物“有联系”的抽象概念的数量，“有联系”的抽象概念指的是由两个抽象概念联系而成的抽象概念，如面积。[1]  所以四维就是四个有联系的抽象概念组成的，第四个抽象概念是实时间，第四联系值为速度</a:t>
            </a:r>
            <a:endParaRPr lang="zh-CN" altLang="en-US" sz="22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258871"/>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四维空间</a:t>
            </a:r>
            <a:endParaRPr lang="zh-CN" altLang="en-US" sz="2800" b="1" dirty="0">
              <a:solidFill>
                <a:schemeClr val="tx2">
                  <a:lumMod val="60000"/>
                  <a:lumOff val="40000"/>
                </a:schemeClr>
              </a:solidFill>
            </a:endParaRPr>
          </a:p>
        </p:txBody>
      </p:sp>
      <p:sp>
        <p:nvSpPr>
          <p:cNvPr id="7" name="矩形 6"/>
          <p:cNvSpPr/>
          <p:nvPr/>
        </p:nvSpPr>
        <p:spPr>
          <a:xfrm>
            <a:off x="785773" y="1973251"/>
            <a:ext cx="8643998" cy="4524315"/>
          </a:xfrm>
          <a:prstGeom prst="rect">
            <a:avLst/>
          </a:prstGeom>
        </p:spPr>
        <p:txBody>
          <a:bodyPr wrap="square">
            <a:spAutoFit/>
          </a:bodyPr>
          <a:lstStyle/>
          <a:p>
            <a:pPr>
              <a:lnSpc>
                <a:spcPct val="150000"/>
              </a:lnSpc>
            </a:pPr>
            <a:r>
              <a:rPr lang="zh-CN" altLang="en-US" sz="2400" b="1" dirty="0" smtClean="0"/>
              <a:t>摘    要   </a:t>
            </a:r>
          </a:p>
          <a:p>
            <a:pPr>
              <a:lnSpc>
                <a:spcPct val="150000"/>
              </a:lnSpc>
            </a:pPr>
            <a:r>
              <a:rPr lang="zh-CN" altLang="en-US" sz="2400" dirty="0" smtClean="0"/>
              <a:t>几何不一定是真实现象的描述，几何空间和自然空间并不能完全等同看待，纯概念的研究几何的发展是数学界的一个里程碑。从零维空间到三维空间，尤其是从三维空间到四维空间的发展更是几何学的的一次革命。</a:t>
            </a:r>
          </a:p>
          <a:p>
            <a:pPr>
              <a:lnSpc>
                <a:spcPct val="150000"/>
              </a:lnSpc>
            </a:pPr>
            <a:r>
              <a:rPr lang="zh-CN" altLang="en-US" sz="2400" b="1" dirty="0" smtClean="0"/>
              <a:t>关键词</a:t>
            </a:r>
          </a:p>
          <a:p>
            <a:pPr>
              <a:lnSpc>
                <a:spcPct val="150000"/>
              </a:lnSpc>
            </a:pPr>
            <a:r>
              <a:rPr lang="zh-CN" altLang="en-US" sz="2400" dirty="0" smtClean="0"/>
              <a:t>零维；一维；二维；三维；四维；n维；几何元素；点；直线；平面。</a:t>
            </a:r>
            <a:endParaRPr lang="zh-CN" altLang="en-US" sz="2400" dirty="0"/>
          </a:p>
        </p:txBody>
      </p:sp>
      <p:pic>
        <p:nvPicPr>
          <p:cNvPr id="9" name="内容占位符 3"/>
          <p:cNvPicPr>
            <a:picLocks noChangeAspect="1"/>
          </p:cNvPicPr>
          <p:nvPr/>
        </p:nvPicPr>
        <p:blipFill>
          <a:blip r:embed="rId3"/>
          <a:stretch>
            <a:fillRect/>
          </a:stretch>
        </p:blipFill>
        <p:spPr>
          <a:xfrm>
            <a:off x="10001275" y="1115995"/>
            <a:ext cx="2291715" cy="2642870"/>
          </a:xfrm>
          <a:prstGeom prst="rect">
            <a:avLst/>
          </a:prstGeom>
        </p:spPr>
      </p:pic>
      <p:sp>
        <p:nvSpPr>
          <p:cNvPr id="10" name="矩形 9"/>
          <p:cNvSpPr/>
          <p:nvPr/>
        </p:nvSpPr>
        <p:spPr>
          <a:xfrm>
            <a:off x="1214401" y="1187433"/>
            <a:ext cx="1709122"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四维研究 </a:t>
            </a:r>
            <a:endParaRPr lang="zh-CN" altLang="en-US" sz="2800" b="1" dirty="0">
              <a:solidFill>
                <a:schemeClr val="tx2">
                  <a:lumMod val="60000"/>
                  <a:lumOff val="40000"/>
                </a:schemeClr>
              </a:solidFill>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187433"/>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四维空间</a:t>
            </a:r>
            <a:endParaRPr lang="zh-CN" altLang="en-US" sz="2800" b="1" dirty="0">
              <a:solidFill>
                <a:schemeClr val="tx2">
                  <a:lumMod val="60000"/>
                  <a:lumOff val="40000"/>
                </a:schemeClr>
              </a:solidFill>
            </a:endParaRPr>
          </a:p>
        </p:txBody>
      </p:sp>
      <p:pic>
        <p:nvPicPr>
          <p:cNvPr id="7" name="内容占位符 4"/>
          <p:cNvPicPr>
            <a:picLocks noChangeAspect="1"/>
          </p:cNvPicPr>
          <p:nvPr/>
        </p:nvPicPr>
        <p:blipFill>
          <a:blip r:embed="rId3"/>
          <a:stretch>
            <a:fillRect/>
          </a:stretch>
        </p:blipFill>
        <p:spPr>
          <a:xfrm>
            <a:off x="1285839" y="1616061"/>
            <a:ext cx="10644262" cy="5292718"/>
          </a:xfrm>
          <a:prstGeom prst="rect">
            <a:avLst/>
          </a:prstGeom>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571459" y="687367"/>
            <a:ext cx="11930146" cy="6278642"/>
          </a:xfrm>
          <a:prstGeom prst="rect">
            <a:avLst/>
          </a:prstGeom>
        </p:spPr>
        <p:txBody>
          <a:bodyPr wrap="square">
            <a:spAutoFit/>
          </a:bodyPr>
          <a:lstStyle/>
          <a:p>
            <a:pPr>
              <a:lnSpc>
                <a:spcPct val="150000"/>
              </a:lnSpc>
            </a:pPr>
            <a:r>
              <a:rPr lang="zh-CN" altLang="en-US" sz="2400" b="1" dirty="0" smtClean="0">
                <a:solidFill>
                  <a:srgbClr val="FF0000"/>
                </a:solidFill>
                <a:latin typeface="仿宋" panose="02010609060101010101" charset="-122"/>
                <a:ea typeface="仿宋" panose="02010609060101010101" charset="-122"/>
              </a:rPr>
              <a:t>                                  </a:t>
            </a:r>
            <a:r>
              <a:rPr lang="zh-CN" altLang="en-US" sz="2400" b="1" dirty="0" smtClean="0">
                <a:solidFill>
                  <a:schemeClr val="accent1">
                    <a:lumMod val="75000"/>
                  </a:schemeClr>
                </a:solidFill>
                <a:latin typeface="仿宋" panose="02010609060101010101" charset="-122"/>
                <a:ea typeface="仿宋" panose="02010609060101010101" charset="-122"/>
              </a:rPr>
              <a:t>培养目标</a:t>
            </a:r>
            <a:endParaRPr lang="en-US" altLang="zh-CN" sz="2400" b="1" dirty="0" smtClean="0">
              <a:solidFill>
                <a:schemeClr val="accent1">
                  <a:lumMod val="75000"/>
                </a:schemeClr>
              </a:solidFill>
              <a:latin typeface="仿宋" panose="02010609060101010101" charset="-122"/>
              <a:ea typeface="仿宋" panose="02010609060101010101" charset="-122"/>
            </a:endParaRPr>
          </a:p>
          <a:p>
            <a:pPr>
              <a:lnSpc>
                <a:spcPct val="150000"/>
              </a:lnSpc>
            </a:pPr>
            <a:r>
              <a:rPr lang="zh-CN" altLang="en-US" sz="2000" dirty="0" smtClean="0">
                <a:latin typeface="仿宋" panose="02010609060101010101" charset="-122"/>
                <a:ea typeface="仿宋" panose="02010609060101010101" charset="-122"/>
              </a:rPr>
              <a:t>    本专业培养适应我国社会主义经济建设的发展，掌握专业基础理论、相关学科领域理论知识与专业技能，并具有创新能力的和设计实践能力，能在高等艺术学校从事环境设计或教学、研究工作，在艺术环境设计机构从事公共建筑室内设计、居住空间设计、城市环境景观与社区环境景观设计、园林设计，并具备项目策划与经营管理、教学与科研工作能力的高素质环境艺术应用型和研究型人才。</a:t>
            </a:r>
          </a:p>
          <a:p>
            <a:pPr>
              <a:lnSpc>
                <a:spcPct val="150000"/>
              </a:lnSpc>
            </a:pPr>
            <a:r>
              <a:rPr lang="zh-CN" altLang="en-US" sz="2000" dirty="0" smtClean="0">
                <a:solidFill>
                  <a:schemeClr val="accent1">
                    <a:lumMod val="75000"/>
                  </a:schemeClr>
                </a:solidFill>
                <a:latin typeface="仿宋" panose="02010609060101010101" charset="-122"/>
                <a:ea typeface="仿宋" panose="02010609060101010101" charset="-122"/>
              </a:rPr>
              <a:t>                                         </a:t>
            </a:r>
            <a:r>
              <a:rPr lang="zh-CN" altLang="en-US" sz="2400" b="1" dirty="0" smtClean="0">
                <a:solidFill>
                  <a:schemeClr val="accent1">
                    <a:lumMod val="75000"/>
                  </a:schemeClr>
                </a:solidFill>
                <a:latin typeface="仿宋" panose="02010609060101010101" charset="-122"/>
                <a:ea typeface="仿宋" panose="02010609060101010101" charset="-122"/>
              </a:rPr>
              <a:t>培养要求</a:t>
            </a:r>
            <a:endParaRPr lang="en-US" altLang="zh-CN" sz="2400" b="1" dirty="0" smtClean="0">
              <a:solidFill>
                <a:schemeClr val="accent1">
                  <a:lumMod val="75000"/>
                </a:schemeClr>
              </a:solidFill>
              <a:latin typeface="仿宋" panose="02010609060101010101" charset="-122"/>
              <a:ea typeface="仿宋" panose="02010609060101010101" charset="-122"/>
            </a:endParaRPr>
          </a:p>
          <a:p>
            <a:pPr>
              <a:lnSpc>
                <a:spcPct val="150000"/>
              </a:lnSpc>
            </a:pPr>
            <a:r>
              <a:rPr lang="zh-CN" altLang="en-US" sz="2000" dirty="0" smtClean="0">
                <a:latin typeface="仿宋" panose="02010609060101010101" charset="-122"/>
                <a:ea typeface="仿宋" panose="02010609060101010101" charset="-122"/>
              </a:rPr>
              <a:t>    本专业在能力结构方面要求学生应具有一定的设计创新思维意识，初步具备综合运用所学知识分析和解决室内外环境设计工程中遇到的科研、教学、设计等方面问题的能力，能清晰地表达设计思想，熟悉室内外环境设计的程序与方法，能在综合把握环境的功能、空间、材料、结构、外观、尺度、施工工艺和市场需求诸要素的基础上对环境进行合理的改进性设计和创新性设计。本专业还要求学生具备较强的空间表现能力，能用草图、图纸、模型、效果图和计算机图形技术生动、准确地表达设计意图，掌握基本的摄影技能，熟练掌握多种设计软件，熟悉材料及加工工艺，具备综合运用CAD/CAM/CAE/3DS手段进行室内外环境设计的基本能力。</a:t>
            </a:r>
            <a:endParaRPr lang="zh-CN" altLang="en-US" sz="2000" dirty="0"/>
          </a:p>
        </p:txBody>
      </p:sp>
    </p:spTree>
    <p:extLst>
      <p:ext uri="{BB962C8B-B14F-4D97-AF65-F5344CB8AC3E}">
        <p14:creationId xmlns:p14="http://schemas.microsoft.com/office/powerpoint/2010/main" xmlns="" val="2938663187"/>
      </p:ext>
    </p:extLst>
  </p:cSld>
  <p:clrMapOvr>
    <a:masterClrMapping/>
  </p:clrMapOvr>
  <p:transition spd="slow" advTm="0">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9"/>
          <p:cNvGrpSpPr/>
          <p:nvPr/>
        </p:nvGrpSpPr>
        <p:grpSpPr>
          <a:xfrm>
            <a:off x="500021" y="1044557"/>
            <a:ext cx="571504" cy="285752"/>
            <a:chOff x="789999" y="2242985"/>
            <a:chExt cx="504229" cy="378415"/>
          </a:xfrm>
        </p:grpSpPr>
        <p:sp>
          <p:nvSpPr>
            <p:cNvPr id="33"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tx2">
                    <a:lumMod val="60000"/>
                    <a:lumOff val="40000"/>
                  </a:schemeClr>
                </a:solidFill>
                <a:sym typeface="+mn-ea"/>
              </a:rPr>
              <a:t>四维空间</a:t>
            </a:r>
            <a:endParaRPr lang="zh-CN" altLang="en-US" sz="2800" b="1" dirty="0">
              <a:solidFill>
                <a:schemeClr val="tx2">
                  <a:lumMod val="60000"/>
                  <a:lumOff val="40000"/>
                </a:schemeClr>
              </a:solidFill>
            </a:endParaRPr>
          </a:p>
        </p:txBody>
      </p:sp>
      <p:sp>
        <p:nvSpPr>
          <p:cNvPr id="9" name="矩形 8"/>
          <p:cNvSpPr/>
          <p:nvPr/>
        </p:nvSpPr>
        <p:spPr>
          <a:xfrm>
            <a:off x="1357277" y="938669"/>
            <a:ext cx="11001451" cy="5693866"/>
          </a:xfrm>
          <a:prstGeom prst="rect">
            <a:avLst/>
          </a:prstGeom>
        </p:spPr>
        <p:txBody>
          <a:bodyPr wrap="square">
            <a:spAutoFit/>
          </a:bodyPr>
          <a:lstStyle/>
          <a:p>
            <a:r>
              <a:rPr lang="zh-CN" altLang="en-US" sz="2800" b="1" dirty="0" smtClean="0">
                <a:solidFill>
                  <a:schemeClr val="tx2">
                    <a:lumMod val="60000"/>
                    <a:lumOff val="40000"/>
                  </a:schemeClr>
                </a:solidFill>
              </a:rPr>
              <a:t>发展历程</a:t>
            </a:r>
          </a:p>
          <a:p>
            <a:r>
              <a:rPr lang="zh-CN" altLang="en-US" sz="2400" dirty="0" smtClean="0"/>
              <a:t>        n维空间概念，在18世纪随着分析力学的发展而有所前进。在达朗贝尔.欧拉和拉格朗日的著作中无关紧要的出现第四维的概念，达朗贝尔在《百科全书》关于维数的条目中提议把时间想象为第四维。在19世纪高于三维的几何学还是被拒绝的。麦比乌斯（karl august mobius 1790-1868）在其《重心的计算》中指出，在三维空间中两个互为镜像的图形是不能重叠的，而在四维空间中却能叠合起来。但后来他又说：这样的四维空间难于想象，所以叠合是不可能的。这种情况的出现是由于人们把几何空间与自然空间完全等同看待的结果。以至直到1860年，库摩尔（ernst eduard kummer 1810-1893）还嘲弄四维几何学。但是，随着数学家逐渐引进一些没有或很少有直接物理意义的概念，例如虚数，数学家们才学会了摆脱“数学是真实现象的描述”的观念，逐渐走上纯观念的研究方式。虚数曾经是很令人费解的，因为它在自然界中没有实在性。把虚数作为直线上的一个定向距离，把复数当作平面上的一个点或向量，这种解释为后来的四元数，非欧几里得几何学，几何学中的复元素，n维几何学以及各种稀奇古怪的函数，超限数等的引进开了先河，摆脱直接为物理学服务这一观念迎来了n维几何学。</a:t>
            </a:r>
            <a:endParaRPr lang="zh-CN" altLang="en-US" sz="24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pic>
        <p:nvPicPr>
          <p:cNvPr id="10" name="内容占位符 3" descr="img181"/>
          <p:cNvPicPr>
            <a:picLocks noChangeAspect="1"/>
          </p:cNvPicPr>
          <p:nvPr/>
        </p:nvPicPr>
        <p:blipFill>
          <a:blip r:embed="rId3"/>
          <a:srcRect l="13785" t="6376" r="15579" b="61898"/>
          <a:stretch>
            <a:fillRect/>
          </a:stretch>
        </p:blipFill>
        <p:spPr>
          <a:xfrm>
            <a:off x="571459" y="687367"/>
            <a:ext cx="8643953" cy="5461694"/>
          </a:xfrm>
          <a:prstGeom prst="rect">
            <a:avLst/>
          </a:prstGeom>
        </p:spPr>
      </p:pic>
      <p:pic>
        <p:nvPicPr>
          <p:cNvPr id="11" name="内容占位符 5" descr="img181"/>
          <p:cNvPicPr>
            <a:picLocks noChangeAspect="1"/>
          </p:cNvPicPr>
          <p:nvPr/>
        </p:nvPicPr>
        <p:blipFill>
          <a:blip r:embed="rId3"/>
          <a:srcRect l="14012" t="40231" r="69096" b="45396"/>
          <a:stretch>
            <a:fillRect/>
          </a:stretch>
        </p:blipFill>
        <p:spPr>
          <a:xfrm>
            <a:off x="9429771" y="2080895"/>
            <a:ext cx="3195005" cy="4931237"/>
          </a:xfrm>
          <a:prstGeom prst="rect">
            <a:avLst/>
          </a:prstGeom>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pic>
        <p:nvPicPr>
          <p:cNvPr id="6" name="内容占位符 3" descr="img181"/>
          <p:cNvPicPr>
            <a:picLocks noChangeAspect="1"/>
          </p:cNvPicPr>
          <p:nvPr/>
        </p:nvPicPr>
        <p:blipFill>
          <a:blip r:embed="rId3"/>
          <a:srcRect l="30120" t="44097" r="13735" b="25434"/>
          <a:stretch>
            <a:fillRect/>
          </a:stretch>
        </p:blipFill>
        <p:spPr>
          <a:xfrm>
            <a:off x="785774" y="830243"/>
            <a:ext cx="10429948" cy="6072230"/>
          </a:xfrm>
          <a:prstGeom prst="rect">
            <a:avLst/>
          </a:prstGeom>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p:nvSpPr>
        <p:spPr>
          <a:xfrm>
            <a:off x="1000087" y="115863"/>
            <a:ext cx="1627369" cy="523220"/>
          </a:xfrm>
          <a:prstGeom prst="rect">
            <a:avLst/>
          </a:prstGeom>
        </p:spPr>
        <p:txBody>
          <a:bodyPr wrap="none">
            <a:spAutoFit/>
          </a:bodyPr>
          <a:lstStyle/>
          <a:p>
            <a:r>
              <a:rPr lang="zh-CN" altLang="en-US" sz="2800" b="1" dirty="0" smtClean="0">
                <a:solidFill>
                  <a:schemeClr val="accent1">
                    <a:lumMod val="75000"/>
                  </a:schemeClr>
                </a:solidFill>
                <a:sym typeface="+mn-ea"/>
              </a:rPr>
              <a:t>四维空间</a:t>
            </a:r>
            <a:endParaRPr lang="zh-CN" altLang="en-US" sz="2800" b="1" dirty="0">
              <a:solidFill>
                <a:schemeClr val="accent1">
                  <a:lumMod val="75000"/>
                </a:schemeClr>
              </a:solidFill>
            </a:endParaRPr>
          </a:p>
        </p:txBody>
      </p:sp>
      <p:sp>
        <p:nvSpPr>
          <p:cNvPr id="5" name="矩形 4"/>
          <p:cNvSpPr/>
          <p:nvPr/>
        </p:nvSpPr>
        <p:spPr>
          <a:xfrm>
            <a:off x="357145" y="758805"/>
            <a:ext cx="11858708" cy="5620578"/>
          </a:xfrm>
          <a:prstGeom prst="rect">
            <a:avLst/>
          </a:prstGeom>
        </p:spPr>
        <p:txBody>
          <a:bodyPr wrap="square">
            <a:spAutoFit/>
          </a:bodyPr>
          <a:lstStyle/>
          <a:p>
            <a:pPr>
              <a:lnSpc>
                <a:spcPct val="150000"/>
              </a:lnSpc>
            </a:pPr>
            <a:r>
              <a:rPr lang="zh-CN" altLang="en-US" sz="2000" dirty="0" smtClean="0"/>
              <a:t>       </a:t>
            </a:r>
            <a:r>
              <a:rPr lang="zh-CN" altLang="en-US" sz="2200" dirty="0" smtClean="0"/>
              <a:t>根据上述观察，我们可以写出三维空间的下述方程。应当注意：这个方程有四个变量（x、y、z、u）。</a:t>
            </a:r>
          </a:p>
          <a:p>
            <a:pPr>
              <a:lnSpc>
                <a:spcPct val="150000"/>
              </a:lnSpc>
            </a:pPr>
            <a:r>
              <a:rPr lang="zh-CN" altLang="en-US" sz="2200" dirty="0" smtClean="0"/>
              <a:t>ax + by + cz + du + e = 0</a:t>
            </a:r>
          </a:p>
          <a:p>
            <a:pPr>
              <a:lnSpc>
                <a:spcPct val="150000"/>
              </a:lnSpc>
            </a:pPr>
            <a:r>
              <a:rPr lang="zh-CN" altLang="en-US" sz="2200" dirty="0" smtClean="0"/>
              <a:t>根据这公式我们可以断定：</a:t>
            </a:r>
          </a:p>
          <a:p>
            <a:pPr>
              <a:lnSpc>
                <a:spcPct val="150000"/>
              </a:lnSpc>
            </a:pPr>
            <a:r>
              <a:rPr lang="zh-CN" altLang="en-US" sz="2200" dirty="0" smtClean="0"/>
              <a:t>1. 这个坐标系的几何元素有三维，即它们是三维空间。</a:t>
            </a:r>
          </a:p>
          <a:p>
            <a:pPr>
              <a:lnSpc>
                <a:spcPct val="150000"/>
              </a:lnSpc>
            </a:pPr>
            <a:r>
              <a:rPr lang="zh-CN" altLang="en-US" sz="2200" dirty="0" smtClean="0"/>
              <a:t>2. 在这个坐标系中有四个三维空间。</a:t>
            </a:r>
          </a:p>
          <a:p>
            <a:pPr>
              <a:lnSpc>
                <a:spcPct val="150000"/>
              </a:lnSpc>
            </a:pPr>
            <a:r>
              <a:rPr lang="zh-CN" altLang="en-US" sz="2200" dirty="0" smtClean="0"/>
              <a:t>3. 这个坐标系位于一个四维空间里。</a:t>
            </a:r>
          </a:p>
          <a:p>
            <a:pPr>
              <a:lnSpc>
                <a:spcPct val="150000"/>
              </a:lnSpc>
            </a:pPr>
            <a:r>
              <a:rPr lang="zh-CN" altLang="en-US" sz="2200" dirty="0" smtClean="0"/>
              <a:t>我们对于四维空间乃至更高空间的研究，不是通过实验总结的方式，在现实中我们很难发现并推导出它们的一般规律，对于这些问题，我们可以采取一种新的研究方式。即：纯概念的研究。通过这种方式，我们可以容易的推导出这些很重要但在现实中不易想象的新内容。</a:t>
            </a:r>
          </a:p>
          <a:p>
            <a:pPr>
              <a:lnSpc>
                <a:spcPct val="150000"/>
              </a:lnSpc>
            </a:pPr>
            <a:r>
              <a:rPr lang="zh-CN" altLang="en-US" sz="2200" dirty="0" smtClean="0"/>
              <a:t>如果一个三维空间的东西，当他的密度为负值时，是否会变成四维空间的事物呢？</a:t>
            </a:r>
            <a:endParaRPr lang="zh-CN" altLang="en-US" sz="22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矩形 7"/>
          <p:cNvSpPr/>
          <p:nvPr/>
        </p:nvSpPr>
        <p:spPr>
          <a:xfrm>
            <a:off x="1000087" y="115863"/>
            <a:ext cx="1702710" cy="523220"/>
          </a:xfrm>
          <a:prstGeom prst="rect">
            <a:avLst/>
          </a:prstGeom>
        </p:spPr>
        <p:txBody>
          <a:bodyPr wrap="none">
            <a:spAutoFit/>
          </a:bodyPr>
          <a:lstStyle/>
          <a:p>
            <a:r>
              <a:rPr lang="zh-CN" altLang="en-US" sz="2800" b="1" dirty="0" smtClean="0">
                <a:solidFill>
                  <a:schemeClr val="accent1">
                    <a:lumMod val="75000"/>
                  </a:schemeClr>
                </a:solidFill>
                <a:sym typeface="+mn-ea"/>
              </a:rPr>
              <a:t>轴对称性 </a:t>
            </a:r>
            <a:endParaRPr lang="zh-CN" altLang="en-US" sz="2800" b="1" dirty="0">
              <a:solidFill>
                <a:schemeClr val="accent1">
                  <a:lumMod val="75000"/>
                </a:schemeClr>
              </a:solidFill>
            </a:endParaRPr>
          </a:p>
        </p:txBody>
      </p:sp>
      <p:sp>
        <p:nvSpPr>
          <p:cNvPr id="5" name="矩形 4"/>
          <p:cNvSpPr/>
          <p:nvPr/>
        </p:nvSpPr>
        <p:spPr>
          <a:xfrm>
            <a:off x="785773" y="901681"/>
            <a:ext cx="10930013" cy="5632311"/>
          </a:xfrm>
          <a:prstGeom prst="rect">
            <a:avLst/>
          </a:prstGeom>
        </p:spPr>
        <p:txBody>
          <a:bodyPr wrap="square">
            <a:spAutoFit/>
          </a:bodyPr>
          <a:lstStyle/>
          <a:p>
            <a:pPr>
              <a:lnSpc>
                <a:spcPct val="150000"/>
              </a:lnSpc>
            </a:pPr>
            <a:r>
              <a:rPr lang="en-US" altLang="zh-CN" dirty="0" smtClean="0"/>
              <a:t>           </a:t>
            </a:r>
            <a:r>
              <a:rPr lang="zh-CN" altLang="en-US" sz="2400" dirty="0" smtClean="0"/>
              <a:t>对于四维空间，人们普遍认为空间有轴对称性，或是中心对称。譬如，倘若一个三维空间的人进入四维空间，并且按照适当的方式“旋转”一下再回到三维空间，那么他会被‘轴对称’一下（这在三维空间中当然是不可能实现的，除非运用三维版本的麦比乌斯带）。当然，由于没有人进入四维空间，所以这只是一个从二维空间类比而得的假设，无法进行验证。但是关于时间轴的观点以及时空错乱瞬间的现象与这是相符的。</a:t>
            </a:r>
          </a:p>
          <a:p>
            <a:pPr>
              <a:lnSpc>
                <a:spcPct val="150000"/>
              </a:lnSpc>
            </a:pPr>
            <a:r>
              <a:rPr lang="zh-CN" altLang="en-US" sz="2400" dirty="0" smtClean="0"/>
              <a:t>        从二维空间的一个图形是不能在二维空间进行对称的，但进入三维空间，就可以通过进行翻转回到二维空间时，就可以实现对称，因为在二维空间是不能进行翻转的，只能旋转或平移。因此我们可以推测三维物体进入了四维空间，再回到三维空间可能物体会被“轴对称”一下。</a:t>
            </a:r>
            <a:endParaRPr lang="zh-CN" altLang="en-US" sz="24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642897" y="1830375"/>
            <a:ext cx="11215766" cy="2308324"/>
          </a:xfrm>
          <a:prstGeom prst="rect">
            <a:avLst/>
          </a:prstGeom>
        </p:spPr>
        <p:txBody>
          <a:bodyPr wrap="square">
            <a:spAutoFit/>
          </a:bodyPr>
          <a:lstStyle/>
          <a:p>
            <a:r>
              <a:rPr lang="zh-CN" altLang="en-US" sz="2400" dirty="0" smtClean="0"/>
              <a:t>        四维空间的提法是逻辑混乱的产物，应该这样来描述才对，以几何概念来描述，空间具有三维的性质，可以看做是三个互相垂直的轴线所包含的区域。在这个区域里，一维轴线对应线，二维互相垂直的轴线对应平面，三维互相垂直的轴线对应空间。而三条以上互相垂直的轴线是不存在的，也因此没有对应的概念。而四维时空的提法是把三维的空间加上一维的时间一共算作了四维，这很容易给人误导，是画蛇添足的说法，直接说时空就好</a:t>
            </a:r>
            <a:endParaRPr lang="zh-CN" altLang="en-US" sz="2400" dirty="0"/>
          </a:p>
        </p:txBody>
      </p:sp>
      <p:sp>
        <p:nvSpPr>
          <p:cNvPr id="7" name="矩形 6"/>
          <p:cNvSpPr/>
          <p:nvPr/>
        </p:nvSpPr>
        <p:spPr>
          <a:xfrm>
            <a:off x="1142963" y="1115995"/>
            <a:ext cx="4493538" cy="523220"/>
          </a:xfrm>
          <a:prstGeom prst="rect">
            <a:avLst/>
          </a:prstGeom>
        </p:spPr>
        <p:txBody>
          <a:bodyPr wrap="none">
            <a:spAutoFit/>
          </a:bodyPr>
          <a:lstStyle/>
          <a:p>
            <a:r>
              <a:rPr lang="zh-CN" altLang="en-US" sz="2800" dirty="0" smtClean="0">
                <a:solidFill>
                  <a:schemeClr val="accent1">
                    <a:lumMod val="75000"/>
                  </a:schemeClr>
                </a:solidFill>
                <a:sym typeface="+mn-ea"/>
              </a:rPr>
              <a:t>没有几何意义上的四维空间</a:t>
            </a:r>
            <a:endParaRPr lang="zh-CN" altLang="en-US" sz="2800" dirty="0">
              <a:solidFill>
                <a:schemeClr val="accent1">
                  <a:lumMod val="75000"/>
                </a:schemeClr>
              </a:solidFill>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1142963" y="115863"/>
            <a:ext cx="3929090" cy="523220"/>
          </a:xfrm>
          <a:prstGeom prst="rect">
            <a:avLst/>
          </a:prstGeom>
        </p:spPr>
        <p:txBody>
          <a:bodyPr wrap="square">
            <a:spAutoFit/>
          </a:bodyPr>
          <a:lstStyle/>
          <a:p>
            <a:r>
              <a:rPr lang="en-US" altLang="zh-CN" sz="2800" b="1" dirty="0" smtClean="0">
                <a:solidFill>
                  <a:schemeClr val="accent1">
                    <a:lumMod val="75000"/>
                  </a:schemeClr>
                </a:solidFill>
              </a:rPr>
              <a:t>1.1.3  </a:t>
            </a:r>
            <a:r>
              <a:rPr lang="zh-CN" altLang="en-US" sz="2800" b="1" dirty="0" smtClean="0">
                <a:solidFill>
                  <a:schemeClr val="accent1">
                    <a:lumMod val="75000"/>
                  </a:schemeClr>
                </a:solidFill>
              </a:rPr>
              <a:t>形式与功能</a:t>
            </a:r>
            <a:endParaRPr lang="zh-CN" altLang="en-US" sz="2800" b="1" dirty="0">
              <a:solidFill>
                <a:schemeClr val="accent1">
                  <a:lumMod val="75000"/>
                </a:schemeClr>
              </a:solidFill>
            </a:endParaRPr>
          </a:p>
        </p:txBody>
      </p:sp>
      <p:sp>
        <p:nvSpPr>
          <p:cNvPr id="8" name="矩形 7"/>
          <p:cNvSpPr/>
          <p:nvPr/>
        </p:nvSpPr>
        <p:spPr>
          <a:xfrm>
            <a:off x="642897" y="1115995"/>
            <a:ext cx="7893508" cy="523220"/>
          </a:xfrm>
          <a:prstGeom prst="rect">
            <a:avLst/>
          </a:prstGeom>
        </p:spPr>
        <p:txBody>
          <a:bodyPr wrap="none">
            <a:spAutoFit/>
          </a:bodyPr>
          <a:lstStyle/>
          <a:p>
            <a:r>
              <a:rPr lang="en-US" altLang="zh-CN" sz="2800" b="1" dirty="0" smtClean="0">
                <a:solidFill>
                  <a:schemeClr val="tx2">
                    <a:lumMod val="60000"/>
                    <a:lumOff val="40000"/>
                  </a:schemeClr>
                </a:solidFill>
              </a:rPr>
              <a:t> </a:t>
            </a:r>
            <a:r>
              <a:rPr lang="zh-CN" altLang="en-US" sz="2800" b="1" dirty="0" smtClean="0">
                <a:solidFill>
                  <a:schemeClr val="accent1">
                    <a:lumMod val="75000"/>
                  </a:schemeClr>
                </a:solidFill>
              </a:rPr>
              <a:t>形式： </a:t>
            </a:r>
            <a:r>
              <a:rPr lang="zh-CN" altLang="en-US" sz="2400" dirty="0" smtClean="0"/>
              <a:t>事物的形状、结构等：组织～｜艺术～｜～逻辑</a:t>
            </a:r>
            <a:endParaRPr lang="zh-CN" altLang="en-US" sz="2400" dirty="0"/>
          </a:p>
        </p:txBody>
      </p:sp>
      <p:sp>
        <p:nvSpPr>
          <p:cNvPr id="9" name="矩形 8"/>
          <p:cNvSpPr/>
          <p:nvPr/>
        </p:nvSpPr>
        <p:spPr>
          <a:xfrm>
            <a:off x="642897" y="1830375"/>
            <a:ext cx="11572956" cy="3785652"/>
          </a:xfrm>
          <a:prstGeom prst="rect">
            <a:avLst/>
          </a:prstGeom>
        </p:spPr>
        <p:txBody>
          <a:bodyPr wrap="square">
            <a:spAutoFit/>
          </a:bodyPr>
          <a:lstStyle/>
          <a:p>
            <a:r>
              <a:rPr lang="zh-CN" altLang="en-US" sz="2400" dirty="0" smtClean="0"/>
              <a:t>        古希腊亚里士多德和中世纪哲学曾使用过的哲学概念。培根沿用它并赋予新的内容，指事物的内在结构或规律。在亚里士多德看来，形式、质料和具体事物都是实体，有时甚至说只有形式才是实体。培根则认为物质性的事物才是实体，形式则是物质的结构。他坚持形式与事物的性质不可分。他在《新工具论》中明确指出：</a:t>
            </a:r>
            <a:r>
              <a:rPr lang="zh-CN" altLang="en-US" sz="2400" dirty="0" smtClean="0">
                <a:solidFill>
                  <a:schemeClr val="accent1">
                    <a:lumMod val="75000"/>
                  </a:schemeClr>
                </a:solidFill>
              </a:rPr>
              <a:t>“形式，不是别的，正是支配和构造简单性质的那些绝对现实的规律和规定性”。</a:t>
            </a:r>
            <a:r>
              <a:rPr lang="zh-CN" altLang="en-US" sz="2400" dirty="0" smtClean="0"/>
              <a:t>他认为形式是物体性质的内在基础和根据，是物质内部所固有的、活生生的、本质的力量。物质之所以具有自己的个性，形成各种特殊的差异，都是由于物质内部所固有的本质力量，即形式所决定的。人们只要认识和掌握了形式，就可以在极不相同的实体中抓住自然的统一性，就可以在认识上获得真理，在行动上得到自由。他把发现和认识形式看作是人类认识目的。</a:t>
            </a:r>
            <a:endParaRPr lang="zh-CN" altLang="en-US" sz="24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785773" y="1077169"/>
            <a:ext cx="11215765" cy="4862870"/>
          </a:xfrm>
          <a:prstGeom prst="rect">
            <a:avLst/>
          </a:prstGeom>
        </p:spPr>
        <p:txBody>
          <a:bodyPr wrap="square">
            <a:spAutoFit/>
          </a:bodyPr>
          <a:lstStyle/>
          <a:p>
            <a:r>
              <a:rPr lang="zh-CN" altLang="en-US" sz="2400" b="1" dirty="0" smtClean="0">
                <a:solidFill>
                  <a:schemeClr val="accent1">
                    <a:lumMod val="75000"/>
                  </a:schemeClr>
                </a:solidFill>
              </a:rPr>
              <a:t>功能：</a:t>
            </a:r>
            <a:r>
              <a:rPr lang="zh-CN" altLang="en-US" sz="2200" dirty="0" smtClean="0"/>
              <a:t>事物或方法所发挥的有利的作用；效能。</a:t>
            </a:r>
            <a:endParaRPr lang="en-US" altLang="zh-CN" sz="2200" dirty="0" smtClean="0"/>
          </a:p>
          <a:p>
            <a:endParaRPr lang="zh-CN" altLang="en-US" sz="2200" dirty="0" smtClean="0"/>
          </a:p>
          <a:p>
            <a:r>
              <a:rPr lang="zh-CN" altLang="en-US" sz="2200" b="1" dirty="0" smtClean="0">
                <a:solidFill>
                  <a:schemeClr val="accent1">
                    <a:lumMod val="75000"/>
                  </a:schemeClr>
                </a:solidFill>
              </a:rPr>
              <a:t>功能的种类</a:t>
            </a:r>
          </a:p>
          <a:p>
            <a:r>
              <a:rPr lang="zh-CN" altLang="en-US" sz="2200" dirty="0" smtClean="0"/>
              <a:t>1.按功能性质分为:使用功能，就是具有物质使用意义的功能，它的特性通常带有客观性。</a:t>
            </a:r>
          </a:p>
          <a:p>
            <a:r>
              <a:rPr lang="zh-CN" altLang="en-US" sz="2200" dirty="0" smtClean="0"/>
              <a:t>品味功能(美学功能），就是与使用者的精神感觉、主观意识有关的功能。</a:t>
            </a:r>
          </a:p>
          <a:p>
            <a:r>
              <a:rPr lang="zh-CN" altLang="en-US" sz="2200" dirty="0" smtClean="0"/>
              <a:t>2 按用户需求分为：必要功能，就是只为满足使用者的需求而必须具备的功能。</a:t>
            </a:r>
          </a:p>
          <a:p>
            <a:r>
              <a:rPr lang="zh-CN" altLang="en-US" sz="2200" dirty="0" smtClean="0"/>
              <a:t>不必要功能，就是指对象所具有的、与满足使用者的需求无关的功能。不必要功能的出现，有的是由于设计者的失误，有的则是由于不同的使用者有不同的需求。</a:t>
            </a:r>
          </a:p>
          <a:p>
            <a:r>
              <a:rPr lang="zh-CN" altLang="en-US" sz="2200" dirty="0" smtClean="0"/>
              <a:t>不足功能，是指对象尚未满足使用者的需求的必要功能。</a:t>
            </a:r>
          </a:p>
          <a:p>
            <a:r>
              <a:rPr lang="zh-CN" altLang="en-US" sz="2200" dirty="0" smtClean="0"/>
              <a:t>过剩功能，是指对象所具有的，超过使用者的需求的必要功能。过剩功能应当剔除掉，以节约成本。</a:t>
            </a:r>
          </a:p>
          <a:p>
            <a:r>
              <a:rPr lang="zh-CN" altLang="en-US" sz="2200" dirty="0" smtClean="0"/>
              <a:t>3.按重要程度分为：基本功能，是与对象的主要目的直接有关的功能，是对象存在的主要理由。</a:t>
            </a:r>
          </a:p>
          <a:p>
            <a:r>
              <a:rPr lang="zh-CN" altLang="en-US" sz="2200" dirty="0" smtClean="0"/>
              <a:t>辅助功能，是为更好地实现基本功能而服务的功能，是对基本功能起辅助作用的功能。</a:t>
            </a:r>
            <a:endParaRPr lang="zh-CN" altLang="en-US" sz="2200" dirty="0"/>
          </a:p>
        </p:txBody>
      </p:sp>
      <p:sp>
        <p:nvSpPr>
          <p:cNvPr id="4" name="矩形 3"/>
          <p:cNvSpPr/>
          <p:nvPr/>
        </p:nvSpPr>
        <p:spPr>
          <a:xfrm>
            <a:off x="1285839" y="0"/>
            <a:ext cx="902811" cy="738664"/>
          </a:xfrm>
          <a:prstGeom prst="rect">
            <a:avLst/>
          </a:prstGeom>
        </p:spPr>
        <p:txBody>
          <a:bodyPr wrap="square">
            <a:spAutoFit/>
          </a:bodyPr>
          <a:lstStyle/>
          <a:p>
            <a:pPr>
              <a:lnSpc>
                <a:spcPct val="150000"/>
              </a:lnSpc>
            </a:pPr>
            <a:r>
              <a:rPr lang="zh-CN" altLang="en-US" sz="2800" b="1" dirty="0" smtClean="0">
                <a:solidFill>
                  <a:schemeClr val="accent1">
                    <a:lumMod val="75000"/>
                  </a:schemeClr>
                </a:solidFill>
                <a:sym typeface="+mn-ea"/>
              </a:rPr>
              <a:t>功能</a:t>
            </a:r>
            <a:endParaRPr lang="zh-CN" altLang="en-US" sz="2800" b="1" dirty="0">
              <a:solidFill>
                <a:schemeClr val="accent1">
                  <a:lumMod val="75000"/>
                </a:schemeClr>
              </a:solidFill>
              <a:sym typeface="+mn-ea"/>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111345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zh-CN" altLang="en-US" sz="2800" b="1" dirty="0" smtClean="0">
                <a:solidFill>
                  <a:schemeClr val="accent1">
                    <a:lumMod val="75000"/>
                  </a:schemeClr>
                </a:solidFill>
                <a:sym typeface="+mn-ea"/>
              </a:rPr>
              <a:t>功能</a:t>
            </a:r>
            <a:endParaRPr lang="zh-CN" altLang="en-US" sz="2800" b="1" dirty="0">
              <a:solidFill>
                <a:schemeClr val="accent1">
                  <a:lumMod val="75000"/>
                </a:schemeClr>
              </a:solidFill>
              <a:sym typeface="+mn-ea"/>
            </a:endParaRPr>
          </a:p>
        </p:txBody>
      </p:sp>
      <p:sp>
        <p:nvSpPr>
          <p:cNvPr id="3" name="矩形 2"/>
          <p:cNvSpPr/>
          <p:nvPr/>
        </p:nvSpPr>
        <p:spPr>
          <a:xfrm>
            <a:off x="857211" y="1077169"/>
            <a:ext cx="10930013" cy="5078313"/>
          </a:xfrm>
          <a:prstGeom prst="rect">
            <a:avLst/>
          </a:prstGeom>
        </p:spPr>
        <p:txBody>
          <a:bodyPr wrap="square">
            <a:spAutoFit/>
          </a:bodyPr>
          <a:lstStyle/>
          <a:p>
            <a:pPr>
              <a:lnSpc>
                <a:spcPct val="150000"/>
              </a:lnSpc>
            </a:pPr>
            <a:r>
              <a:rPr lang="zh-CN" altLang="en-US" sz="2400" dirty="0" smtClean="0">
                <a:sym typeface="+mn-ea"/>
              </a:rPr>
              <a:t>      </a:t>
            </a:r>
            <a:r>
              <a:rPr lang="zh-CN" altLang="en-US" sz="2400" dirty="0" smtClean="0"/>
              <a:t> 功能的定义是对象能够满足某种需求的一种属性。凡是满足使用者需求的任何一种属性都属于功能的范畴。满足使用者现实需求的属性是功能，而满足使用者潜在需求的属性也是功能。</a:t>
            </a:r>
          </a:p>
          <a:p>
            <a:pPr>
              <a:lnSpc>
                <a:spcPct val="150000"/>
              </a:lnSpc>
            </a:pPr>
            <a:r>
              <a:rPr lang="zh-CN" altLang="en-US" sz="2400" dirty="0" smtClean="0"/>
              <a:t>         功能与功能载体在概念上有分有合，麦尔斯在创立价值工程时就提出:顾客购买物品时需要的是它的功能，而不是物品本身，物品只是功能的载体。只要功能相同，载体可以替代。这就是功能与其载体在概念上应有区分。但是，一种功能的实现不可能没有载体，所以功能与其载体又必须结合。在价值工程运作中，往往是某种功能与原来的载体分离了，经过创新方案与另一个载体结合起来，这就称为功能的载体替代。</a:t>
            </a:r>
            <a:endParaRPr lang="zh-CN" altLang="en-US" sz="2400" dirty="0"/>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内容占位符 3"/>
          <p:cNvPicPr>
            <a:picLocks noChangeAspect="1"/>
          </p:cNvPicPr>
          <p:nvPr/>
        </p:nvPicPr>
        <p:blipFill>
          <a:blip r:embed="rId3"/>
          <a:stretch>
            <a:fillRect/>
          </a:stretch>
        </p:blipFill>
        <p:spPr>
          <a:xfrm>
            <a:off x="857211" y="830243"/>
            <a:ext cx="11001452" cy="6100585"/>
          </a:xfrm>
          <a:prstGeom prst="rect">
            <a:avLst/>
          </a:prstGeom>
        </p:spPr>
      </p:pic>
      <p:sp>
        <p:nvSpPr>
          <p:cNvPr id="4" name="矩形 3"/>
          <p:cNvSpPr/>
          <p:nvPr/>
        </p:nvSpPr>
        <p:spPr>
          <a:xfrm>
            <a:off x="1000087" y="0"/>
            <a:ext cx="1988045" cy="523220"/>
          </a:xfrm>
          <a:prstGeom prst="rect">
            <a:avLst/>
          </a:prstGeom>
        </p:spPr>
        <p:txBody>
          <a:bodyPr wrap="none">
            <a:spAutoFit/>
          </a:bodyPr>
          <a:lstStyle/>
          <a:p>
            <a:r>
              <a:rPr lang="zh-CN" altLang="en-US" sz="2800" b="1" dirty="0" smtClean="0">
                <a:solidFill>
                  <a:schemeClr val="accent1">
                    <a:lumMod val="75000"/>
                  </a:schemeClr>
                </a:solidFill>
              </a:rPr>
              <a:t>形式与功能</a:t>
            </a:r>
            <a:endParaRPr lang="zh-CN" altLang="en-US" sz="2800" dirty="0">
              <a:solidFill>
                <a:schemeClr val="accent1">
                  <a:lumMod val="75000"/>
                </a:schemeClr>
              </a:solidFill>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椭圆 40"/>
          <p:cNvSpPr/>
          <p:nvPr/>
        </p:nvSpPr>
        <p:spPr>
          <a:xfrm>
            <a:off x="1000087" y="1044557"/>
            <a:ext cx="2418293" cy="2418293"/>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tx1"/>
              </a:solidFill>
            </a:endParaRPr>
          </a:p>
        </p:txBody>
      </p:sp>
      <p:grpSp>
        <p:nvGrpSpPr>
          <p:cNvPr id="2" name="组合 2"/>
          <p:cNvGrpSpPr/>
          <p:nvPr/>
        </p:nvGrpSpPr>
        <p:grpSpPr>
          <a:xfrm>
            <a:off x="6008764" y="1884909"/>
            <a:ext cx="841222" cy="841222"/>
            <a:chOff x="3529981" y="507683"/>
            <a:chExt cx="598350" cy="598350"/>
          </a:xfrm>
        </p:grpSpPr>
        <p:sp>
          <p:nvSpPr>
            <p:cNvPr id="4" name="椭圆 3"/>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1"/>
                </a:solidFill>
                <a:latin typeface="Arial" panose="020B0604020202020204" pitchFamily="34" charset="0"/>
                <a:ea typeface="微软雅黑" pitchFamily="34" charset="-122"/>
                <a:cs typeface="Arial" panose="020B0604020202020204" pitchFamily="34" charset="0"/>
              </a:endParaRPr>
            </a:p>
          </p:txBody>
        </p:sp>
        <p:sp>
          <p:nvSpPr>
            <p:cNvPr id="5" name="TextBox 4"/>
            <p:cNvSpPr txBox="1"/>
            <p:nvPr/>
          </p:nvSpPr>
          <p:spPr>
            <a:xfrm>
              <a:off x="3576317" y="558577"/>
              <a:ext cx="530353" cy="496562"/>
            </a:xfrm>
            <a:prstGeom prst="rect">
              <a:avLst/>
            </a:prstGeom>
            <a:noFill/>
          </p:spPr>
          <p:txBody>
            <a:bodyPr wrap="none" rtlCol="0" anchor="ctr">
              <a:spAutoFit/>
            </a:bodyPr>
            <a:lstStyle/>
            <a:p>
              <a:pPr algn="ctr"/>
              <a:r>
                <a:rPr lang="en-US" altLang="zh-CN" sz="3937" dirty="0">
                  <a:solidFill>
                    <a:schemeClr val="accent1"/>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rPr>
                <a:t>01</a:t>
              </a:r>
              <a:endParaRPr lang="zh-CN" altLang="en-US" sz="3937" dirty="0">
                <a:solidFill>
                  <a:schemeClr val="accent1"/>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endParaRPr>
            </a:p>
          </p:txBody>
        </p:sp>
      </p:grpSp>
      <p:grpSp>
        <p:nvGrpSpPr>
          <p:cNvPr id="3" name="组合 1"/>
          <p:cNvGrpSpPr/>
          <p:nvPr/>
        </p:nvGrpSpPr>
        <p:grpSpPr>
          <a:xfrm>
            <a:off x="357145" y="1758936"/>
            <a:ext cx="3784410" cy="2678910"/>
            <a:chOff x="97954" y="1063512"/>
            <a:chExt cx="2691799" cy="1905473"/>
          </a:xfrm>
        </p:grpSpPr>
        <p:sp>
          <p:nvSpPr>
            <p:cNvPr id="35" name="TextBox 34"/>
            <p:cNvSpPr txBox="1"/>
            <p:nvPr/>
          </p:nvSpPr>
          <p:spPr>
            <a:xfrm>
              <a:off x="97954" y="1063512"/>
              <a:ext cx="2691799" cy="941344"/>
            </a:xfrm>
            <a:prstGeom prst="rect">
              <a:avLst/>
            </a:prstGeom>
            <a:noFill/>
          </p:spPr>
          <p:txBody>
            <a:bodyPr wrap="square" rtlCol="0" anchor="ctr">
              <a:spAutoFit/>
            </a:bodyPr>
            <a:lstStyle/>
            <a:p>
              <a:pPr algn="ctr">
                <a:lnSpc>
                  <a:spcPct val="150000"/>
                </a:lnSpc>
              </a:pPr>
              <a:r>
                <a:rPr lang="zh-CN" altLang="en-US" sz="4000" baseline="12000" dirty="0" smtClean="0">
                  <a:solidFill>
                    <a:schemeClr val="accent2"/>
                  </a:solidFill>
                  <a:effectLst>
                    <a:innerShdw blurRad="63500" dist="50800" dir="18900000">
                      <a:prstClr val="black">
                        <a:alpha val="30000"/>
                      </a:prstClr>
                    </a:innerShdw>
                  </a:effectLst>
                  <a:latin typeface="微软雅黑" pitchFamily="34" charset="-122"/>
                  <a:ea typeface="微软雅黑" pitchFamily="34" charset="-122"/>
                </a:rPr>
                <a:t>室内设计方法</a:t>
              </a:r>
              <a:endParaRPr lang="en-US" altLang="zh-CN" sz="4000" baseline="12000" dirty="0" smtClean="0">
                <a:solidFill>
                  <a:schemeClr val="accent2"/>
                </a:solidFill>
                <a:effectLst>
                  <a:innerShdw blurRad="63500" dist="50800" dir="18900000">
                    <a:prstClr val="black">
                      <a:alpha val="30000"/>
                    </a:prstClr>
                  </a:innerShdw>
                </a:effectLst>
                <a:latin typeface="微软雅黑" pitchFamily="34" charset="-122"/>
                <a:ea typeface="微软雅黑" pitchFamily="34" charset="-122"/>
              </a:endParaRPr>
            </a:p>
            <a:p>
              <a:pPr algn="ctr">
                <a:lnSpc>
                  <a:spcPct val="150000"/>
                </a:lnSpc>
              </a:pPr>
              <a:r>
                <a:rPr lang="zh-CN" altLang="en-US" sz="4000" baseline="12000" dirty="0" smtClean="0">
                  <a:solidFill>
                    <a:schemeClr val="accent2"/>
                  </a:solidFill>
                  <a:effectLst>
                    <a:innerShdw blurRad="63500" dist="50800" dir="18900000">
                      <a:prstClr val="black">
                        <a:alpha val="30000"/>
                      </a:prstClr>
                    </a:innerShdw>
                  </a:effectLst>
                  <a:latin typeface="微软雅黑" pitchFamily="34" charset="-122"/>
                  <a:ea typeface="微软雅黑" pitchFamily="34" charset="-122"/>
                </a:rPr>
                <a:t>理论基础</a:t>
              </a:r>
              <a:endParaRPr lang="zh-CN" altLang="en-US" sz="4000" baseline="12000" dirty="0">
                <a:solidFill>
                  <a:schemeClr val="accent2"/>
                </a:solidFill>
                <a:effectLst>
                  <a:innerShdw blurRad="63500" dist="50800" dir="18900000">
                    <a:prstClr val="black">
                      <a:alpha val="30000"/>
                    </a:prstClr>
                  </a:innerShdw>
                </a:effectLst>
                <a:latin typeface="微软雅黑" pitchFamily="34" charset="-122"/>
                <a:ea typeface="微软雅黑" pitchFamily="34" charset="-122"/>
              </a:endParaRPr>
            </a:p>
          </p:txBody>
        </p:sp>
        <p:sp>
          <p:nvSpPr>
            <p:cNvPr id="25" name="TextBox 24"/>
            <p:cNvSpPr txBox="1"/>
            <p:nvPr/>
          </p:nvSpPr>
          <p:spPr>
            <a:xfrm>
              <a:off x="1398632" y="2524993"/>
              <a:ext cx="131397" cy="443992"/>
            </a:xfrm>
            <a:prstGeom prst="rect">
              <a:avLst/>
            </a:prstGeom>
            <a:noFill/>
          </p:spPr>
          <p:txBody>
            <a:bodyPr wrap="none" rtlCol="0" anchor="ctr">
              <a:spAutoFit/>
            </a:bodyPr>
            <a:lstStyle/>
            <a:p>
              <a:pPr algn="ctr">
                <a:lnSpc>
                  <a:spcPct val="150000"/>
                </a:lnSpc>
              </a:pPr>
              <a:endParaRPr lang="zh-CN" altLang="en-US" sz="3937" baseline="12000" dirty="0">
                <a:solidFill>
                  <a:schemeClr val="accent1"/>
                </a:solidFill>
                <a:effectLst>
                  <a:innerShdw blurRad="63500" dist="50800" dir="18900000">
                    <a:prstClr val="black">
                      <a:alpha val="30000"/>
                    </a:prstClr>
                  </a:innerShdw>
                </a:effectLst>
                <a:latin typeface="Franklin Gothic Book" panose="020B0503020102020204" pitchFamily="34" charset="0"/>
                <a:ea typeface="微软雅黑" pitchFamily="34" charset="-122"/>
              </a:endParaRPr>
            </a:p>
          </p:txBody>
        </p:sp>
      </p:grpSp>
      <p:sp>
        <p:nvSpPr>
          <p:cNvPr id="15" name="矩形 14"/>
          <p:cNvSpPr/>
          <p:nvPr/>
        </p:nvSpPr>
        <p:spPr>
          <a:xfrm>
            <a:off x="7354433" y="2032346"/>
            <a:ext cx="1723549" cy="461665"/>
          </a:xfrm>
          <a:prstGeom prst="rect">
            <a:avLst/>
          </a:prstGeom>
        </p:spPr>
        <p:txBody>
          <a:bodyPr wrap="none">
            <a:spAutoFit/>
          </a:bodyPr>
          <a:lstStyle/>
          <a:p>
            <a:r>
              <a:rPr lang="zh-CN" altLang="en-US" sz="2400" dirty="0" smtClean="0">
                <a:solidFill>
                  <a:schemeClr val="accent1"/>
                </a:solidFill>
                <a:latin typeface="微软雅黑" pitchFamily="34" charset="-122"/>
                <a:ea typeface="微软雅黑" pitchFamily="34" charset="-122"/>
              </a:rPr>
              <a:t>设计的本质</a:t>
            </a:r>
            <a:endParaRPr lang="en-US" altLang="zh-CN" sz="2400" dirty="0">
              <a:solidFill>
                <a:schemeClr val="accent1"/>
              </a:solidFill>
              <a:latin typeface="微软雅黑" pitchFamily="34" charset="-122"/>
              <a:ea typeface="微软雅黑" pitchFamily="34" charset="-122"/>
            </a:endParaRPr>
          </a:p>
        </p:txBody>
      </p:sp>
      <p:sp>
        <p:nvSpPr>
          <p:cNvPr id="36" name="矩形 35"/>
          <p:cNvSpPr/>
          <p:nvPr/>
        </p:nvSpPr>
        <p:spPr>
          <a:xfrm>
            <a:off x="7354433" y="3091403"/>
            <a:ext cx="1723549" cy="461665"/>
          </a:xfrm>
          <a:prstGeom prst="rect">
            <a:avLst/>
          </a:prstGeom>
        </p:spPr>
        <p:txBody>
          <a:bodyPr wrap="none">
            <a:spAutoFit/>
          </a:bodyPr>
          <a:lstStyle/>
          <a:p>
            <a:r>
              <a:rPr lang="zh-CN" altLang="en-US" sz="2400" dirty="0" smtClean="0">
                <a:solidFill>
                  <a:schemeClr val="accent2"/>
                </a:solidFill>
                <a:latin typeface="微软雅黑" pitchFamily="34" charset="-122"/>
                <a:ea typeface="微软雅黑" pitchFamily="34" charset="-122"/>
              </a:rPr>
              <a:t>艺术的感觉</a:t>
            </a:r>
            <a:endParaRPr lang="en-US" altLang="zh-CN" sz="2400" dirty="0">
              <a:solidFill>
                <a:schemeClr val="accent2"/>
              </a:solidFill>
              <a:latin typeface="微软雅黑" pitchFamily="34" charset="-122"/>
              <a:ea typeface="微软雅黑" pitchFamily="34" charset="-122"/>
            </a:endParaRPr>
          </a:p>
        </p:txBody>
      </p:sp>
      <p:sp>
        <p:nvSpPr>
          <p:cNvPr id="38" name="矩形 37"/>
          <p:cNvSpPr/>
          <p:nvPr/>
        </p:nvSpPr>
        <p:spPr>
          <a:xfrm>
            <a:off x="7312689" y="5209518"/>
            <a:ext cx="1723549" cy="461665"/>
          </a:xfrm>
          <a:prstGeom prst="rect">
            <a:avLst/>
          </a:prstGeom>
        </p:spPr>
        <p:txBody>
          <a:bodyPr wrap="none">
            <a:spAutoFit/>
          </a:bodyPr>
          <a:lstStyle/>
          <a:p>
            <a:r>
              <a:rPr lang="zh-CN" altLang="en-US" sz="2400" b="1" dirty="0" smtClean="0">
                <a:solidFill>
                  <a:schemeClr val="accent2"/>
                </a:solidFill>
                <a:latin typeface="微软雅黑" pitchFamily="34" charset="-122"/>
                <a:ea typeface="微软雅黑" pitchFamily="34" charset="-122"/>
              </a:rPr>
              <a:t>创造的基础</a:t>
            </a:r>
            <a:endParaRPr lang="zh-CN" altLang="en-US" sz="1200" b="1" dirty="0">
              <a:solidFill>
                <a:schemeClr val="accent2"/>
              </a:solidFill>
              <a:latin typeface="微软雅黑" pitchFamily="34" charset="-122"/>
              <a:ea typeface="微软雅黑" pitchFamily="34" charset="-122"/>
            </a:endParaRPr>
          </a:p>
        </p:txBody>
      </p:sp>
      <p:grpSp>
        <p:nvGrpSpPr>
          <p:cNvPr id="6" name="组合 46"/>
          <p:cNvGrpSpPr/>
          <p:nvPr/>
        </p:nvGrpSpPr>
        <p:grpSpPr>
          <a:xfrm>
            <a:off x="6056931" y="2993919"/>
            <a:ext cx="841222" cy="841222"/>
            <a:chOff x="3529981" y="507683"/>
            <a:chExt cx="598350" cy="598350"/>
          </a:xfrm>
        </p:grpSpPr>
        <p:sp>
          <p:nvSpPr>
            <p:cNvPr id="48" name="椭圆 47"/>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49" name="TextBox 48"/>
            <p:cNvSpPr txBox="1"/>
            <p:nvPr/>
          </p:nvSpPr>
          <p:spPr>
            <a:xfrm>
              <a:off x="3567571" y="598214"/>
              <a:ext cx="530353" cy="496562"/>
            </a:xfrm>
            <a:prstGeom prst="rect">
              <a:avLst/>
            </a:prstGeom>
            <a:noFill/>
          </p:spPr>
          <p:txBody>
            <a:bodyPr wrap="none" rtlCol="0" anchor="ctr">
              <a:spAutoFit/>
            </a:bodyPr>
            <a:lstStyle/>
            <a:p>
              <a:pPr algn="ctr"/>
              <a:r>
                <a:rPr lang="en-US" altLang="zh-CN" sz="3937" dirty="0">
                  <a:solidFill>
                    <a:schemeClr val="accent2"/>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rPr>
                <a:t>02</a:t>
              </a:r>
              <a:endParaRPr lang="zh-CN" altLang="en-US" sz="3937" dirty="0">
                <a:solidFill>
                  <a:schemeClr val="accent2"/>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endParaRPr>
            </a:p>
          </p:txBody>
        </p:sp>
      </p:grpSp>
      <p:grpSp>
        <p:nvGrpSpPr>
          <p:cNvPr id="7" name="组合 49"/>
          <p:cNvGrpSpPr/>
          <p:nvPr/>
        </p:nvGrpSpPr>
        <p:grpSpPr>
          <a:xfrm>
            <a:off x="6064914" y="5091648"/>
            <a:ext cx="841222" cy="841222"/>
            <a:chOff x="3529981" y="507683"/>
            <a:chExt cx="598350" cy="598350"/>
          </a:xfrm>
        </p:grpSpPr>
        <p:sp>
          <p:nvSpPr>
            <p:cNvPr id="51" name="椭圆 50"/>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2"/>
                </a:solidFill>
                <a:latin typeface="Arial" panose="020B0604020202020204" pitchFamily="34" charset="0"/>
                <a:ea typeface="微软雅黑" pitchFamily="34" charset="-122"/>
                <a:cs typeface="Arial" panose="020B0604020202020204" pitchFamily="34" charset="0"/>
              </a:endParaRPr>
            </a:p>
          </p:txBody>
        </p:sp>
        <p:sp>
          <p:nvSpPr>
            <p:cNvPr id="52" name="TextBox 51"/>
            <p:cNvSpPr txBox="1"/>
            <p:nvPr/>
          </p:nvSpPr>
          <p:spPr>
            <a:xfrm>
              <a:off x="3570639" y="582835"/>
              <a:ext cx="530353" cy="496562"/>
            </a:xfrm>
            <a:prstGeom prst="rect">
              <a:avLst/>
            </a:prstGeom>
            <a:noFill/>
          </p:spPr>
          <p:txBody>
            <a:bodyPr wrap="none" rtlCol="0" anchor="ctr">
              <a:spAutoFit/>
            </a:bodyPr>
            <a:lstStyle/>
            <a:p>
              <a:pPr algn="ctr"/>
              <a:r>
                <a:rPr lang="en-US" altLang="zh-CN" sz="3937" dirty="0">
                  <a:solidFill>
                    <a:schemeClr val="accent2"/>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rPr>
                <a:t>04</a:t>
              </a:r>
              <a:endParaRPr lang="zh-CN" altLang="en-US" sz="3937" dirty="0">
                <a:solidFill>
                  <a:schemeClr val="accent2"/>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endParaRPr>
            </a:p>
          </p:txBody>
        </p:sp>
      </p:grpSp>
      <p:grpSp>
        <p:nvGrpSpPr>
          <p:cNvPr id="8" name="组合 6"/>
          <p:cNvGrpSpPr/>
          <p:nvPr/>
        </p:nvGrpSpPr>
        <p:grpSpPr>
          <a:xfrm>
            <a:off x="5901080" y="1829275"/>
            <a:ext cx="1056595" cy="4227475"/>
            <a:chOff x="5901014" y="1112411"/>
            <a:chExt cx="1056725" cy="4227997"/>
          </a:xfrm>
        </p:grpSpPr>
        <p:sp>
          <p:nvSpPr>
            <p:cNvPr id="31" name="弧形 30"/>
            <p:cNvSpPr/>
            <p:nvPr/>
          </p:nvSpPr>
          <p:spPr>
            <a:xfrm>
              <a:off x="5901014" y="3226592"/>
              <a:ext cx="1056724" cy="1056724"/>
            </a:xfrm>
            <a:prstGeom prst="arc">
              <a:avLst>
                <a:gd name="adj1" fmla="val 16072548"/>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29" name="弧形 28"/>
            <p:cNvSpPr/>
            <p:nvPr/>
          </p:nvSpPr>
          <p:spPr>
            <a:xfrm>
              <a:off x="5901014" y="1112411"/>
              <a:ext cx="1056724" cy="1056724"/>
            </a:xfrm>
            <a:prstGeom prst="arc">
              <a:avLst>
                <a:gd name="adj1" fmla="val 16200000"/>
                <a:gd name="adj2" fmla="val 5356559"/>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30" name="弧形 29"/>
            <p:cNvSpPr/>
            <p:nvPr/>
          </p:nvSpPr>
          <p:spPr>
            <a:xfrm flipH="1">
              <a:off x="5901015" y="2169503"/>
              <a:ext cx="1056724" cy="1056724"/>
            </a:xfrm>
            <a:prstGeom prst="arc">
              <a:avLst>
                <a:gd name="adj1" fmla="val 16169364"/>
                <a:gd name="adj2" fmla="val 528188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sp>
          <p:nvSpPr>
            <p:cNvPr id="32" name="弧形 31"/>
            <p:cNvSpPr/>
            <p:nvPr/>
          </p:nvSpPr>
          <p:spPr>
            <a:xfrm flipH="1">
              <a:off x="5901015" y="4283684"/>
              <a:ext cx="1056724" cy="1056724"/>
            </a:xfrm>
            <a:prstGeom prst="arc">
              <a:avLst>
                <a:gd name="adj1" fmla="val 16152732"/>
                <a:gd name="adj2" fmla="val 5201936"/>
              </a:avLst>
            </a:prstGeom>
            <a:noFill/>
            <a:ln w="9525">
              <a:solidFill>
                <a:schemeClr val="accent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rgbClr val="0070C0"/>
                </a:solidFill>
                <a:latin typeface="微软雅黑" pitchFamily="34" charset="-122"/>
                <a:ea typeface="微软雅黑" pitchFamily="34" charset="-122"/>
              </a:endParaRPr>
            </a:p>
          </p:txBody>
        </p:sp>
      </p:grpSp>
      <p:grpSp>
        <p:nvGrpSpPr>
          <p:cNvPr id="9" name="组合 55"/>
          <p:cNvGrpSpPr/>
          <p:nvPr/>
        </p:nvGrpSpPr>
        <p:grpSpPr>
          <a:xfrm>
            <a:off x="6053833" y="4050877"/>
            <a:ext cx="841222" cy="841222"/>
            <a:chOff x="3529981" y="507683"/>
            <a:chExt cx="598350" cy="598350"/>
          </a:xfrm>
        </p:grpSpPr>
        <p:sp>
          <p:nvSpPr>
            <p:cNvPr id="57" name="椭圆 56"/>
            <p:cNvSpPr/>
            <p:nvPr/>
          </p:nvSpPr>
          <p:spPr>
            <a:xfrm>
              <a:off x="3529981" y="507683"/>
              <a:ext cx="598350" cy="598350"/>
            </a:xfrm>
            <a:prstGeom prst="ellipse">
              <a:avLst/>
            </a:prstGeom>
            <a:gradFill flip="none" rotWithShape="1">
              <a:gsLst>
                <a:gs pos="0">
                  <a:schemeClr val="bg1">
                    <a:lumMod val="95000"/>
                    <a:lumOff val="5000"/>
                  </a:schemeClr>
                </a:gs>
                <a:gs pos="0">
                  <a:schemeClr val="bg1">
                    <a:lumMod val="75000"/>
                  </a:schemeClr>
                </a:gs>
                <a:gs pos="70000">
                  <a:srgbClr val="FAFAFA"/>
                </a:gs>
              </a:gsLst>
              <a:lin ang="8100000" scaled="1"/>
              <a:tileRect/>
            </a:gradFill>
            <a:ln w="25400">
              <a:solidFill>
                <a:schemeClr val="bg1"/>
              </a:solidFill>
            </a:ln>
            <a:effectLst>
              <a:outerShdw blurRad="254000" dist="190500" dir="8100000" algn="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50">
                <a:solidFill>
                  <a:schemeClr val="accent1"/>
                </a:solidFill>
                <a:latin typeface="Arial" panose="020B0604020202020204" pitchFamily="34" charset="0"/>
                <a:ea typeface="微软雅黑" pitchFamily="34" charset="-122"/>
                <a:cs typeface="Arial" panose="020B0604020202020204" pitchFamily="34" charset="0"/>
              </a:endParaRPr>
            </a:p>
          </p:txBody>
        </p:sp>
        <p:sp>
          <p:nvSpPr>
            <p:cNvPr id="58" name="TextBox 57"/>
            <p:cNvSpPr txBox="1"/>
            <p:nvPr/>
          </p:nvSpPr>
          <p:spPr>
            <a:xfrm>
              <a:off x="3578518" y="582851"/>
              <a:ext cx="530353" cy="496562"/>
            </a:xfrm>
            <a:prstGeom prst="rect">
              <a:avLst/>
            </a:prstGeom>
            <a:noFill/>
          </p:spPr>
          <p:txBody>
            <a:bodyPr wrap="none" rtlCol="0" anchor="ctr">
              <a:spAutoFit/>
            </a:bodyPr>
            <a:lstStyle/>
            <a:p>
              <a:pPr algn="ctr"/>
              <a:r>
                <a:rPr lang="en-US" altLang="zh-CN" sz="3937" dirty="0">
                  <a:solidFill>
                    <a:schemeClr val="accent1"/>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rPr>
                <a:t>03</a:t>
              </a:r>
              <a:endParaRPr lang="zh-CN" altLang="en-US" sz="3937" dirty="0">
                <a:solidFill>
                  <a:schemeClr val="accent1"/>
                </a:solidFill>
                <a:effectLst>
                  <a:innerShdw blurRad="63500" dist="50800" dir="18900000">
                    <a:prstClr val="black">
                      <a:alpha val="30000"/>
                    </a:prstClr>
                  </a:innerShdw>
                </a:effectLst>
                <a:latin typeface="Arial" panose="020B0604020202020204" pitchFamily="34" charset="0"/>
                <a:ea typeface="微软雅黑" pitchFamily="34" charset="-122"/>
                <a:cs typeface="Arial" panose="020B0604020202020204" pitchFamily="34" charset="0"/>
              </a:endParaRPr>
            </a:p>
          </p:txBody>
        </p:sp>
      </p:grpSp>
      <p:sp>
        <p:nvSpPr>
          <p:cNvPr id="63" name="矩形 62"/>
          <p:cNvSpPr/>
          <p:nvPr/>
        </p:nvSpPr>
        <p:spPr>
          <a:xfrm>
            <a:off x="7312688" y="4150461"/>
            <a:ext cx="1415772" cy="461665"/>
          </a:xfrm>
          <a:prstGeom prst="rect">
            <a:avLst/>
          </a:prstGeom>
        </p:spPr>
        <p:txBody>
          <a:bodyPr wrap="none">
            <a:spAutoFit/>
          </a:bodyPr>
          <a:lstStyle/>
          <a:p>
            <a:r>
              <a:rPr lang="zh-CN" altLang="en-US" sz="2400" dirty="0" smtClean="0">
                <a:solidFill>
                  <a:schemeClr val="accent1"/>
                </a:solidFill>
                <a:latin typeface="微软雅黑" pitchFamily="34" charset="-122"/>
                <a:ea typeface="微软雅黑" pitchFamily="34" charset="-122"/>
              </a:rPr>
              <a:t>科学逻辑</a:t>
            </a:r>
            <a:endParaRPr lang="en-US" altLang="zh-CN" sz="2400" dirty="0">
              <a:solidFill>
                <a:schemeClr val="accent1"/>
              </a:solidFill>
              <a:latin typeface="微软雅黑" pitchFamily="34" charset="-122"/>
              <a:ea typeface="微软雅黑" pitchFamily="34" charset="-122"/>
            </a:endParaRPr>
          </a:p>
        </p:txBody>
      </p:sp>
    </p:spTree>
    <p:extLst>
      <p:ext uri="{BB962C8B-B14F-4D97-AF65-F5344CB8AC3E}">
        <p14:creationId xmlns:p14="http://schemas.microsoft.com/office/powerpoint/2010/main" xmlns="" val="2938663187"/>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2" presetClass="entr" presetSubtype="3"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1250" fill="hold"/>
                                        <p:tgtEl>
                                          <p:spTgt spid="2"/>
                                        </p:tgtEl>
                                        <p:attrNameLst>
                                          <p:attrName>ppt_x</p:attrName>
                                        </p:attrNameLst>
                                      </p:cBhvr>
                                      <p:tavLst>
                                        <p:tav tm="0">
                                          <p:val>
                                            <p:strVal val="1+#ppt_w/2"/>
                                          </p:val>
                                        </p:tav>
                                        <p:tav tm="100000">
                                          <p:val>
                                            <p:strVal val="#ppt_x"/>
                                          </p:val>
                                        </p:tav>
                                      </p:tavLst>
                                    </p:anim>
                                    <p:anim calcmode="lin" valueType="num">
                                      <p:cBhvr additive="base">
                                        <p:cTn id="24" dur="1250" fill="hold"/>
                                        <p:tgtEl>
                                          <p:spTgt spid="2"/>
                                        </p:tgtEl>
                                        <p:attrNameLst>
                                          <p:attrName>ppt_y</p:attrName>
                                        </p:attrNameLst>
                                      </p:cBhvr>
                                      <p:tavLst>
                                        <p:tav tm="0">
                                          <p:val>
                                            <p:strVal val="0-#ppt_h/2"/>
                                          </p:val>
                                        </p:tav>
                                        <p:tav tm="100000">
                                          <p:val>
                                            <p:strVal val="#ppt_y"/>
                                          </p:val>
                                        </p:tav>
                                      </p:tavLst>
                                    </p:anim>
                                  </p:childTnLst>
                                </p:cTn>
                              </p:par>
                            </p:childTnLst>
                          </p:cTn>
                        </p:par>
                        <p:par>
                          <p:cTn id="25" fill="hold">
                            <p:stCondLst>
                              <p:cond delay="2750"/>
                            </p:stCondLst>
                            <p:childTnLst>
                              <p:par>
                                <p:cTn id="26" presetID="22" presetClass="entr" presetSubtype="8"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750"/>
                                        <p:tgtEl>
                                          <p:spTgt spid="15"/>
                                        </p:tgtEl>
                                      </p:cBhvr>
                                    </p:animEffect>
                                  </p:childTnLst>
                                </p:cTn>
                              </p:par>
                            </p:childTnLst>
                          </p:cTn>
                        </p:par>
                        <p:par>
                          <p:cTn id="29" fill="hold">
                            <p:stCondLst>
                              <p:cond delay="3500"/>
                            </p:stCondLst>
                            <p:childTnLst>
                              <p:par>
                                <p:cTn id="30" presetID="2" presetClass="entr" presetSubtype="3"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1250" fill="hold"/>
                                        <p:tgtEl>
                                          <p:spTgt spid="6"/>
                                        </p:tgtEl>
                                        <p:attrNameLst>
                                          <p:attrName>ppt_x</p:attrName>
                                        </p:attrNameLst>
                                      </p:cBhvr>
                                      <p:tavLst>
                                        <p:tav tm="0">
                                          <p:val>
                                            <p:strVal val="1+#ppt_w/2"/>
                                          </p:val>
                                        </p:tav>
                                        <p:tav tm="100000">
                                          <p:val>
                                            <p:strVal val="#ppt_x"/>
                                          </p:val>
                                        </p:tav>
                                      </p:tavLst>
                                    </p:anim>
                                    <p:anim calcmode="lin" valueType="num">
                                      <p:cBhvr additive="base">
                                        <p:cTn id="33" dur="1250" fill="hold"/>
                                        <p:tgtEl>
                                          <p:spTgt spid="6"/>
                                        </p:tgtEl>
                                        <p:attrNameLst>
                                          <p:attrName>ppt_y</p:attrName>
                                        </p:attrNameLst>
                                      </p:cBhvr>
                                      <p:tavLst>
                                        <p:tav tm="0">
                                          <p:val>
                                            <p:strVal val="0-#ppt_h/2"/>
                                          </p:val>
                                        </p:tav>
                                        <p:tav tm="100000">
                                          <p:val>
                                            <p:strVal val="#ppt_y"/>
                                          </p:val>
                                        </p:tav>
                                      </p:tavLst>
                                    </p:anim>
                                  </p:childTnLst>
                                </p:cTn>
                              </p:par>
                            </p:childTnLst>
                          </p:cTn>
                        </p:par>
                        <p:par>
                          <p:cTn id="34" fill="hold">
                            <p:stCondLst>
                              <p:cond delay="4750"/>
                            </p:stCondLst>
                            <p:childTnLst>
                              <p:par>
                                <p:cTn id="35" presetID="22" presetClass="entr" presetSubtype="8" fill="hold" grpId="0" nodeType="after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left)">
                                      <p:cBhvr>
                                        <p:cTn id="37" dur="750"/>
                                        <p:tgtEl>
                                          <p:spTgt spid="36"/>
                                        </p:tgtEl>
                                      </p:cBhvr>
                                    </p:animEffect>
                                  </p:childTnLst>
                                </p:cTn>
                              </p:par>
                            </p:childTnLst>
                          </p:cTn>
                        </p:par>
                        <p:par>
                          <p:cTn id="38" fill="hold">
                            <p:stCondLst>
                              <p:cond delay="5500"/>
                            </p:stCondLst>
                            <p:childTnLst>
                              <p:par>
                                <p:cTn id="39" presetID="2" presetClass="entr" presetSubtype="3"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1250" fill="hold"/>
                                        <p:tgtEl>
                                          <p:spTgt spid="9"/>
                                        </p:tgtEl>
                                        <p:attrNameLst>
                                          <p:attrName>ppt_x</p:attrName>
                                        </p:attrNameLst>
                                      </p:cBhvr>
                                      <p:tavLst>
                                        <p:tav tm="0">
                                          <p:val>
                                            <p:strVal val="1+#ppt_w/2"/>
                                          </p:val>
                                        </p:tav>
                                        <p:tav tm="100000">
                                          <p:val>
                                            <p:strVal val="#ppt_x"/>
                                          </p:val>
                                        </p:tav>
                                      </p:tavLst>
                                    </p:anim>
                                    <p:anim calcmode="lin" valueType="num">
                                      <p:cBhvr additive="base">
                                        <p:cTn id="42" dur="1250" fill="hold"/>
                                        <p:tgtEl>
                                          <p:spTgt spid="9"/>
                                        </p:tgtEl>
                                        <p:attrNameLst>
                                          <p:attrName>ppt_y</p:attrName>
                                        </p:attrNameLst>
                                      </p:cBhvr>
                                      <p:tavLst>
                                        <p:tav tm="0">
                                          <p:val>
                                            <p:strVal val="0-#ppt_h/2"/>
                                          </p:val>
                                        </p:tav>
                                        <p:tav tm="100000">
                                          <p:val>
                                            <p:strVal val="#ppt_y"/>
                                          </p:val>
                                        </p:tav>
                                      </p:tavLst>
                                    </p:anim>
                                  </p:childTnLst>
                                </p:cTn>
                              </p:par>
                            </p:childTnLst>
                          </p:cTn>
                        </p:par>
                        <p:par>
                          <p:cTn id="43" fill="hold">
                            <p:stCondLst>
                              <p:cond delay="6750"/>
                            </p:stCondLst>
                            <p:childTnLst>
                              <p:par>
                                <p:cTn id="44" presetID="22" presetClass="entr" presetSubtype="8" fill="hold" grpId="0" nodeType="afterEffect">
                                  <p:stCondLst>
                                    <p:cond delay="0"/>
                                  </p:stCondLst>
                                  <p:childTnLst>
                                    <p:set>
                                      <p:cBhvr>
                                        <p:cTn id="45" dur="1" fill="hold">
                                          <p:stCondLst>
                                            <p:cond delay="0"/>
                                          </p:stCondLst>
                                        </p:cTn>
                                        <p:tgtEl>
                                          <p:spTgt spid="63"/>
                                        </p:tgtEl>
                                        <p:attrNameLst>
                                          <p:attrName>style.visibility</p:attrName>
                                        </p:attrNameLst>
                                      </p:cBhvr>
                                      <p:to>
                                        <p:strVal val="visible"/>
                                      </p:to>
                                    </p:set>
                                    <p:animEffect transition="in" filter="wipe(left)">
                                      <p:cBhvr>
                                        <p:cTn id="46" dur="750"/>
                                        <p:tgtEl>
                                          <p:spTgt spid="63"/>
                                        </p:tgtEl>
                                      </p:cBhvr>
                                    </p:animEffect>
                                  </p:childTnLst>
                                </p:cTn>
                              </p:par>
                            </p:childTnLst>
                          </p:cTn>
                        </p:par>
                        <p:par>
                          <p:cTn id="47" fill="hold">
                            <p:stCondLst>
                              <p:cond delay="7500"/>
                            </p:stCondLst>
                            <p:childTnLst>
                              <p:par>
                                <p:cTn id="48" presetID="2" presetClass="entr" presetSubtype="3"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additive="base">
                                        <p:cTn id="50" dur="1250" fill="hold"/>
                                        <p:tgtEl>
                                          <p:spTgt spid="7"/>
                                        </p:tgtEl>
                                        <p:attrNameLst>
                                          <p:attrName>ppt_x</p:attrName>
                                        </p:attrNameLst>
                                      </p:cBhvr>
                                      <p:tavLst>
                                        <p:tav tm="0">
                                          <p:val>
                                            <p:strVal val="1+#ppt_w/2"/>
                                          </p:val>
                                        </p:tav>
                                        <p:tav tm="100000">
                                          <p:val>
                                            <p:strVal val="#ppt_x"/>
                                          </p:val>
                                        </p:tav>
                                      </p:tavLst>
                                    </p:anim>
                                    <p:anim calcmode="lin" valueType="num">
                                      <p:cBhvr additive="base">
                                        <p:cTn id="51" dur="1250" fill="hold"/>
                                        <p:tgtEl>
                                          <p:spTgt spid="7"/>
                                        </p:tgtEl>
                                        <p:attrNameLst>
                                          <p:attrName>ppt_y</p:attrName>
                                        </p:attrNameLst>
                                      </p:cBhvr>
                                      <p:tavLst>
                                        <p:tav tm="0">
                                          <p:val>
                                            <p:strVal val="0-#ppt_h/2"/>
                                          </p:val>
                                        </p:tav>
                                        <p:tav tm="100000">
                                          <p:val>
                                            <p:strVal val="#ppt_y"/>
                                          </p:val>
                                        </p:tav>
                                      </p:tavLst>
                                    </p:anim>
                                  </p:childTnLst>
                                </p:cTn>
                              </p:par>
                            </p:childTnLst>
                          </p:cTn>
                        </p:par>
                        <p:par>
                          <p:cTn id="52" fill="hold">
                            <p:stCondLst>
                              <p:cond delay="875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75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 grpId="0"/>
      <p:bldP spid="36" grpId="0"/>
      <p:bldP spid="38" grpId="0"/>
      <p:bldP spid="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rPr>
              <a:t>美感及美感的传达</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1000088" y="1044557"/>
            <a:ext cx="5643601" cy="5170646"/>
          </a:xfrm>
          <a:prstGeom prst="rect">
            <a:avLst/>
          </a:prstGeom>
        </p:spPr>
        <p:txBody>
          <a:bodyPr wrap="square">
            <a:spAutoFit/>
          </a:bodyPr>
          <a:lstStyle/>
          <a:p>
            <a:r>
              <a:rPr lang="zh-CN" altLang="en-US" sz="2200" dirty="0" smtClean="0"/>
              <a:t>        美感 ：对于美的感受或体会。审美活动中，对于美的主观反映、感受、欣赏和评价。人都有不同程度的美感能力，有些是先天因素，取决于个人的感知能力。有些则是后天因素，是在社会实践中产生和发展起来的。不同时代、阶级、民族和地域的人，固然有不同的美感；就是个人与个人之间也会因文化修养、个性特征等的不同，而形成美感的差异性。美感的基本特征之一，是形象的直线性和可感性。</a:t>
            </a:r>
          </a:p>
          <a:p>
            <a:r>
              <a:rPr lang="zh-CN" altLang="en-US" sz="2200" b="1" dirty="0" smtClean="0">
                <a:solidFill>
                  <a:schemeClr val="accent1">
                    <a:lumMod val="75000"/>
                  </a:schemeClr>
                </a:solidFill>
              </a:rPr>
              <a:t>         就</a:t>
            </a:r>
            <a:r>
              <a:rPr lang="zh-CN" altLang="en-US" sz="2200" b="1" dirty="0" smtClean="0">
                <a:solidFill>
                  <a:schemeClr val="accent1">
                    <a:lumMod val="75000"/>
                  </a:schemeClr>
                </a:solidFill>
              </a:rPr>
              <a:t>设计对象的内容而言，形式与功能是不可或缺的两个方面。形式作为设计对象外在的空间形态必须具备相应的美学价值；功能作为设计对象内在的物质系统必须具备相应的实用价值。</a:t>
            </a:r>
            <a:endParaRPr lang="zh-CN" altLang="en-US" sz="2200" b="1" dirty="0">
              <a:solidFill>
                <a:schemeClr val="accent1">
                  <a:lumMod val="75000"/>
                </a:schemeClr>
              </a:solidFill>
            </a:endParaRPr>
          </a:p>
        </p:txBody>
      </p:sp>
      <p:pic>
        <p:nvPicPr>
          <p:cNvPr id="4" name="内容占位符 3"/>
          <p:cNvPicPr>
            <a:picLocks noChangeAspect="1"/>
          </p:cNvPicPr>
          <p:nvPr/>
        </p:nvPicPr>
        <p:blipFill>
          <a:blip r:embed="rId3"/>
          <a:stretch>
            <a:fillRect/>
          </a:stretch>
        </p:blipFill>
        <p:spPr>
          <a:xfrm>
            <a:off x="7500945" y="901681"/>
            <a:ext cx="4678990" cy="6060363"/>
          </a:xfrm>
          <a:prstGeom prst="rect">
            <a:avLst/>
          </a:prstGeom>
        </p:spPr>
      </p:pic>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 name="内容占位符 3"/>
          <p:cNvPicPr>
            <a:picLocks noChangeAspect="1"/>
          </p:cNvPicPr>
          <p:nvPr/>
        </p:nvPicPr>
        <p:blipFill>
          <a:blip r:embed="rId3"/>
          <a:stretch>
            <a:fillRect/>
          </a:stretch>
        </p:blipFill>
        <p:spPr>
          <a:xfrm>
            <a:off x="214269" y="1026697"/>
            <a:ext cx="5000660" cy="3750494"/>
          </a:xfrm>
          <a:prstGeom prst="rect">
            <a:avLst/>
          </a:prstGeom>
        </p:spPr>
      </p:pic>
      <p:pic>
        <p:nvPicPr>
          <p:cNvPr id="5" name="内容占位符 3"/>
          <p:cNvPicPr>
            <a:picLocks noChangeAspect="1"/>
          </p:cNvPicPr>
          <p:nvPr/>
        </p:nvPicPr>
        <p:blipFill>
          <a:blip r:embed="rId4"/>
          <a:stretch>
            <a:fillRect/>
          </a:stretch>
        </p:blipFill>
        <p:spPr>
          <a:xfrm>
            <a:off x="7286631" y="3259135"/>
            <a:ext cx="5113807" cy="3735104"/>
          </a:xfrm>
          <a:prstGeom prst="rect">
            <a:avLst/>
          </a:prstGeom>
          <a:solidFill>
            <a:schemeClr val="lt1"/>
          </a:solidFill>
        </p:spPr>
      </p:pic>
      <p:sp>
        <p:nvSpPr>
          <p:cNvPr id="6" name="矩形 5"/>
          <p:cNvSpPr/>
          <p:nvPr/>
        </p:nvSpPr>
        <p:spPr>
          <a:xfrm>
            <a:off x="5643557" y="1473185"/>
            <a:ext cx="3892412" cy="584775"/>
          </a:xfrm>
          <a:prstGeom prst="rect">
            <a:avLst/>
          </a:prstGeom>
        </p:spPr>
        <p:txBody>
          <a:bodyPr wrap="none">
            <a:spAutoFit/>
          </a:bodyPr>
          <a:lstStyle/>
          <a:p>
            <a:r>
              <a:rPr lang="zh-CN" altLang="en-US" sz="3200" b="1" dirty="0" smtClean="0">
                <a:solidFill>
                  <a:schemeClr val="accent1">
                    <a:lumMod val="75000"/>
                  </a:schemeClr>
                </a:solidFill>
                <a:sym typeface="+mn-ea"/>
              </a:rPr>
              <a:t>造型能力与表达能力</a:t>
            </a:r>
            <a:endParaRPr lang="zh-CN" altLang="en-US" sz="3200" b="1" dirty="0">
              <a:solidFill>
                <a:schemeClr val="accent1">
                  <a:lumMod val="75000"/>
                </a:schemeClr>
              </a:solidFill>
            </a:endParaRP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4"/>
          <p:cNvSpPr txBox="1">
            <a:spLocks/>
          </p:cNvSpPr>
          <p:nvPr/>
        </p:nvSpPr>
        <p:spPr>
          <a:xfrm>
            <a:off x="886763" y="139598"/>
            <a:ext cx="404241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 name="矩形 2"/>
          <p:cNvSpPr/>
          <p:nvPr/>
        </p:nvSpPr>
        <p:spPr>
          <a:xfrm>
            <a:off x="785773" y="901681"/>
            <a:ext cx="11358642" cy="5355312"/>
          </a:xfrm>
          <a:prstGeom prst="rect">
            <a:avLst/>
          </a:prstGeom>
        </p:spPr>
        <p:txBody>
          <a:bodyPr wrap="square">
            <a:spAutoFit/>
          </a:bodyPr>
          <a:lstStyle/>
          <a:p>
            <a:r>
              <a:rPr lang="zh-CN" altLang="en-US" sz="2400" b="1" dirty="0" smtClean="0">
                <a:solidFill>
                  <a:schemeClr val="accent1">
                    <a:lumMod val="75000"/>
                  </a:schemeClr>
                </a:solidFill>
                <a:sym typeface="+mn-ea"/>
              </a:rPr>
              <a:t>室内空间形式美的体现</a:t>
            </a:r>
          </a:p>
          <a:p>
            <a:pPr>
              <a:lnSpc>
                <a:spcPct val="150000"/>
              </a:lnSpc>
            </a:pPr>
            <a:r>
              <a:rPr lang="zh-CN" altLang="en-US" dirty="0" smtClean="0">
                <a:sym typeface="+mn-ea"/>
              </a:rPr>
              <a:t>         形式美内容丰富，而室内设计又是需要兼顾功能性，生产性等因素。研究形式美在室内设计的应用是一项内容丰富任务繁重的工作，笔者仅从形式美中“对称与均衡”、“重叠与渗透”基本法则和在室内设计中的应用入手，力求通过对某些单项法则作较为深入的研究，以达到丰富、发展形式美的理论体系的目的。</a:t>
            </a:r>
            <a:endParaRPr lang="zh-CN" altLang="en-US" dirty="0" smtClean="0"/>
          </a:p>
          <a:p>
            <a:r>
              <a:rPr lang="zh-CN" altLang="en-US" sz="2400" b="1" dirty="0" smtClean="0">
                <a:solidFill>
                  <a:schemeClr val="accent1">
                    <a:lumMod val="75000"/>
                  </a:schemeClr>
                </a:solidFill>
                <a:sym typeface="+mn-ea"/>
              </a:rPr>
              <a:t>功能分区是构成室内形态的基础</a:t>
            </a:r>
          </a:p>
          <a:p>
            <a:r>
              <a:rPr lang="zh-CN" altLang="en-US" sz="2400" b="1" dirty="0" smtClean="0">
                <a:solidFill>
                  <a:schemeClr val="accent1">
                    <a:lumMod val="75000"/>
                  </a:schemeClr>
                </a:solidFill>
                <a:sym typeface="+mn-ea"/>
              </a:rPr>
              <a:t>室内物理环境</a:t>
            </a:r>
          </a:p>
          <a:p>
            <a:pPr>
              <a:lnSpc>
                <a:spcPct val="150000"/>
              </a:lnSpc>
            </a:pPr>
            <a:r>
              <a:rPr lang="zh-CN" altLang="en-US" dirty="0" smtClean="0"/>
              <a:t>         室内物理环境通常包括室内热环境、室内光环境、室内声环境及室内空气质量等。室内环境品质对人的影响分为直接影响和间接影响。直接影响指环境的直接因素对人体健康与舒适的直接作用，如室内良好的照明，特别是利用自然光可以促进人们的健康;人们喜欢的室内布局和色彩可以缓解由于工作和生活压力所产生的紧张情绪;室内适宜的温、湿度和清新的空气能提高人们的工作效率等。间接影响指间接因素促使缓解对人产生的积极或消极作用，如情绪稳定时适宜的环境使人精神振奋，萎靡不振时不适宜的环境使人更加烦躁不安等。由此可见提高室内环境品质，可以增加室内人员的舒适度及健康保障，从生理健康和心理健康两方面满足人对室内环境的要求。</a:t>
            </a:r>
            <a:endParaRPr lang="zh-CN" altLang="en-US" dirty="0"/>
          </a:p>
        </p:txBody>
      </p:sp>
      <p:sp>
        <p:nvSpPr>
          <p:cNvPr id="4" name="矩形 3"/>
          <p:cNvSpPr/>
          <p:nvPr/>
        </p:nvSpPr>
        <p:spPr>
          <a:xfrm>
            <a:off x="1142963" y="115863"/>
            <a:ext cx="3070071" cy="523220"/>
          </a:xfrm>
          <a:prstGeom prst="rect">
            <a:avLst/>
          </a:prstGeom>
        </p:spPr>
        <p:txBody>
          <a:bodyPr wrap="none">
            <a:spAutoFit/>
          </a:bodyPr>
          <a:lstStyle/>
          <a:p>
            <a:r>
              <a:rPr lang="zh-CN" altLang="en-US" sz="2800" b="1" dirty="0" smtClean="0">
                <a:solidFill>
                  <a:schemeClr val="accent1">
                    <a:lumMod val="75000"/>
                  </a:schemeClr>
                </a:solidFill>
                <a:sym typeface="+mn-ea"/>
              </a:rPr>
              <a:t>美感及美感的传达</a:t>
            </a:r>
          </a:p>
        </p:txBody>
      </p:sp>
    </p:spTree>
    <p:extLst>
      <p:ext uri="{BB962C8B-B14F-4D97-AF65-F5344CB8AC3E}">
        <p14:creationId xmlns:p14="http://schemas.microsoft.com/office/powerpoint/2010/main" xmlns="" val="368721881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4" y="448"/>
            <a:ext cx="12857163" cy="7231757"/>
          </a:xfrm>
          <a:prstGeom prst="rect">
            <a:avLst/>
          </a:prstGeom>
          <a:blipFill dpi="0" rotWithShape="1">
            <a:blip r:embed="rId3"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95" y="2397128"/>
            <a:ext cx="12857163" cy="230397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6"/>
          <p:cNvSpPr>
            <a:spLocks/>
          </p:cNvSpPr>
          <p:nvPr/>
        </p:nvSpPr>
        <p:spPr bwMode="auto">
          <a:xfrm>
            <a:off x="2463677" y="1905597"/>
            <a:ext cx="2842657" cy="35336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3" name="Freeform 7"/>
          <p:cNvSpPr>
            <a:spLocks/>
          </p:cNvSpPr>
          <p:nvPr/>
        </p:nvSpPr>
        <p:spPr bwMode="auto">
          <a:xfrm>
            <a:off x="1519475" y="1652839"/>
            <a:ext cx="2837635" cy="3531936"/>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grpSp>
        <p:nvGrpSpPr>
          <p:cNvPr id="2" name="组合 1"/>
          <p:cNvGrpSpPr/>
          <p:nvPr/>
        </p:nvGrpSpPr>
        <p:grpSpPr>
          <a:xfrm>
            <a:off x="1181302" y="4046"/>
            <a:ext cx="4707627" cy="7239631"/>
            <a:chOff x="1180653" y="3598"/>
            <a:chExt cx="4708208" cy="7240525"/>
          </a:xfrm>
        </p:grpSpPr>
        <p:sp>
          <p:nvSpPr>
            <p:cNvPr id="11" name="椭圆 10"/>
            <p:cNvSpPr/>
            <p:nvPr/>
          </p:nvSpPr>
          <p:spPr>
            <a:xfrm>
              <a:off x="1491196" y="1622620"/>
              <a:ext cx="3817980" cy="381748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solidFill>
                <a:schemeClr val="accent1"/>
              </a:soli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8208" rIns="0" bIns="48208" rtlCol="0" anchor="ctr"/>
            <a:lstStyle/>
            <a:p>
              <a:pPr lvl="0" algn="ctr"/>
              <a:r>
                <a:rPr lang="en-US" altLang="zh-CN" sz="3400" b="1" dirty="0" smtClean="0">
                  <a:ln w="12700">
                    <a:noFill/>
                  </a:ln>
                  <a:solidFill>
                    <a:schemeClr val="accent1"/>
                  </a:solidFill>
                  <a:latin typeface="Impact" panose="020B0806030902050204" pitchFamily="34" charset="0"/>
                  <a:ea typeface="微软雅黑" pitchFamily="34" charset="-122"/>
                </a:rPr>
                <a:t>1.2 </a:t>
              </a:r>
              <a:r>
                <a:rPr lang="zh-CN" altLang="en-US" sz="3400" b="1" dirty="0" smtClean="0">
                  <a:ln w="12700">
                    <a:noFill/>
                  </a:ln>
                  <a:solidFill>
                    <a:schemeClr val="accent1"/>
                  </a:solidFill>
                  <a:latin typeface="Impact" panose="020B0806030902050204" pitchFamily="34" charset="0"/>
                  <a:ea typeface="微软雅黑" pitchFamily="34" charset="-122"/>
                </a:rPr>
                <a:t>艺术的感觉</a:t>
              </a:r>
              <a:endParaRPr lang="zh-CN" altLang="en-US" sz="3400" b="1" dirty="0">
                <a:ln w="12700">
                  <a:noFill/>
                </a:ln>
                <a:solidFill>
                  <a:schemeClr val="accent1"/>
                </a:solidFill>
                <a:latin typeface="Impact" panose="020B0806030902050204" pitchFamily="34" charset="0"/>
                <a:ea typeface="微软雅黑" pitchFamily="34" charset="-122"/>
              </a:endParaRPr>
            </a:p>
          </p:txBody>
        </p:sp>
        <p:sp>
          <p:nvSpPr>
            <p:cNvPr id="14" name="Line 8"/>
            <p:cNvSpPr>
              <a:spLocks noChangeShapeType="1"/>
            </p:cNvSpPr>
            <p:nvPr/>
          </p:nvSpPr>
          <p:spPr bwMode="auto">
            <a:xfrm flipH="1" flipV="1">
              <a:off x="1180653" y="3598"/>
              <a:ext cx="3182897" cy="1905136"/>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2454815" y="5178272"/>
              <a:ext cx="3434046" cy="2065851"/>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grpSp>
      <p:cxnSp>
        <p:nvCxnSpPr>
          <p:cNvPr id="17" name="直接连接符 16"/>
          <p:cNvCxnSpPr>
            <a:endCxn id="4" idx="0"/>
          </p:cNvCxnSpPr>
          <p:nvPr/>
        </p:nvCxnSpPr>
        <p:spPr>
          <a:xfrm flipV="1">
            <a:off x="6429376" y="2397128"/>
            <a:ext cx="0" cy="2303972"/>
          </a:xfrm>
          <a:prstGeom prst="line">
            <a:avLst/>
          </a:prstGeom>
          <a:ln w="12700">
            <a:solidFill>
              <a:srgbClr val="CB10D7"/>
            </a:solidFill>
            <a:prstDash val="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005369" y="3003360"/>
            <a:ext cx="2921634" cy="1200329"/>
          </a:xfrm>
          <a:prstGeom prst="rect">
            <a:avLst/>
          </a:prstGeom>
          <a:effectLst/>
        </p:spPr>
        <p:txBody>
          <a:bodyPr wrap="none">
            <a:spAutoFit/>
          </a:bodyPr>
          <a:lstStyle/>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1.2.1 </a:t>
            </a:r>
            <a:r>
              <a:rPr lang="zh-CN" altLang="en-US" sz="2400" b="1" spc="300" dirty="0" smtClean="0">
                <a:latin typeface="Franklin Gothic Medium" panose="020B0603020102020204" pitchFamily="34" charset="0"/>
                <a:ea typeface="微软雅黑" panose="020B0503020204020204" pitchFamily="34" charset="-122"/>
              </a:rPr>
              <a:t>存在与意识</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1.2.2 </a:t>
            </a:r>
            <a:r>
              <a:rPr lang="zh-CN" altLang="en-US" sz="2400" b="1" spc="300" dirty="0" smtClean="0">
                <a:latin typeface="Franklin Gothic Medium" panose="020B0603020102020204" pitchFamily="34" charset="0"/>
                <a:ea typeface="微软雅黑" panose="020B0503020204020204" pitchFamily="34" charset="-122"/>
              </a:rPr>
              <a:t>表象与想象</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1.2.3 </a:t>
            </a:r>
            <a:r>
              <a:rPr lang="zh-CN" altLang="en-US" sz="2400" b="1" spc="300" dirty="0" smtClean="0">
                <a:latin typeface="Franklin Gothic Medium" panose="020B0603020102020204" pitchFamily="34" charset="0"/>
                <a:ea typeface="微软雅黑" panose="020B0503020204020204" pitchFamily="34" charset="-122"/>
              </a:rPr>
              <a:t>四维与创造</a:t>
            </a:r>
            <a:endParaRPr lang="zh-CN" altLang="en-US" sz="2400" b="1" spc="300" dirty="0">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xmlns="" val="561901245"/>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2" presetClass="exit" presetSubtype="1" fill="hold" grpId="1" nodeType="withEffect">
                                  <p:stCondLst>
                                    <p:cond delay="800"/>
                                  </p:stCondLst>
                                  <p:childTnLst>
                                    <p:animEffect transition="out" filter="wipe(up)">
                                      <p:cBhvr>
                                        <p:cTn id="28" dur="400"/>
                                        <p:tgtEl>
                                          <p:spTgt spid="12"/>
                                        </p:tgtEl>
                                      </p:cBhvr>
                                    </p:animEffect>
                                    <p:set>
                                      <p:cBhvr>
                                        <p:cTn id="29" dur="1" fill="hold">
                                          <p:stCondLst>
                                            <p:cond delay="399"/>
                                          </p:stCondLst>
                                        </p:cTn>
                                        <p:tgtEl>
                                          <p:spTgt spid="12"/>
                                        </p:tgtEl>
                                        <p:attrNameLst>
                                          <p:attrName>style.visibility</p:attrName>
                                        </p:attrNameLst>
                                      </p:cBhvr>
                                      <p:to>
                                        <p:strVal val="hidden"/>
                                      </p:to>
                                    </p:set>
                                  </p:childTnLst>
                                </p:cTn>
                              </p:par>
                              <p:par>
                                <p:cTn id="30" presetID="22" presetClass="exit" presetSubtype="4" fill="hold" grpId="1" nodeType="withEffect">
                                  <p:stCondLst>
                                    <p:cond delay="800"/>
                                  </p:stCondLst>
                                  <p:childTnLst>
                                    <p:animEffect transition="out" filter="wipe(down)">
                                      <p:cBhvr>
                                        <p:cTn id="31" dur="400"/>
                                        <p:tgtEl>
                                          <p:spTgt spid="13"/>
                                        </p:tgtEl>
                                      </p:cBhvr>
                                    </p:animEffect>
                                    <p:set>
                                      <p:cBhvr>
                                        <p:cTn id="32" dur="1" fill="hold">
                                          <p:stCondLst>
                                            <p:cond delay="399"/>
                                          </p:stCondLst>
                                        </p:cTn>
                                        <p:tgtEl>
                                          <p:spTgt spid="13"/>
                                        </p:tgtEl>
                                        <p:attrNameLst>
                                          <p:attrName>style.visibility</p:attrName>
                                        </p:attrNameLst>
                                      </p:cBhvr>
                                      <p:to>
                                        <p:strVal val="hidden"/>
                                      </p:to>
                                    </p:set>
                                  </p:childTnLst>
                                </p:cTn>
                              </p:par>
                            </p:childTnLst>
                          </p:cTn>
                        </p:par>
                        <p:par>
                          <p:cTn id="33" fill="hold">
                            <p:stCondLst>
                              <p:cond delay="270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2" grpId="1" animBg="1"/>
      <p:bldP spid="13" grpId="0" animBg="1"/>
      <p:bldP spid="13"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1653379" y="2295997"/>
            <a:ext cx="9581341" cy="1394942"/>
          </a:xfrm>
          <a:custGeom>
            <a:avLst/>
            <a:gdLst>
              <a:gd name="connsiteX0" fmla="*/ 0 w 9581341"/>
              <a:gd name="connsiteY0" fmla="*/ 348736 h 1394942"/>
              <a:gd name="connsiteX1" fmla="*/ 8883870 w 9581341"/>
              <a:gd name="connsiteY1" fmla="*/ 348736 h 1394942"/>
              <a:gd name="connsiteX2" fmla="*/ 8883870 w 9581341"/>
              <a:gd name="connsiteY2" fmla="*/ 0 h 1394942"/>
              <a:gd name="connsiteX3" fmla="*/ 9581341 w 9581341"/>
              <a:gd name="connsiteY3" fmla="*/ 697471 h 1394942"/>
              <a:gd name="connsiteX4" fmla="*/ 8883870 w 9581341"/>
              <a:gd name="connsiteY4" fmla="*/ 1394942 h 1394942"/>
              <a:gd name="connsiteX5" fmla="*/ 8883870 w 9581341"/>
              <a:gd name="connsiteY5" fmla="*/ 1046207 h 1394942"/>
              <a:gd name="connsiteX6" fmla="*/ 0 w 9581341"/>
              <a:gd name="connsiteY6" fmla="*/ 1046207 h 1394942"/>
              <a:gd name="connsiteX7" fmla="*/ 0 w 95813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81341" h="1394942">
                <a:moveTo>
                  <a:pt x="0" y="348736"/>
                </a:moveTo>
                <a:lnTo>
                  <a:pt x="8883870" y="348736"/>
                </a:lnTo>
                <a:lnTo>
                  <a:pt x="8883870" y="0"/>
                </a:lnTo>
                <a:lnTo>
                  <a:pt x="9581341" y="697471"/>
                </a:lnTo>
                <a:lnTo>
                  <a:pt x="8883870" y="1394942"/>
                </a:lnTo>
                <a:lnTo>
                  <a:pt x="8883870" y="1046207"/>
                </a:lnTo>
                <a:lnTo>
                  <a:pt x="0" y="1046207"/>
                </a:lnTo>
                <a:lnTo>
                  <a:pt x="0" y="348736"/>
                </a:lnTo>
                <a:close/>
              </a:path>
            </a:pathLst>
          </a:custGeom>
          <a:ln>
            <a:noFill/>
          </a:ln>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40000" tIns="379216" rIns="602735" bIns="570182" numCol="1" spcCol="1270" anchor="ctr" anchorCtr="0">
            <a:noAutofit/>
          </a:bodyPr>
          <a:lstStyle/>
          <a:p>
            <a:pPr algn="ctr" defTabSz="355600">
              <a:lnSpc>
                <a:spcPct val="120000"/>
              </a:lnSpc>
              <a:spcAft>
                <a:spcPts val="0"/>
              </a:spcAft>
            </a:pPr>
            <a:r>
              <a:rPr lang="zh-CN" altLang="en-US" sz="2400" b="1" dirty="0" smtClean="0">
                <a:sym typeface="+mn-ea"/>
              </a:rPr>
              <a:t>艺术的感觉</a:t>
            </a:r>
          </a:p>
          <a:p>
            <a:pPr lvl="0" algn="ctr" defTabSz="355600">
              <a:lnSpc>
                <a:spcPct val="120000"/>
              </a:lnSpc>
              <a:spcAft>
                <a:spcPts val="0"/>
              </a:spcAft>
            </a:pPr>
            <a:endParaRPr lang="en-US" sz="1400" kern="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任意多边形 6"/>
          <p:cNvSpPr/>
          <p:nvPr/>
        </p:nvSpPr>
        <p:spPr>
          <a:xfrm>
            <a:off x="3861878" y="2852514"/>
            <a:ext cx="7372841" cy="1394942"/>
          </a:xfrm>
          <a:custGeom>
            <a:avLst/>
            <a:gdLst>
              <a:gd name="connsiteX0" fmla="*/ 0 w 7372841"/>
              <a:gd name="connsiteY0" fmla="*/ 348736 h 1394942"/>
              <a:gd name="connsiteX1" fmla="*/ 6675370 w 7372841"/>
              <a:gd name="connsiteY1" fmla="*/ 348736 h 1394942"/>
              <a:gd name="connsiteX2" fmla="*/ 6675370 w 7372841"/>
              <a:gd name="connsiteY2" fmla="*/ 0 h 1394942"/>
              <a:gd name="connsiteX3" fmla="*/ 7372841 w 7372841"/>
              <a:gd name="connsiteY3" fmla="*/ 697471 h 1394942"/>
              <a:gd name="connsiteX4" fmla="*/ 6675370 w 7372841"/>
              <a:gd name="connsiteY4" fmla="*/ 1394942 h 1394942"/>
              <a:gd name="connsiteX5" fmla="*/ 6675370 w 7372841"/>
              <a:gd name="connsiteY5" fmla="*/ 1046207 h 1394942"/>
              <a:gd name="connsiteX6" fmla="*/ 0 w 7372841"/>
              <a:gd name="connsiteY6" fmla="*/ 1046207 h 1394942"/>
              <a:gd name="connsiteX7" fmla="*/ 0 w 7372841"/>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72841" h="1394942">
                <a:moveTo>
                  <a:pt x="0" y="348736"/>
                </a:moveTo>
                <a:lnTo>
                  <a:pt x="6675370" y="348736"/>
                </a:lnTo>
                <a:lnTo>
                  <a:pt x="6675370" y="0"/>
                </a:lnTo>
                <a:lnTo>
                  <a:pt x="7372841" y="697471"/>
                </a:lnTo>
                <a:lnTo>
                  <a:pt x="6675370" y="1394942"/>
                </a:lnTo>
                <a:lnTo>
                  <a:pt x="6675370" y="1046207"/>
                </a:lnTo>
                <a:lnTo>
                  <a:pt x="0" y="1046207"/>
                </a:lnTo>
                <a:lnTo>
                  <a:pt x="0" y="348736"/>
                </a:lnTo>
                <a:close/>
              </a:path>
            </a:pathLst>
          </a:custGeom>
          <a:ln>
            <a:noFill/>
          </a:ln>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40000" tIns="379216" rIns="602735" bIns="570182" numCol="1" spcCol="1270" anchor="ctr" anchorCtr="0">
            <a:noAutofit/>
          </a:bodyPr>
          <a:lstStyle/>
          <a:p>
            <a:pPr algn="ctr" defTabSz="355600">
              <a:lnSpc>
                <a:spcPct val="120000"/>
              </a:lnSpc>
              <a:spcAft>
                <a:spcPts val="0"/>
              </a:spcAft>
            </a:pPr>
            <a:r>
              <a:rPr lang="zh-CN" altLang="en-US" sz="2400" b="1" dirty="0" smtClean="0">
                <a:sym typeface="+mn-ea"/>
              </a:rPr>
              <a:t>对物质世界的认知</a:t>
            </a:r>
          </a:p>
          <a:p>
            <a:pPr lvl="0" algn="ctr" defTabSz="355600">
              <a:lnSpc>
                <a:spcPct val="120000"/>
              </a:lnSpc>
              <a:spcAft>
                <a:spcPts val="0"/>
              </a:spcAft>
            </a:pPr>
            <a:endParaRPr lang="en-US" sz="1400" kern="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任意多边形 7"/>
          <p:cNvSpPr/>
          <p:nvPr/>
        </p:nvSpPr>
        <p:spPr>
          <a:xfrm>
            <a:off x="6070377" y="3256285"/>
            <a:ext cx="5164342" cy="1394942"/>
          </a:xfrm>
          <a:custGeom>
            <a:avLst/>
            <a:gdLst>
              <a:gd name="connsiteX0" fmla="*/ 0 w 5164342"/>
              <a:gd name="connsiteY0" fmla="*/ 348736 h 1394942"/>
              <a:gd name="connsiteX1" fmla="*/ 4466871 w 5164342"/>
              <a:gd name="connsiteY1" fmla="*/ 348736 h 1394942"/>
              <a:gd name="connsiteX2" fmla="*/ 4466871 w 5164342"/>
              <a:gd name="connsiteY2" fmla="*/ 0 h 1394942"/>
              <a:gd name="connsiteX3" fmla="*/ 5164342 w 5164342"/>
              <a:gd name="connsiteY3" fmla="*/ 697471 h 1394942"/>
              <a:gd name="connsiteX4" fmla="*/ 4466871 w 5164342"/>
              <a:gd name="connsiteY4" fmla="*/ 1394942 h 1394942"/>
              <a:gd name="connsiteX5" fmla="*/ 4466871 w 5164342"/>
              <a:gd name="connsiteY5" fmla="*/ 1046207 h 1394942"/>
              <a:gd name="connsiteX6" fmla="*/ 0 w 5164342"/>
              <a:gd name="connsiteY6" fmla="*/ 1046207 h 1394942"/>
              <a:gd name="connsiteX7" fmla="*/ 0 w 5164342"/>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64342" h="1394942">
                <a:moveTo>
                  <a:pt x="0" y="348736"/>
                </a:moveTo>
                <a:lnTo>
                  <a:pt x="4466871" y="348736"/>
                </a:lnTo>
                <a:lnTo>
                  <a:pt x="4466871" y="0"/>
                </a:lnTo>
                <a:lnTo>
                  <a:pt x="5164342" y="697471"/>
                </a:lnTo>
                <a:lnTo>
                  <a:pt x="4466871" y="1394942"/>
                </a:lnTo>
                <a:lnTo>
                  <a:pt x="4466871" y="1046207"/>
                </a:lnTo>
                <a:lnTo>
                  <a:pt x="0" y="1046207"/>
                </a:lnTo>
                <a:lnTo>
                  <a:pt x="0" y="348736"/>
                </a:lnTo>
                <a:close/>
              </a:path>
            </a:pathLst>
          </a:custGeom>
          <a:ln>
            <a:noFill/>
          </a:ln>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40000" tIns="379216" rIns="602735" bIns="570182" numCol="1" spcCol="1270" anchor="ctr" anchorCtr="0">
            <a:noAutofit/>
          </a:bodyPr>
          <a:lstStyle/>
          <a:p>
            <a:pPr lvl="0" algn="ctr" defTabSz="355600">
              <a:lnSpc>
                <a:spcPct val="120000"/>
              </a:lnSpc>
              <a:spcAft>
                <a:spcPts val="0"/>
              </a:spcAft>
            </a:pPr>
            <a:r>
              <a:rPr lang="zh-CN" altLang="en-US" sz="2400" b="1" kern="1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存在</a:t>
            </a:r>
            <a:endParaRPr lang="en-US" sz="2400" b="1" kern="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任意多边形 8"/>
          <p:cNvSpPr/>
          <p:nvPr/>
        </p:nvSpPr>
        <p:spPr>
          <a:xfrm>
            <a:off x="8278876" y="3720987"/>
            <a:ext cx="2955843" cy="1394942"/>
          </a:xfrm>
          <a:custGeom>
            <a:avLst/>
            <a:gdLst>
              <a:gd name="connsiteX0" fmla="*/ 0 w 2955843"/>
              <a:gd name="connsiteY0" fmla="*/ 348736 h 1394942"/>
              <a:gd name="connsiteX1" fmla="*/ 2258372 w 2955843"/>
              <a:gd name="connsiteY1" fmla="*/ 348736 h 1394942"/>
              <a:gd name="connsiteX2" fmla="*/ 2258372 w 2955843"/>
              <a:gd name="connsiteY2" fmla="*/ 0 h 1394942"/>
              <a:gd name="connsiteX3" fmla="*/ 2955843 w 2955843"/>
              <a:gd name="connsiteY3" fmla="*/ 697471 h 1394942"/>
              <a:gd name="connsiteX4" fmla="*/ 2258372 w 2955843"/>
              <a:gd name="connsiteY4" fmla="*/ 1394942 h 1394942"/>
              <a:gd name="connsiteX5" fmla="*/ 2258372 w 2955843"/>
              <a:gd name="connsiteY5" fmla="*/ 1046207 h 1394942"/>
              <a:gd name="connsiteX6" fmla="*/ 0 w 2955843"/>
              <a:gd name="connsiteY6" fmla="*/ 1046207 h 1394942"/>
              <a:gd name="connsiteX7" fmla="*/ 0 w 2955843"/>
              <a:gd name="connsiteY7" fmla="*/ 348736 h 1394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5843" h="1394942">
                <a:moveTo>
                  <a:pt x="0" y="348736"/>
                </a:moveTo>
                <a:lnTo>
                  <a:pt x="2258372" y="348736"/>
                </a:lnTo>
                <a:lnTo>
                  <a:pt x="2258372" y="0"/>
                </a:lnTo>
                <a:lnTo>
                  <a:pt x="2955843" y="697471"/>
                </a:lnTo>
                <a:lnTo>
                  <a:pt x="2258372" y="1394942"/>
                </a:lnTo>
                <a:lnTo>
                  <a:pt x="2258372" y="1046207"/>
                </a:lnTo>
                <a:lnTo>
                  <a:pt x="0" y="1046207"/>
                </a:lnTo>
                <a:lnTo>
                  <a:pt x="0" y="348736"/>
                </a:lnTo>
                <a:close/>
              </a:path>
            </a:pathLst>
          </a:custGeom>
          <a:ln>
            <a:noFill/>
          </a:ln>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40000" tIns="379216" rIns="602735" bIns="570182" numCol="1" spcCol="1270" anchor="ctr" anchorCtr="0">
            <a:noAutofit/>
          </a:bodyPr>
          <a:lstStyle/>
          <a:p>
            <a:pPr lvl="0" algn="ctr" defTabSz="355600">
              <a:lnSpc>
                <a:spcPct val="120000"/>
              </a:lnSpc>
              <a:spcAft>
                <a:spcPts val="0"/>
              </a:spcAft>
            </a:pPr>
            <a:r>
              <a:rPr lang="zh-CN" altLang="en-US" sz="2400" b="1" kern="1200" dirty="0" smtClean="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意识</a:t>
            </a:r>
            <a:endParaRPr lang="en-US" sz="2400" b="1" kern="1200"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6"/>
          <p:cNvSpPr>
            <a:spLocks/>
          </p:cNvSpPr>
          <p:nvPr/>
        </p:nvSpPr>
        <p:spPr bwMode="auto">
          <a:xfrm>
            <a:off x="8374712" y="4204507"/>
            <a:ext cx="379667" cy="379667"/>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7" name="Group 16"/>
          <p:cNvGrpSpPr/>
          <p:nvPr/>
        </p:nvGrpSpPr>
        <p:grpSpPr>
          <a:xfrm>
            <a:off x="6212289" y="3773072"/>
            <a:ext cx="379667" cy="379667"/>
            <a:chOff x="3526798" y="4057329"/>
            <a:chExt cx="284519" cy="359394"/>
          </a:xfrm>
          <a:solidFill>
            <a:schemeClr val="bg1"/>
          </a:solidFill>
        </p:grpSpPr>
        <p:sp>
          <p:nvSpPr>
            <p:cNvPr id="18" name="Freeform 107"/>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08"/>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9"/>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1" name="Group 20"/>
          <p:cNvGrpSpPr/>
          <p:nvPr/>
        </p:nvGrpSpPr>
        <p:grpSpPr>
          <a:xfrm>
            <a:off x="1804660" y="2787842"/>
            <a:ext cx="379667" cy="379667"/>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43"/>
            <p:cNvSpPr>
              <a:spLocks/>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6" name="Group 25"/>
          <p:cNvGrpSpPr/>
          <p:nvPr/>
        </p:nvGrpSpPr>
        <p:grpSpPr>
          <a:xfrm>
            <a:off x="4030296" y="3349692"/>
            <a:ext cx="379667" cy="379667"/>
            <a:chOff x="3440113" y="1050925"/>
            <a:chExt cx="390525" cy="333376"/>
          </a:xfrm>
          <a:solidFill>
            <a:schemeClr val="bg1"/>
          </a:solidFill>
        </p:grpSpPr>
        <p:sp>
          <p:nvSpPr>
            <p:cNvPr id="27"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标题 4"/>
          <p:cNvSpPr txBox="1">
            <a:spLocks/>
          </p:cNvSpPr>
          <p:nvPr/>
        </p:nvSpPr>
        <p:spPr>
          <a:xfrm>
            <a:off x="886763" y="139598"/>
            <a:ext cx="3399472"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1.2 </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艺术的感觉</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矩形 33"/>
          <p:cNvSpPr/>
          <p:nvPr/>
        </p:nvSpPr>
        <p:spPr>
          <a:xfrm>
            <a:off x="1071525" y="1187433"/>
            <a:ext cx="11144328" cy="769441"/>
          </a:xfrm>
          <a:prstGeom prst="rect">
            <a:avLst/>
          </a:prstGeom>
        </p:spPr>
        <p:txBody>
          <a:bodyPr wrap="square">
            <a:spAutoFit/>
          </a:bodyPr>
          <a:lstStyle/>
          <a:p>
            <a:r>
              <a:rPr lang="zh-CN" altLang="en-US" dirty="0" smtClean="0">
                <a:sym typeface="+mn-ea"/>
              </a:rPr>
              <a:t>          </a:t>
            </a:r>
            <a:r>
              <a:rPr lang="zh-CN" altLang="en-US" sz="2200" b="1" dirty="0" smtClean="0">
                <a:solidFill>
                  <a:schemeClr val="tx2">
                    <a:lumMod val="60000"/>
                    <a:lumOff val="40000"/>
                  </a:schemeClr>
                </a:solidFill>
                <a:sym typeface="+mn-ea"/>
              </a:rPr>
              <a:t>艺术的感觉在于认知的想象，想象的灵感来源于外界的刺激。不同强弱的刺激信息与人的感知形成共鸣就产生了艺术的感觉。</a:t>
            </a:r>
            <a:endParaRPr lang="zh-CN" altLang="en-US" sz="2200" b="1" dirty="0">
              <a:solidFill>
                <a:schemeClr val="tx2">
                  <a:lumMod val="60000"/>
                  <a:lumOff val="40000"/>
                </a:schemeClr>
              </a:solidFill>
            </a:endParaRPr>
          </a:p>
        </p:txBody>
      </p:sp>
    </p:spTree>
    <p:extLst>
      <p:ext uri="{BB962C8B-B14F-4D97-AF65-F5344CB8AC3E}">
        <p14:creationId xmlns:p14="http://schemas.microsoft.com/office/powerpoint/2010/main" xmlns="" val="3503627577"/>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p:cTn id="27" dur="500" fill="hold"/>
                                        <p:tgtEl>
                                          <p:spTgt spid="21"/>
                                        </p:tgtEl>
                                        <p:attrNameLst>
                                          <p:attrName>ppt_w</p:attrName>
                                        </p:attrNameLst>
                                      </p:cBhvr>
                                      <p:tavLst>
                                        <p:tav tm="0">
                                          <p:val>
                                            <p:fltVal val="0"/>
                                          </p:val>
                                        </p:tav>
                                        <p:tav tm="100000">
                                          <p:val>
                                            <p:strVal val="#ppt_w"/>
                                          </p:val>
                                        </p:tav>
                                      </p:tavLst>
                                    </p:anim>
                                    <p:anim calcmode="lin" valueType="num">
                                      <p:cBhvr>
                                        <p:cTn id="28" dur="500" fill="hold"/>
                                        <p:tgtEl>
                                          <p:spTgt spid="21"/>
                                        </p:tgtEl>
                                        <p:attrNameLst>
                                          <p:attrName>ppt_h</p:attrName>
                                        </p:attrNameLst>
                                      </p:cBhvr>
                                      <p:tavLst>
                                        <p:tav tm="0">
                                          <p:val>
                                            <p:fltVal val="0"/>
                                          </p:val>
                                        </p:tav>
                                        <p:tav tm="100000">
                                          <p:val>
                                            <p:strVal val="#ppt_h"/>
                                          </p:val>
                                        </p:tav>
                                      </p:tavLst>
                                    </p:anim>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500" fill="hold"/>
                                        <p:tgtEl>
                                          <p:spTgt spid="17"/>
                                        </p:tgtEl>
                                        <p:attrNameLst>
                                          <p:attrName>ppt_w</p:attrName>
                                        </p:attrNameLst>
                                      </p:cBhvr>
                                      <p:tavLst>
                                        <p:tav tm="0">
                                          <p:val>
                                            <p:fltVal val="0"/>
                                          </p:val>
                                        </p:tav>
                                        <p:tav tm="100000">
                                          <p:val>
                                            <p:strVal val="#ppt_w"/>
                                          </p:val>
                                        </p:tav>
                                      </p:tavLst>
                                    </p:anim>
                                    <p:anim calcmode="lin" valueType="num">
                                      <p:cBhvr>
                                        <p:cTn id="42" dur="500" fill="hold"/>
                                        <p:tgtEl>
                                          <p:spTgt spid="17"/>
                                        </p:tgtEl>
                                        <p:attrNameLst>
                                          <p:attrName>ppt_h</p:attrName>
                                        </p:attrNameLst>
                                      </p:cBhvr>
                                      <p:tavLst>
                                        <p:tav tm="0">
                                          <p:val>
                                            <p:fltVal val="0"/>
                                          </p:val>
                                        </p:tav>
                                        <p:tav tm="100000">
                                          <p:val>
                                            <p:strVal val="#ppt_h"/>
                                          </p:val>
                                        </p:tav>
                                      </p:tavLst>
                                    </p:anim>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6"/>
          <p:cNvSpPr>
            <a:spLocks/>
          </p:cNvSpPr>
          <p:nvPr/>
        </p:nvSpPr>
        <p:spPr bwMode="auto">
          <a:xfrm>
            <a:off x="8374712" y="4204507"/>
            <a:ext cx="379667" cy="379667"/>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6"/>
          <p:cNvGrpSpPr/>
          <p:nvPr/>
        </p:nvGrpSpPr>
        <p:grpSpPr>
          <a:xfrm>
            <a:off x="6212289" y="3773072"/>
            <a:ext cx="379667" cy="379667"/>
            <a:chOff x="3526798" y="4057329"/>
            <a:chExt cx="284519" cy="359394"/>
          </a:xfrm>
          <a:solidFill>
            <a:schemeClr val="bg1"/>
          </a:solidFill>
        </p:grpSpPr>
        <p:sp>
          <p:nvSpPr>
            <p:cNvPr id="18" name="Freeform 107"/>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08"/>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9"/>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20"/>
          <p:cNvGrpSpPr/>
          <p:nvPr/>
        </p:nvGrpSpPr>
        <p:grpSpPr>
          <a:xfrm>
            <a:off x="1804660" y="2787842"/>
            <a:ext cx="379667" cy="379667"/>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43"/>
            <p:cNvSpPr>
              <a:spLocks/>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25"/>
          <p:cNvGrpSpPr/>
          <p:nvPr/>
        </p:nvGrpSpPr>
        <p:grpSpPr>
          <a:xfrm>
            <a:off x="4030296" y="3349692"/>
            <a:ext cx="379667" cy="379667"/>
            <a:chOff x="3440113" y="1050925"/>
            <a:chExt cx="390525" cy="333376"/>
          </a:xfrm>
          <a:solidFill>
            <a:schemeClr val="bg1"/>
          </a:solidFill>
        </p:grpSpPr>
        <p:sp>
          <p:nvSpPr>
            <p:cNvPr id="27"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标题 4"/>
          <p:cNvSpPr txBox="1">
            <a:spLocks/>
          </p:cNvSpPr>
          <p:nvPr/>
        </p:nvSpPr>
        <p:spPr>
          <a:xfrm>
            <a:off x="886763" y="139598"/>
            <a:ext cx="3399472"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1.2.1</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存在与意识</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285707" y="830243"/>
            <a:ext cx="4286279" cy="4832092"/>
          </a:xfrm>
          <a:prstGeom prst="rect">
            <a:avLst/>
          </a:prstGeom>
        </p:spPr>
        <p:txBody>
          <a:bodyPr wrap="square">
            <a:spAutoFit/>
          </a:bodyPr>
          <a:lstStyle/>
          <a:p>
            <a:pPr marL="0" indent="0">
              <a:buNone/>
            </a:pPr>
            <a:r>
              <a:rPr lang="zh-CN" altLang="en-US" sz="2800" b="1" dirty="0" smtClean="0">
                <a:sym typeface="+mn-ea"/>
              </a:rPr>
              <a:t>存在</a:t>
            </a:r>
          </a:p>
          <a:p>
            <a:pPr marL="0" indent="0">
              <a:buNone/>
            </a:pPr>
            <a:r>
              <a:rPr lang="zh-CN" altLang="en-US" sz="2000" dirty="0" smtClean="0">
                <a:sym typeface="+mn-ea"/>
              </a:rPr>
              <a:t>       1.事物持续地占据着时间和空间;实际上有，还没有消失 </a:t>
            </a:r>
          </a:p>
          <a:p>
            <a:pPr marL="0" indent="0">
              <a:buNone/>
            </a:pPr>
            <a:r>
              <a:rPr lang="zh-CN" altLang="en-US" sz="2000" dirty="0" smtClean="0">
                <a:sym typeface="+mn-ea"/>
              </a:rPr>
              <a:t>       2.不依赖人的意志为转移的客观世界，即物质</a:t>
            </a:r>
          </a:p>
          <a:p>
            <a:pPr marL="0" indent="0">
              <a:buNone/>
            </a:pPr>
            <a:r>
              <a:rPr lang="zh-CN" altLang="en-US" sz="2000" dirty="0" smtClean="0">
                <a:sym typeface="+mn-ea"/>
              </a:rPr>
              <a:t>         存在是不以人的意志为转移的实在，包括物质的存在和意识的存在，包括实体、属性、关系的存在。人的意志本身也是一种存在，人思维的、虚幻的东西也是一种存在，属于意识的存在。虚拟世界也是一种存在，它是人的意识世界的外化（不是物化），本质上仍然是意识的存在。虚拟世界的载体（互联网的硬件设备）是物质的存在。</a:t>
            </a:r>
            <a:endParaRPr lang="zh-CN" altLang="en-US" sz="2000" dirty="0">
              <a:sym typeface="+mn-ea"/>
            </a:endParaRPr>
          </a:p>
        </p:txBody>
      </p:sp>
      <p:sp>
        <p:nvSpPr>
          <p:cNvPr id="35" name="矩形 34"/>
          <p:cNvSpPr/>
          <p:nvPr/>
        </p:nvSpPr>
        <p:spPr>
          <a:xfrm>
            <a:off x="4857739" y="758806"/>
            <a:ext cx="7643866" cy="6278642"/>
          </a:xfrm>
          <a:prstGeom prst="rect">
            <a:avLst/>
          </a:prstGeom>
        </p:spPr>
        <p:txBody>
          <a:bodyPr wrap="square">
            <a:spAutoFit/>
          </a:bodyPr>
          <a:lstStyle/>
          <a:p>
            <a:pPr marL="0" indent="0">
              <a:lnSpc>
                <a:spcPct val="150000"/>
              </a:lnSpc>
              <a:buNone/>
            </a:pPr>
            <a:r>
              <a:rPr lang="zh-CN" altLang="en-US" sz="2800" b="1" dirty="0" smtClean="0">
                <a:sym typeface="+mn-ea"/>
              </a:rPr>
              <a:t>意识</a:t>
            </a:r>
          </a:p>
          <a:p>
            <a:pPr marL="0" indent="0">
              <a:lnSpc>
                <a:spcPct val="150000"/>
              </a:lnSpc>
              <a:buNone/>
            </a:pPr>
            <a:r>
              <a:rPr lang="zh-CN" altLang="en-US" sz="2000" dirty="0" smtClean="0"/>
              <a:t>意识是人脑对大脑内外表象的觉察。生理学上，意识脑区指可以获得其它各脑区信息的意识脑区（在前额叶周边）。意识脑区最重要的功能就是辨识真伪，即它可以辨识自己脑区中的表象是来自于外部感官的还是来自于想像或回忆的。此种辨识真伪的能力，任何其它脑区都没有。</a:t>
            </a:r>
            <a:r>
              <a:rPr lang="zh-CN" altLang="en-US" sz="2000" b="1" dirty="0" smtClean="0">
                <a:solidFill>
                  <a:schemeClr val="accent1">
                    <a:lumMod val="75000"/>
                  </a:schemeClr>
                </a:solidFill>
              </a:rPr>
              <a:t>当人在睡眠时，意识脑区的兴奋度降至最低，此时无法辨别脑中意像的真伪，大脑进而采取了全部信以为真的方式，这就是所谓的“梦境”。</a:t>
            </a:r>
            <a:r>
              <a:rPr lang="zh-CN" altLang="en-US" sz="2000" dirty="0" smtClean="0"/>
              <a:t>意识脑区没有自己的记忆，它的存储区域称作“暂存区”，如同计算机的内存一样，只能暂时保存所察觉的信息。意识还是“永动”的，你可以试一下使脑中的意像停止下来，即会发现这种尝试的徒劳。有研究认为，意识脑区其实没有思维能力，真正的思维都发生在潜意识的诸脑区中，我们所感知到的思维，其实是潜意识将其思维呈现于意识脑区的结果。</a:t>
            </a:r>
            <a:endParaRPr lang="zh-CN" altLang="en-US" sz="2000" dirty="0"/>
          </a:p>
        </p:txBody>
      </p:sp>
    </p:spTree>
    <p:extLst>
      <p:ext uri="{BB962C8B-B14F-4D97-AF65-F5344CB8AC3E}">
        <p14:creationId xmlns:p14="http://schemas.microsoft.com/office/powerpoint/2010/main" xmlns="" val="3503627577"/>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6"/>
          <p:cNvSpPr>
            <a:spLocks/>
          </p:cNvSpPr>
          <p:nvPr/>
        </p:nvSpPr>
        <p:spPr bwMode="auto">
          <a:xfrm>
            <a:off x="8374712" y="4204507"/>
            <a:ext cx="379667" cy="379667"/>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6"/>
          <p:cNvGrpSpPr/>
          <p:nvPr/>
        </p:nvGrpSpPr>
        <p:grpSpPr>
          <a:xfrm>
            <a:off x="6212289" y="3773072"/>
            <a:ext cx="379667" cy="379667"/>
            <a:chOff x="3526798" y="4057329"/>
            <a:chExt cx="284519" cy="359394"/>
          </a:xfrm>
          <a:solidFill>
            <a:schemeClr val="bg1"/>
          </a:solidFill>
        </p:grpSpPr>
        <p:sp>
          <p:nvSpPr>
            <p:cNvPr id="18" name="Freeform 107"/>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08"/>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9"/>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20"/>
          <p:cNvGrpSpPr/>
          <p:nvPr/>
        </p:nvGrpSpPr>
        <p:grpSpPr>
          <a:xfrm>
            <a:off x="1804660" y="2787842"/>
            <a:ext cx="379667" cy="379667"/>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43"/>
            <p:cNvSpPr>
              <a:spLocks/>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25"/>
          <p:cNvGrpSpPr/>
          <p:nvPr/>
        </p:nvGrpSpPr>
        <p:grpSpPr>
          <a:xfrm>
            <a:off x="4030296" y="3349692"/>
            <a:ext cx="379667" cy="379667"/>
            <a:chOff x="3440113" y="1050925"/>
            <a:chExt cx="390525" cy="333376"/>
          </a:xfrm>
          <a:solidFill>
            <a:schemeClr val="bg1"/>
          </a:solidFill>
        </p:grpSpPr>
        <p:sp>
          <p:nvSpPr>
            <p:cNvPr id="27"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标题 4"/>
          <p:cNvSpPr txBox="1">
            <a:spLocks/>
          </p:cNvSpPr>
          <p:nvPr/>
        </p:nvSpPr>
        <p:spPr>
          <a:xfrm>
            <a:off x="886763" y="139598"/>
            <a:ext cx="3399472"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1.2.1</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存在与意识</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矩形 25"/>
          <p:cNvSpPr/>
          <p:nvPr/>
        </p:nvSpPr>
        <p:spPr>
          <a:xfrm>
            <a:off x="500021" y="1330309"/>
            <a:ext cx="11930146" cy="2308324"/>
          </a:xfrm>
          <a:prstGeom prst="rect">
            <a:avLst/>
          </a:prstGeom>
        </p:spPr>
        <p:txBody>
          <a:bodyPr wrap="square">
            <a:spAutoFit/>
          </a:bodyPr>
          <a:lstStyle/>
          <a:p>
            <a:r>
              <a:rPr lang="zh-CN" altLang="en-US" sz="2400" b="1" dirty="0" smtClean="0">
                <a:solidFill>
                  <a:schemeClr val="accent1">
                    <a:lumMod val="75000"/>
                  </a:schemeClr>
                </a:solidFill>
              </a:rPr>
              <a:t>艺术的感觉</a:t>
            </a:r>
            <a:endParaRPr lang="en-US" altLang="zh-CN" sz="2400" b="1" dirty="0" smtClean="0">
              <a:solidFill>
                <a:schemeClr val="accent1">
                  <a:lumMod val="75000"/>
                </a:schemeClr>
              </a:solidFill>
            </a:endParaRPr>
          </a:p>
          <a:p>
            <a:r>
              <a:rPr lang="zh-CN" altLang="en-US" sz="2400" dirty="0" smtClean="0">
                <a:solidFill>
                  <a:schemeClr val="accent1">
                    <a:lumMod val="75000"/>
                  </a:schemeClr>
                </a:solidFill>
              </a:rPr>
              <a:t>         </a:t>
            </a:r>
            <a:r>
              <a:rPr lang="zh-CN" altLang="en-US" sz="2400" dirty="0" smtClean="0"/>
              <a:t>感觉是思维的起点。感觉是思维的绝对前提，无论是理性思维还是艺术思维。思维的运转，依赖于提供经验材料的感觉。没有感觉，就没有经验材料，而没有经验材料，思维的运转也就失去了推动力。没有感觉，就没有颜色、声音、温度、气味、时间和空间，甚至可以说就没有人类的文明史。细究起来，人类的今天以及拥有今天这样一个世界，所有一切，从某种意义上说，都来源于感觉。</a:t>
            </a:r>
            <a:endParaRPr lang="zh-CN" altLang="en-US" sz="2400" dirty="0"/>
          </a:p>
        </p:txBody>
      </p:sp>
      <p:sp>
        <p:nvSpPr>
          <p:cNvPr id="35" name="矩形 34"/>
          <p:cNvSpPr/>
          <p:nvPr/>
        </p:nvSpPr>
        <p:spPr>
          <a:xfrm>
            <a:off x="642897" y="4402143"/>
            <a:ext cx="11430080" cy="830997"/>
          </a:xfrm>
          <a:prstGeom prst="rect">
            <a:avLst/>
          </a:prstGeom>
        </p:spPr>
        <p:txBody>
          <a:bodyPr wrap="square">
            <a:spAutoFit/>
          </a:bodyPr>
          <a:lstStyle/>
          <a:p>
            <a:r>
              <a:rPr lang="en-US" altLang="zh-CN" sz="2400" dirty="0" smtClean="0"/>
              <a:t>        </a:t>
            </a:r>
            <a:r>
              <a:rPr lang="zh-CN" altLang="en-US" sz="2400" dirty="0" smtClean="0"/>
              <a:t>物质世界，即客观世界，它是指不依赖人的意识并能为人的意识所反映的世界，它包括自然界和人类社会。</a:t>
            </a:r>
            <a:endParaRPr lang="zh-CN" altLang="en-US" sz="2400" dirty="0"/>
          </a:p>
        </p:txBody>
      </p:sp>
      <p:sp>
        <p:nvSpPr>
          <p:cNvPr id="36" name="矩形 35"/>
          <p:cNvSpPr/>
          <p:nvPr/>
        </p:nvSpPr>
        <p:spPr>
          <a:xfrm>
            <a:off x="571459" y="3902077"/>
            <a:ext cx="2646878" cy="461665"/>
          </a:xfrm>
          <a:prstGeom prst="rect">
            <a:avLst/>
          </a:prstGeom>
        </p:spPr>
        <p:txBody>
          <a:bodyPr wrap="none">
            <a:spAutoFit/>
          </a:bodyPr>
          <a:lstStyle/>
          <a:p>
            <a:r>
              <a:rPr lang="zh-CN" altLang="en-US" sz="2400" b="1" dirty="0" smtClean="0">
                <a:solidFill>
                  <a:schemeClr val="accent1">
                    <a:lumMod val="75000"/>
                  </a:schemeClr>
                </a:solidFill>
              </a:rPr>
              <a:t>对物质世界的认知</a:t>
            </a:r>
            <a:endParaRPr lang="zh-CN" altLang="en-US" sz="2400" b="1" dirty="0">
              <a:solidFill>
                <a:schemeClr val="accent1">
                  <a:lumMod val="75000"/>
                </a:schemeClr>
              </a:solidFill>
            </a:endParaRPr>
          </a:p>
        </p:txBody>
      </p:sp>
    </p:spTree>
    <p:extLst>
      <p:ext uri="{BB962C8B-B14F-4D97-AF65-F5344CB8AC3E}">
        <p14:creationId xmlns:p14="http://schemas.microsoft.com/office/powerpoint/2010/main" xmlns="" val="3503627577"/>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26"/>
          <p:cNvSpPr>
            <a:spLocks/>
          </p:cNvSpPr>
          <p:nvPr/>
        </p:nvSpPr>
        <p:spPr bwMode="auto">
          <a:xfrm>
            <a:off x="8374712" y="4204507"/>
            <a:ext cx="379667" cy="379667"/>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bg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dirty="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 name="Group 16"/>
          <p:cNvGrpSpPr/>
          <p:nvPr/>
        </p:nvGrpSpPr>
        <p:grpSpPr>
          <a:xfrm>
            <a:off x="6212289" y="3773072"/>
            <a:ext cx="379667" cy="379667"/>
            <a:chOff x="3526798" y="4057329"/>
            <a:chExt cx="284519" cy="359394"/>
          </a:xfrm>
          <a:solidFill>
            <a:schemeClr val="bg1"/>
          </a:solidFill>
        </p:grpSpPr>
        <p:sp>
          <p:nvSpPr>
            <p:cNvPr id="18" name="Freeform 107"/>
            <p:cNvSpPr>
              <a:spLocks/>
            </p:cNvSpPr>
            <p:nvPr/>
          </p:nvSpPr>
          <p:spPr bwMode="auto">
            <a:xfrm>
              <a:off x="3561739" y="4092269"/>
              <a:ext cx="214637" cy="289511"/>
            </a:xfrm>
            <a:custGeom>
              <a:avLst/>
              <a:gdLst>
                <a:gd name="T0" fmla="*/ 0 w 86"/>
                <a:gd name="T1" fmla="*/ 10 h 116"/>
                <a:gd name="T2" fmla="*/ 76 w 86"/>
                <a:gd name="T3" fmla="*/ 10 h 116"/>
                <a:gd name="T4" fmla="*/ 76 w 86"/>
                <a:gd name="T5" fmla="*/ 116 h 116"/>
                <a:gd name="T6" fmla="*/ 86 w 86"/>
                <a:gd name="T7" fmla="*/ 116 h 116"/>
                <a:gd name="T8" fmla="*/ 86 w 86"/>
                <a:gd name="T9" fmla="*/ 0 h 116"/>
                <a:gd name="T10" fmla="*/ 0 w 86"/>
                <a:gd name="T11" fmla="*/ 0 h 116"/>
                <a:gd name="T12" fmla="*/ 0 w 86"/>
                <a:gd name="T13" fmla="*/ 10 h 116"/>
              </a:gdLst>
              <a:ahLst/>
              <a:cxnLst>
                <a:cxn ang="0">
                  <a:pos x="T0" y="T1"/>
                </a:cxn>
                <a:cxn ang="0">
                  <a:pos x="T2" y="T3"/>
                </a:cxn>
                <a:cxn ang="0">
                  <a:pos x="T4" y="T5"/>
                </a:cxn>
                <a:cxn ang="0">
                  <a:pos x="T6" y="T7"/>
                </a:cxn>
                <a:cxn ang="0">
                  <a:pos x="T8" y="T9"/>
                </a:cxn>
                <a:cxn ang="0">
                  <a:pos x="T10" y="T11"/>
                </a:cxn>
                <a:cxn ang="0">
                  <a:pos x="T12" y="T13"/>
                </a:cxn>
              </a:cxnLst>
              <a:rect l="0" t="0" r="r" b="b"/>
              <a:pathLst>
                <a:path w="86" h="116">
                  <a:moveTo>
                    <a:pt x="0" y="10"/>
                  </a:moveTo>
                  <a:lnTo>
                    <a:pt x="76" y="10"/>
                  </a:lnTo>
                  <a:lnTo>
                    <a:pt x="76" y="116"/>
                  </a:lnTo>
                  <a:lnTo>
                    <a:pt x="86" y="116"/>
                  </a:lnTo>
                  <a:lnTo>
                    <a:pt x="86" y="0"/>
                  </a:lnTo>
                  <a:lnTo>
                    <a:pt x="0" y="0"/>
                  </a:lnTo>
                  <a:lnTo>
                    <a:pt x="0" y="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08"/>
            <p:cNvSpPr>
              <a:spLocks/>
            </p:cNvSpPr>
            <p:nvPr/>
          </p:nvSpPr>
          <p:spPr bwMode="auto">
            <a:xfrm>
              <a:off x="3599175" y="4057329"/>
              <a:ext cx="212142" cy="284519"/>
            </a:xfrm>
            <a:custGeom>
              <a:avLst/>
              <a:gdLst>
                <a:gd name="T0" fmla="*/ 0 w 85"/>
                <a:gd name="T1" fmla="*/ 0 h 114"/>
                <a:gd name="T2" fmla="*/ 0 w 85"/>
                <a:gd name="T3" fmla="*/ 9 h 114"/>
                <a:gd name="T4" fmla="*/ 76 w 85"/>
                <a:gd name="T5" fmla="*/ 9 h 114"/>
                <a:gd name="T6" fmla="*/ 76 w 85"/>
                <a:gd name="T7" fmla="*/ 114 h 114"/>
                <a:gd name="T8" fmla="*/ 85 w 85"/>
                <a:gd name="T9" fmla="*/ 114 h 114"/>
                <a:gd name="T10" fmla="*/ 85 w 85"/>
                <a:gd name="T11" fmla="*/ 0 h 114"/>
                <a:gd name="T12" fmla="*/ 0 w 85"/>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85" h="114">
                  <a:moveTo>
                    <a:pt x="0" y="0"/>
                  </a:moveTo>
                  <a:lnTo>
                    <a:pt x="0" y="9"/>
                  </a:lnTo>
                  <a:lnTo>
                    <a:pt x="76" y="9"/>
                  </a:lnTo>
                  <a:lnTo>
                    <a:pt x="76" y="114"/>
                  </a:lnTo>
                  <a:lnTo>
                    <a:pt x="85" y="114"/>
                  </a:lnTo>
                  <a:lnTo>
                    <a:pt x="85"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09"/>
            <p:cNvSpPr>
              <a:spLocks/>
            </p:cNvSpPr>
            <p:nvPr/>
          </p:nvSpPr>
          <p:spPr bwMode="auto">
            <a:xfrm>
              <a:off x="3526798" y="4129707"/>
              <a:ext cx="212142" cy="287016"/>
            </a:xfrm>
            <a:custGeom>
              <a:avLst/>
              <a:gdLst>
                <a:gd name="T0" fmla="*/ 0 w 85"/>
                <a:gd name="T1" fmla="*/ 0 h 115"/>
                <a:gd name="T2" fmla="*/ 0 w 85"/>
                <a:gd name="T3" fmla="*/ 115 h 115"/>
                <a:gd name="T4" fmla="*/ 85 w 85"/>
                <a:gd name="T5" fmla="*/ 115 h 115"/>
                <a:gd name="T6" fmla="*/ 85 w 85"/>
                <a:gd name="T7" fmla="*/ 105 h 115"/>
                <a:gd name="T8" fmla="*/ 85 w 85"/>
                <a:gd name="T9" fmla="*/ 0 h 115"/>
                <a:gd name="T10" fmla="*/ 10 w 85"/>
                <a:gd name="T11" fmla="*/ 0 h 115"/>
                <a:gd name="T12" fmla="*/ 0 w 85"/>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85" h="115">
                  <a:moveTo>
                    <a:pt x="0" y="0"/>
                  </a:moveTo>
                  <a:lnTo>
                    <a:pt x="0" y="115"/>
                  </a:lnTo>
                  <a:lnTo>
                    <a:pt x="85" y="115"/>
                  </a:lnTo>
                  <a:lnTo>
                    <a:pt x="85" y="105"/>
                  </a:lnTo>
                  <a:lnTo>
                    <a:pt x="85" y="0"/>
                  </a:lnTo>
                  <a:lnTo>
                    <a:pt x="10" y="0"/>
                  </a:lnTo>
                  <a:lnTo>
                    <a:pt x="0"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 name="Group 20"/>
          <p:cNvGrpSpPr/>
          <p:nvPr/>
        </p:nvGrpSpPr>
        <p:grpSpPr>
          <a:xfrm>
            <a:off x="1804660" y="2787842"/>
            <a:ext cx="379667" cy="379667"/>
            <a:chOff x="4669866" y="3800264"/>
            <a:chExt cx="279527" cy="416797"/>
          </a:xfrm>
          <a:solidFill>
            <a:schemeClr val="bg1"/>
          </a:solidFill>
        </p:grpSpPr>
        <p:sp>
          <p:nvSpPr>
            <p:cNvPr id="22" name="Freeform 141"/>
            <p:cNvSpPr>
              <a:spLocks noEditPoints="1"/>
            </p:cNvSpPr>
            <p:nvPr/>
          </p:nvSpPr>
          <p:spPr bwMode="auto">
            <a:xfrm>
              <a:off x="4669866" y="3800264"/>
              <a:ext cx="279527" cy="316965"/>
            </a:xfrm>
            <a:custGeom>
              <a:avLst/>
              <a:gdLst>
                <a:gd name="T0" fmla="*/ 84 w 84"/>
                <a:gd name="T1" fmla="*/ 42 h 95"/>
                <a:gd name="T2" fmla="*/ 42 w 84"/>
                <a:gd name="T3" fmla="*/ 0 h 95"/>
                <a:gd name="T4" fmla="*/ 0 w 84"/>
                <a:gd name="T5" fmla="*/ 42 h 95"/>
                <a:gd name="T6" fmla="*/ 28 w 84"/>
                <a:gd name="T7" fmla="*/ 81 h 95"/>
                <a:gd name="T8" fmla="*/ 25 w 84"/>
                <a:gd name="T9" fmla="*/ 81 h 95"/>
                <a:gd name="T10" fmla="*/ 25 w 84"/>
                <a:gd name="T11" fmla="*/ 95 h 95"/>
                <a:gd name="T12" fmla="*/ 60 w 84"/>
                <a:gd name="T13" fmla="*/ 95 h 95"/>
                <a:gd name="T14" fmla="*/ 60 w 84"/>
                <a:gd name="T15" fmla="*/ 81 h 95"/>
                <a:gd name="T16" fmla="*/ 57 w 84"/>
                <a:gd name="T17" fmla="*/ 81 h 95"/>
                <a:gd name="T18" fmla="*/ 84 w 84"/>
                <a:gd name="T19" fmla="*/ 42 h 95"/>
                <a:gd name="T20" fmla="*/ 42 w 84"/>
                <a:gd name="T21" fmla="*/ 77 h 95"/>
                <a:gd name="T22" fmla="*/ 7 w 84"/>
                <a:gd name="T23" fmla="*/ 42 h 95"/>
                <a:gd name="T24" fmla="*/ 42 w 84"/>
                <a:gd name="T25" fmla="*/ 7 h 95"/>
                <a:gd name="T26" fmla="*/ 77 w 84"/>
                <a:gd name="T27" fmla="*/ 42 h 95"/>
                <a:gd name="T28" fmla="*/ 42 w 84"/>
                <a:gd name="T29" fmla="*/ 7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 h="95">
                  <a:moveTo>
                    <a:pt x="84" y="42"/>
                  </a:moveTo>
                  <a:cubicBezTo>
                    <a:pt x="84" y="19"/>
                    <a:pt x="65" y="0"/>
                    <a:pt x="42" y="0"/>
                  </a:cubicBezTo>
                  <a:cubicBezTo>
                    <a:pt x="19" y="0"/>
                    <a:pt x="0" y="19"/>
                    <a:pt x="0" y="42"/>
                  </a:cubicBezTo>
                  <a:cubicBezTo>
                    <a:pt x="0" y="60"/>
                    <a:pt x="12" y="75"/>
                    <a:pt x="28" y="81"/>
                  </a:cubicBezTo>
                  <a:cubicBezTo>
                    <a:pt x="25" y="81"/>
                    <a:pt x="25" y="81"/>
                    <a:pt x="25" y="81"/>
                  </a:cubicBezTo>
                  <a:cubicBezTo>
                    <a:pt x="25" y="95"/>
                    <a:pt x="25" y="95"/>
                    <a:pt x="25" y="95"/>
                  </a:cubicBezTo>
                  <a:cubicBezTo>
                    <a:pt x="60" y="95"/>
                    <a:pt x="60" y="95"/>
                    <a:pt x="60" y="95"/>
                  </a:cubicBezTo>
                  <a:cubicBezTo>
                    <a:pt x="60" y="81"/>
                    <a:pt x="60" y="81"/>
                    <a:pt x="60" y="81"/>
                  </a:cubicBezTo>
                  <a:cubicBezTo>
                    <a:pt x="57" y="81"/>
                    <a:pt x="57" y="81"/>
                    <a:pt x="57" y="81"/>
                  </a:cubicBezTo>
                  <a:cubicBezTo>
                    <a:pt x="73" y="75"/>
                    <a:pt x="84" y="60"/>
                    <a:pt x="84" y="42"/>
                  </a:cubicBezTo>
                  <a:close/>
                  <a:moveTo>
                    <a:pt x="42" y="77"/>
                  </a:moveTo>
                  <a:cubicBezTo>
                    <a:pt x="23" y="77"/>
                    <a:pt x="7" y="61"/>
                    <a:pt x="7" y="42"/>
                  </a:cubicBezTo>
                  <a:cubicBezTo>
                    <a:pt x="7" y="23"/>
                    <a:pt x="23" y="7"/>
                    <a:pt x="42" y="7"/>
                  </a:cubicBezTo>
                  <a:cubicBezTo>
                    <a:pt x="62" y="7"/>
                    <a:pt x="77" y="23"/>
                    <a:pt x="77" y="42"/>
                  </a:cubicBezTo>
                  <a:cubicBezTo>
                    <a:pt x="77" y="61"/>
                    <a:pt x="62" y="77"/>
                    <a:pt x="42" y="7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Rectangle 142"/>
            <p:cNvSpPr>
              <a:spLocks noChangeArrowheads="1"/>
            </p:cNvSpPr>
            <p:nvPr/>
          </p:nvSpPr>
          <p:spPr bwMode="auto">
            <a:xfrm>
              <a:off x="4752226" y="4127210"/>
              <a:ext cx="117302" cy="42429"/>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143"/>
            <p:cNvSpPr>
              <a:spLocks/>
            </p:cNvSpPr>
            <p:nvPr/>
          </p:nvSpPr>
          <p:spPr bwMode="auto">
            <a:xfrm>
              <a:off x="4752226" y="4179623"/>
              <a:ext cx="117302" cy="37438"/>
            </a:xfrm>
            <a:custGeom>
              <a:avLst/>
              <a:gdLst>
                <a:gd name="T0" fmla="*/ 0 w 47"/>
                <a:gd name="T1" fmla="*/ 9 h 15"/>
                <a:gd name="T2" fmla="*/ 16 w 47"/>
                <a:gd name="T3" fmla="*/ 9 h 15"/>
                <a:gd name="T4" fmla="*/ 16 w 47"/>
                <a:gd name="T5" fmla="*/ 15 h 15"/>
                <a:gd name="T6" fmla="*/ 31 w 47"/>
                <a:gd name="T7" fmla="*/ 15 h 15"/>
                <a:gd name="T8" fmla="*/ 31 w 47"/>
                <a:gd name="T9" fmla="*/ 9 h 15"/>
                <a:gd name="T10" fmla="*/ 47 w 47"/>
                <a:gd name="T11" fmla="*/ 9 h 15"/>
                <a:gd name="T12" fmla="*/ 47 w 47"/>
                <a:gd name="T13" fmla="*/ 0 h 15"/>
                <a:gd name="T14" fmla="*/ 0 w 47"/>
                <a:gd name="T15" fmla="*/ 0 h 15"/>
                <a:gd name="T16" fmla="*/ 0 w 47"/>
                <a:gd name="T17" fmla="*/ 9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15">
                  <a:moveTo>
                    <a:pt x="0" y="9"/>
                  </a:moveTo>
                  <a:lnTo>
                    <a:pt x="16" y="9"/>
                  </a:lnTo>
                  <a:lnTo>
                    <a:pt x="16" y="15"/>
                  </a:lnTo>
                  <a:lnTo>
                    <a:pt x="31" y="15"/>
                  </a:lnTo>
                  <a:lnTo>
                    <a:pt x="31" y="9"/>
                  </a:lnTo>
                  <a:lnTo>
                    <a:pt x="47" y="9"/>
                  </a:lnTo>
                  <a:lnTo>
                    <a:pt x="47" y="0"/>
                  </a:lnTo>
                  <a:lnTo>
                    <a:pt x="0" y="0"/>
                  </a:lnTo>
                  <a:lnTo>
                    <a:pt x="0" y="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144"/>
            <p:cNvSpPr>
              <a:spLocks noEditPoints="1"/>
            </p:cNvSpPr>
            <p:nvPr/>
          </p:nvSpPr>
          <p:spPr bwMode="auto">
            <a:xfrm>
              <a:off x="4769697" y="3890112"/>
              <a:ext cx="82362" cy="162227"/>
            </a:xfrm>
            <a:custGeom>
              <a:avLst/>
              <a:gdLst>
                <a:gd name="T0" fmla="*/ 32 w 33"/>
                <a:gd name="T1" fmla="*/ 3 h 65"/>
                <a:gd name="T2" fmla="*/ 28 w 33"/>
                <a:gd name="T3" fmla="*/ 0 h 65"/>
                <a:gd name="T4" fmla="*/ 16 w 33"/>
                <a:gd name="T5" fmla="*/ 5 h 65"/>
                <a:gd name="T6" fmla="*/ 4 w 33"/>
                <a:gd name="T7" fmla="*/ 0 h 65"/>
                <a:gd name="T8" fmla="*/ 0 w 33"/>
                <a:gd name="T9" fmla="*/ 3 h 65"/>
                <a:gd name="T10" fmla="*/ 0 w 33"/>
                <a:gd name="T11" fmla="*/ 3 h 65"/>
                <a:gd name="T12" fmla="*/ 0 w 33"/>
                <a:gd name="T13" fmla="*/ 3 h 65"/>
                <a:gd name="T14" fmla="*/ 15 w 33"/>
                <a:gd name="T15" fmla="*/ 65 h 65"/>
                <a:gd name="T16" fmla="*/ 19 w 33"/>
                <a:gd name="T17" fmla="*/ 65 h 65"/>
                <a:gd name="T18" fmla="*/ 33 w 33"/>
                <a:gd name="T19" fmla="*/ 3 h 65"/>
                <a:gd name="T20" fmla="*/ 33 w 33"/>
                <a:gd name="T21" fmla="*/ 3 h 65"/>
                <a:gd name="T22" fmla="*/ 33 w 33"/>
                <a:gd name="T23" fmla="*/ 3 h 65"/>
                <a:gd name="T24" fmla="*/ 33 w 33"/>
                <a:gd name="T25" fmla="*/ 3 h 65"/>
                <a:gd name="T26" fmla="*/ 32 w 33"/>
                <a:gd name="T27" fmla="*/ 3 h 65"/>
                <a:gd name="T28" fmla="*/ 16 w 33"/>
                <a:gd name="T29" fmla="*/ 57 h 65"/>
                <a:gd name="T30" fmla="*/ 4 w 33"/>
                <a:gd name="T31" fmla="*/ 4 h 65"/>
                <a:gd name="T32" fmla="*/ 16 w 33"/>
                <a:gd name="T33" fmla="*/ 8 h 65"/>
                <a:gd name="T34" fmla="*/ 29 w 33"/>
                <a:gd name="T35" fmla="*/ 4 h 65"/>
                <a:gd name="T36" fmla="*/ 16 w 33"/>
                <a:gd name="T37" fmla="*/ 57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3" h="65">
                  <a:moveTo>
                    <a:pt x="32" y="3"/>
                  </a:moveTo>
                  <a:lnTo>
                    <a:pt x="28" y="0"/>
                  </a:lnTo>
                  <a:lnTo>
                    <a:pt x="16" y="5"/>
                  </a:lnTo>
                  <a:lnTo>
                    <a:pt x="4" y="0"/>
                  </a:lnTo>
                  <a:lnTo>
                    <a:pt x="0" y="3"/>
                  </a:lnTo>
                  <a:lnTo>
                    <a:pt x="0" y="3"/>
                  </a:lnTo>
                  <a:lnTo>
                    <a:pt x="0" y="3"/>
                  </a:lnTo>
                  <a:lnTo>
                    <a:pt x="15" y="65"/>
                  </a:lnTo>
                  <a:lnTo>
                    <a:pt x="19" y="65"/>
                  </a:lnTo>
                  <a:lnTo>
                    <a:pt x="33" y="3"/>
                  </a:lnTo>
                  <a:lnTo>
                    <a:pt x="33" y="3"/>
                  </a:lnTo>
                  <a:lnTo>
                    <a:pt x="33" y="3"/>
                  </a:lnTo>
                  <a:lnTo>
                    <a:pt x="33" y="3"/>
                  </a:lnTo>
                  <a:lnTo>
                    <a:pt x="32" y="3"/>
                  </a:lnTo>
                  <a:close/>
                  <a:moveTo>
                    <a:pt x="16" y="57"/>
                  </a:moveTo>
                  <a:lnTo>
                    <a:pt x="4" y="4"/>
                  </a:lnTo>
                  <a:lnTo>
                    <a:pt x="16" y="8"/>
                  </a:lnTo>
                  <a:lnTo>
                    <a:pt x="29" y="4"/>
                  </a:lnTo>
                  <a:lnTo>
                    <a:pt x="16" y="5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 name="Group 25"/>
          <p:cNvGrpSpPr/>
          <p:nvPr/>
        </p:nvGrpSpPr>
        <p:grpSpPr>
          <a:xfrm>
            <a:off x="4030296" y="3349692"/>
            <a:ext cx="379667" cy="379667"/>
            <a:chOff x="3440113" y="1050925"/>
            <a:chExt cx="390525" cy="333376"/>
          </a:xfrm>
          <a:solidFill>
            <a:schemeClr val="bg1"/>
          </a:solidFill>
        </p:grpSpPr>
        <p:sp>
          <p:nvSpPr>
            <p:cNvPr id="27" name="Freeform 8"/>
            <p:cNvSpPr>
              <a:spLocks/>
            </p:cNvSpPr>
            <p:nvPr/>
          </p:nvSpPr>
          <p:spPr bwMode="auto">
            <a:xfrm>
              <a:off x="3563938" y="1244600"/>
              <a:ext cx="69850" cy="71438"/>
            </a:xfrm>
            <a:custGeom>
              <a:avLst/>
              <a:gdLst>
                <a:gd name="T0" fmla="*/ 44 w 44"/>
                <a:gd name="T1" fmla="*/ 25 h 45"/>
                <a:gd name="T2" fmla="*/ 19 w 44"/>
                <a:gd name="T3" fmla="*/ 0 h 45"/>
                <a:gd name="T4" fmla="*/ 19 w 44"/>
                <a:gd name="T5" fmla="*/ 0 h 45"/>
                <a:gd name="T6" fmla="*/ 0 w 44"/>
                <a:gd name="T7" fmla="*/ 45 h 45"/>
                <a:gd name="T8" fmla="*/ 44 w 44"/>
                <a:gd name="T9" fmla="*/ 25 h 45"/>
              </a:gdLst>
              <a:ahLst/>
              <a:cxnLst>
                <a:cxn ang="0">
                  <a:pos x="T0" y="T1"/>
                </a:cxn>
                <a:cxn ang="0">
                  <a:pos x="T2" y="T3"/>
                </a:cxn>
                <a:cxn ang="0">
                  <a:pos x="T4" y="T5"/>
                </a:cxn>
                <a:cxn ang="0">
                  <a:pos x="T6" y="T7"/>
                </a:cxn>
                <a:cxn ang="0">
                  <a:pos x="T8" y="T9"/>
                </a:cxn>
              </a:cxnLst>
              <a:rect l="0" t="0" r="r" b="b"/>
              <a:pathLst>
                <a:path w="44" h="45">
                  <a:moveTo>
                    <a:pt x="44" y="25"/>
                  </a:moveTo>
                  <a:lnTo>
                    <a:pt x="19" y="0"/>
                  </a:lnTo>
                  <a:lnTo>
                    <a:pt x="19" y="0"/>
                  </a:lnTo>
                  <a:lnTo>
                    <a:pt x="0" y="45"/>
                  </a:lnTo>
                  <a:lnTo>
                    <a:pt x="44" y="2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Rectangle 9"/>
            <p:cNvSpPr>
              <a:spLocks noChangeArrowheads="1"/>
            </p:cNvSpPr>
            <p:nvPr/>
          </p:nvSpPr>
          <p:spPr bwMode="auto">
            <a:xfrm>
              <a:off x="3633788" y="1284288"/>
              <a:ext cx="1588" cy="15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10"/>
            <p:cNvSpPr>
              <a:spLocks/>
            </p:cNvSpPr>
            <p:nvPr/>
          </p:nvSpPr>
          <p:spPr bwMode="auto">
            <a:xfrm>
              <a:off x="3605213" y="1074738"/>
              <a:ext cx="176213" cy="176213"/>
            </a:xfrm>
            <a:custGeom>
              <a:avLst/>
              <a:gdLst>
                <a:gd name="T0" fmla="*/ 101 w 111"/>
                <a:gd name="T1" fmla="*/ 0 h 111"/>
                <a:gd name="T2" fmla="*/ 0 w 111"/>
                <a:gd name="T3" fmla="*/ 101 h 111"/>
                <a:gd name="T4" fmla="*/ 10 w 111"/>
                <a:gd name="T5" fmla="*/ 111 h 111"/>
                <a:gd name="T6" fmla="*/ 111 w 111"/>
                <a:gd name="T7" fmla="*/ 10 h 111"/>
                <a:gd name="T8" fmla="*/ 101 w 111"/>
                <a:gd name="T9" fmla="*/ 0 h 111"/>
              </a:gdLst>
              <a:ahLst/>
              <a:cxnLst>
                <a:cxn ang="0">
                  <a:pos x="T0" y="T1"/>
                </a:cxn>
                <a:cxn ang="0">
                  <a:pos x="T2" y="T3"/>
                </a:cxn>
                <a:cxn ang="0">
                  <a:pos x="T4" y="T5"/>
                </a:cxn>
                <a:cxn ang="0">
                  <a:pos x="T6" y="T7"/>
                </a:cxn>
                <a:cxn ang="0">
                  <a:pos x="T8" y="T9"/>
                </a:cxn>
              </a:cxnLst>
              <a:rect l="0" t="0" r="r" b="b"/>
              <a:pathLst>
                <a:path w="111" h="111">
                  <a:moveTo>
                    <a:pt x="101" y="0"/>
                  </a:moveTo>
                  <a:lnTo>
                    <a:pt x="0" y="101"/>
                  </a:lnTo>
                  <a:lnTo>
                    <a:pt x="10" y="111"/>
                  </a:lnTo>
                  <a:lnTo>
                    <a:pt x="111" y="10"/>
                  </a:lnTo>
                  <a:lnTo>
                    <a:pt x="10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11"/>
            <p:cNvSpPr>
              <a:spLocks/>
            </p:cNvSpPr>
            <p:nvPr/>
          </p:nvSpPr>
          <p:spPr bwMode="auto">
            <a:xfrm>
              <a:off x="3629025" y="1098550"/>
              <a:ext cx="177800" cy="177800"/>
            </a:xfrm>
            <a:custGeom>
              <a:avLst/>
              <a:gdLst>
                <a:gd name="T0" fmla="*/ 0 w 112"/>
                <a:gd name="T1" fmla="*/ 102 h 112"/>
                <a:gd name="T2" fmla="*/ 10 w 112"/>
                <a:gd name="T3" fmla="*/ 112 h 112"/>
                <a:gd name="T4" fmla="*/ 112 w 112"/>
                <a:gd name="T5" fmla="*/ 12 h 112"/>
                <a:gd name="T6" fmla="*/ 102 w 112"/>
                <a:gd name="T7" fmla="*/ 0 h 112"/>
                <a:gd name="T8" fmla="*/ 0 w 112"/>
                <a:gd name="T9" fmla="*/ 102 h 112"/>
              </a:gdLst>
              <a:ahLst/>
              <a:cxnLst>
                <a:cxn ang="0">
                  <a:pos x="T0" y="T1"/>
                </a:cxn>
                <a:cxn ang="0">
                  <a:pos x="T2" y="T3"/>
                </a:cxn>
                <a:cxn ang="0">
                  <a:pos x="T4" y="T5"/>
                </a:cxn>
                <a:cxn ang="0">
                  <a:pos x="T6" y="T7"/>
                </a:cxn>
                <a:cxn ang="0">
                  <a:pos x="T8" y="T9"/>
                </a:cxn>
              </a:cxnLst>
              <a:rect l="0" t="0" r="r" b="b"/>
              <a:pathLst>
                <a:path w="112" h="112">
                  <a:moveTo>
                    <a:pt x="0" y="102"/>
                  </a:moveTo>
                  <a:lnTo>
                    <a:pt x="10" y="112"/>
                  </a:lnTo>
                  <a:lnTo>
                    <a:pt x="112" y="12"/>
                  </a:lnTo>
                  <a:lnTo>
                    <a:pt x="102" y="0"/>
                  </a:lnTo>
                  <a:lnTo>
                    <a:pt x="0" y="1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12"/>
            <p:cNvSpPr>
              <a:spLocks/>
            </p:cNvSpPr>
            <p:nvPr/>
          </p:nvSpPr>
          <p:spPr bwMode="auto">
            <a:xfrm>
              <a:off x="3775075" y="1050925"/>
              <a:ext cx="55563" cy="52388"/>
            </a:xfrm>
            <a:custGeom>
              <a:avLst/>
              <a:gdLst>
                <a:gd name="T0" fmla="*/ 14 w 21"/>
                <a:gd name="T1" fmla="*/ 6 h 20"/>
                <a:gd name="T2" fmla="*/ 0 w 21"/>
                <a:gd name="T3" fmla="*/ 6 h 20"/>
                <a:gd name="T4" fmla="*/ 15 w 21"/>
                <a:gd name="T5" fmla="*/ 20 h 20"/>
                <a:gd name="T6" fmla="*/ 14 w 21"/>
                <a:gd name="T7" fmla="*/ 6 h 20"/>
              </a:gdLst>
              <a:ahLst/>
              <a:cxnLst>
                <a:cxn ang="0">
                  <a:pos x="T0" y="T1"/>
                </a:cxn>
                <a:cxn ang="0">
                  <a:pos x="T2" y="T3"/>
                </a:cxn>
                <a:cxn ang="0">
                  <a:pos x="T4" y="T5"/>
                </a:cxn>
                <a:cxn ang="0">
                  <a:pos x="T6" y="T7"/>
                </a:cxn>
              </a:cxnLst>
              <a:rect l="0" t="0" r="r" b="b"/>
              <a:pathLst>
                <a:path w="21" h="20">
                  <a:moveTo>
                    <a:pt x="14" y="6"/>
                  </a:moveTo>
                  <a:cubicBezTo>
                    <a:pt x="8" y="0"/>
                    <a:pt x="0" y="6"/>
                    <a:pt x="0" y="6"/>
                  </a:cubicBezTo>
                  <a:cubicBezTo>
                    <a:pt x="15" y="20"/>
                    <a:pt x="15" y="20"/>
                    <a:pt x="15" y="20"/>
                  </a:cubicBezTo>
                  <a:cubicBezTo>
                    <a:pt x="15" y="20"/>
                    <a:pt x="21" y="14"/>
                    <a:pt x="14" y="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13"/>
            <p:cNvSpPr>
              <a:spLocks/>
            </p:cNvSpPr>
            <p:nvPr/>
          </p:nvSpPr>
          <p:spPr bwMode="auto">
            <a:xfrm>
              <a:off x="3440113" y="1058863"/>
              <a:ext cx="327025" cy="325438"/>
            </a:xfrm>
            <a:custGeom>
              <a:avLst/>
              <a:gdLst>
                <a:gd name="T0" fmla="*/ 182 w 206"/>
                <a:gd name="T1" fmla="*/ 180 h 205"/>
                <a:gd name="T2" fmla="*/ 25 w 206"/>
                <a:gd name="T3" fmla="*/ 180 h 205"/>
                <a:gd name="T4" fmla="*/ 25 w 206"/>
                <a:gd name="T5" fmla="*/ 25 h 205"/>
                <a:gd name="T6" fmla="*/ 172 w 206"/>
                <a:gd name="T7" fmla="*/ 25 h 205"/>
                <a:gd name="T8" fmla="*/ 198 w 206"/>
                <a:gd name="T9" fmla="*/ 0 h 205"/>
                <a:gd name="T10" fmla="*/ 0 w 206"/>
                <a:gd name="T11" fmla="*/ 0 h 205"/>
                <a:gd name="T12" fmla="*/ 0 w 206"/>
                <a:gd name="T13" fmla="*/ 205 h 205"/>
                <a:gd name="T14" fmla="*/ 206 w 206"/>
                <a:gd name="T15" fmla="*/ 205 h 205"/>
                <a:gd name="T16" fmla="*/ 206 w 206"/>
                <a:gd name="T17" fmla="*/ 76 h 205"/>
                <a:gd name="T18" fmla="*/ 182 w 206"/>
                <a:gd name="T19" fmla="*/ 101 h 205"/>
                <a:gd name="T20" fmla="*/ 182 w 206"/>
                <a:gd name="T21" fmla="*/ 180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6" h="205">
                  <a:moveTo>
                    <a:pt x="182" y="180"/>
                  </a:moveTo>
                  <a:lnTo>
                    <a:pt x="25" y="180"/>
                  </a:lnTo>
                  <a:lnTo>
                    <a:pt x="25" y="25"/>
                  </a:lnTo>
                  <a:lnTo>
                    <a:pt x="172" y="25"/>
                  </a:lnTo>
                  <a:lnTo>
                    <a:pt x="198" y="0"/>
                  </a:lnTo>
                  <a:lnTo>
                    <a:pt x="0" y="0"/>
                  </a:lnTo>
                  <a:lnTo>
                    <a:pt x="0" y="205"/>
                  </a:lnTo>
                  <a:lnTo>
                    <a:pt x="206" y="205"/>
                  </a:lnTo>
                  <a:lnTo>
                    <a:pt x="206" y="76"/>
                  </a:lnTo>
                  <a:lnTo>
                    <a:pt x="182" y="101"/>
                  </a:lnTo>
                  <a:lnTo>
                    <a:pt x="182" y="1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标题 4"/>
          <p:cNvSpPr txBox="1">
            <a:spLocks/>
          </p:cNvSpPr>
          <p:nvPr/>
        </p:nvSpPr>
        <p:spPr>
          <a:xfrm>
            <a:off x="886763" y="139598"/>
            <a:ext cx="3399472"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1.2.1</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存在与意识</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34" name="内容占位符 3"/>
          <p:cNvPicPr>
            <a:picLocks noChangeAspect="1"/>
          </p:cNvPicPr>
          <p:nvPr/>
        </p:nvPicPr>
        <p:blipFill>
          <a:blip r:embed="rId2"/>
          <a:stretch>
            <a:fillRect/>
          </a:stretch>
        </p:blipFill>
        <p:spPr>
          <a:xfrm>
            <a:off x="285707" y="1044557"/>
            <a:ext cx="6357937" cy="4787110"/>
          </a:xfrm>
          <a:prstGeom prst="rect">
            <a:avLst/>
          </a:prstGeom>
        </p:spPr>
      </p:pic>
      <p:pic>
        <p:nvPicPr>
          <p:cNvPr id="37" name="内容占位符 3"/>
          <p:cNvPicPr>
            <a:picLocks noChangeAspect="1"/>
          </p:cNvPicPr>
          <p:nvPr/>
        </p:nvPicPr>
        <p:blipFill>
          <a:blip r:embed="rId3"/>
          <a:stretch>
            <a:fillRect/>
          </a:stretch>
        </p:blipFill>
        <p:spPr>
          <a:xfrm>
            <a:off x="6572251" y="2544755"/>
            <a:ext cx="5817094" cy="4286280"/>
          </a:xfrm>
          <a:prstGeom prst="rect">
            <a:avLst/>
          </a:prstGeom>
        </p:spPr>
      </p:pic>
    </p:spTree>
    <p:extLst>
      <p:ext uri="{BB962C8B-B14F-4D97-AF65-F5344CB8AC3E}">
        <p14:creationId xmlns:p14="http://schemas.microsoft.com/office/powerpoint/2010/main" xmlns="" val="3503627577"/>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p:cNvSpPr>
          <p:nvPr/>
        </p:nvSpPr>
        <p:spPr bwMode="auto">
          <a:xfrm>
            <a:off x="8284655" y="5038361"/>
            <a:ext cx="594634" cy="594633"/>
          </a:xfrm>
          <a:custGeom>
            <a:avLst/>
            <a:gdLst>
              <a:gd name="connsiteX0" fmla="*/ 317501 w 649288"/>
              <a:gd name="connsiteY0" fmla="*/ 0 h 649287"/>
              <a:gd name="connsiteX1" fmla="*/ 393701 w 649288"/>
              <a:gd name="connsiteY1" fmla="*/ 7937 h 649287"/>
              <a:gd name="connsiteX2" fmla="*/ 412730 w 649288"/>
              <a:gd name="connsiteY2" fmla="*/ 94070 h 649287"/>
              <a:gd name="connsiteX3" fmla="*/ 432413 w 649288"/>
              <a:gd name="connsiteY3" fmla="*/ 101205 h 649287"/>
              <a:gd name="connsiteX4" fmla="*/ 464868 w 649288"/>
              <a:gd name="connsiteY4" fmla="*/ 120995 h 649287"/>
              <a:gd name="connsiteX5" fmla="*/ 546101 w 649288"/>
              <a:gd name="connsiteY5" fmla="*/ 87313 h 649287"/>
              <a:gd name="connsiteX6" fmla="*/ 595313 w 649288"/>
              <a:gd name="connsiteY6" fmla="*/ 147638 h 649287"/>
              <a:gd name="connsiteX7" fmla="*/ 548746 w 649288"/>
              <a:gd name="connsiteY7" fmla="*/ 220957 h 649287"/>
              <a:gd name="connsiteX8" fmla="*/ 557723 w 649288"/>
              <a:gd name="connsiteY8" fmla="*/ 239746 h 649287"/>
              <a:gd name="connsiteX9" fmla="*/ 565985 w 649288"/>
              <a:gd name="connsiteY9" fmla="*/ 279785 h 649287"/>
              <a:gd name="connsiteX10" fmla="*/ 649288 w 649288"/>
              <a:gd name="connsiteY10" fmla="*/ 314325 h 649287"/>
              <a:gd name="connsiteX11" fmla="*/ 642938 w 649288"/>
              <a:gd name="connsiteY11" fmla="*/ 390525 h 649287"/>
              <a:gd name="connsiteX12" fmla="*/ 554781 w 649288"/>
              <a:gd name="connsiteY12" fmla="*/ 409778 h 649287"/>
              <a:gd name="connsiteX13" fmla="*/ 542320 w 649288"/>
              <a:gd name="connsiteY13" fmla="*/ 441665 h 649287"/>
              <a:gd name="connsiteX14" fmla="*/ 525918 w 649288"/>
              <a:gd name="connsiteY14" fmla="*/ 464554 h 649287"/>
              <a:gd name="connsiteX15" fmla="*/ 560388 w 649288"/>
              <a:gd name="connsiteY15" fmla="*/ 547688 h 649287"/>
              <a:gd name="connsiteX16" fmla="*/ 500063 w 649288"/>
              <a:gd name="connsiteY16" fmla="*/ 596900 h 649287"/>
              <a:gd name="connsiteX17" fmla="*/ 424832 w 649288"/>
              <a:gd name="connsiteY17" fmla="*/ 548101 h 649287"/>
              <a:gd name="connsiteX18" fmla="*/ 408777 w 649288"/>
              <a:gd name="connsiteY18" fmla="*/ 556207 h 649287"/>
              <a:gd name="connsiteX19" fmla="*/ 367585 w 649288"/>
              <a:gd name="connsiteY19" fmla="*/ 566783 h 649287"/>
              <a:gd name="connsiteX20" fmla="*/ 333376 w 649288"/>
              <a:gd name="connsiteY20" fmla="*/ 649287 h 649287"/>
              <a:gd name="connsiteX21" fmla="*/ 255588 w 649288"/>
              <a:gd name="connsiteY21" fmla="*/ 641350 h 649287"/>
              <a:gd name="connsiteX22" fmla="*/ 237123 w 649288"/>
              <a:gd name="connsiteY22" fmla="*/ 553129 h 649287"/>
              <a:gd name="connsiteX23" fmla="*/ 205664 w 649288"/>
              <a:gd name="connsiteY23" fmla="*/ 540895 h 649287"/>
              <a:gd name="connsiteX24" fmla="*/ 184716 w 649288"/>
              <a:gd name="connsiteY24" fmla="*/ 525926 h 649287"/>
              <a:gd name="connsiteX25" fmla="*/ 101601 w 649288"/>
              <a:gd name="connsiteY25" fmla="*/ 560388 h 649287"/>
              <a:gd name="connsiteX26" fmla="*/ 52388 w 649288"/>
              <a:gd name="connsiteY26" fmla="*/ 500063 h 649287"/>
              <a:gd name="connsiteX27" fmla="*/ 100490 w 649288"/>
              <a:gd name="connsiteY27" fmla="*/ 425907 h 649287"/>
              <a:gd name="connsiteX28" fmla="*/ 91334 w 649288"/>
              <a:gd name="connsiteY28" fmla="*/ 407740 h 649287"/>
              <a:gd name="connsiteX29" fmla="*/ 80918 w 649288"/>
              <a:gd name="connsiteY29" fmla="*/ 366926 h 649287"/>
              <a:gd name="connsiteX30" fmla="*/ 0 w 649288"/>
              <a:gd name="connsiteY30" fmla="*/ 333375 h 649287"/>
              <a:gd name="connsiteX31" fmla="*/ 7937 w 649288"/>
              <a:gd name="connsiteY31" fmla="*/ 255588 h 649287"/>
              <a:gd name="connsiteX32" fmla="*/ 94980 w 649288"/>
              <a:gd name="connsiteY32" fmla="*/ 236357 h 649287"/>
              <a:gd name="connsiteX33" fmla="*/ 108451 w 649288"/>
              <a:gd name="connsiteY33" fmla="*/ 202540 h 649287"/>
              <a:gd name="connsiteX34" fmla="*/ 123332 w 649288"/>
              <a:gd name="connsiteY34" fmla="*/ 182620 h 649287"/>
              <a:gd name="connsiteX35" fmla="*/ 90488 w 649288"/>
              <a:gd name="connsiteY35" fmla="*/ 100013 h 649287"/>
              <a:gd name="connsiteX36" fmla="*/ 149226 w 649288"/>
              <a:gd name="connsiteY36" fmla="*/ 50800 h 649287"/>
              <a:gd name="connsiteX37" fmla="*/ 225205 w 649288"/>
              <a:gd name="connsiteY37" fmla="*/ 99427 h 649287"/>
              <a:gd name="connsiteX38" fmla="*/ 251847 w 649288"/>
              <a:gd name="connsiteY38" fmla="*/ 87446 h 649287"/>
              <a:gd name="connsiteX39" fmla="*/ 281793 w 649288"/>
              <a:gd name="connsiteY39" fmla="*/ 83658 h 64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9288" h="649287">
                <a:moveTo>
                  <a:pt x="317501" y="0"/>
                </a:moveTo>
                <a:lnTo>
                  <a:pt x="393701" y="7937"/>
                </a:lnTo>
                <a:lnTo>
                  <a:pt x="412730" y="94070"/>
                </a:lnTo>
                <a:lnTo>
                  <a:pt x="432413" y="101205"/>
                </a:lnTo>
                <a:lnTo>
                  <a:pt x="464868" y="120995"/>
                </a:lnTo>
                <a:lnTo>
                  <a:pt x="546101" y="87313"/>
                </a:lnTo>
                <a:lnTo>
                  <a:pt x="595313" y="147638"/>
                </a:lnTo>
                <a:lnTo>
                  <a:pt x="548746" y="220957"/>
                </a:lnTo>
                <a:lnTo>
                  <a:pt x="557723" y="239746"/>
                </a:lnTo>
                <a:lnTo>
                  <a:pt x="565985" y="279785"/>
                </a:lnTo>
                <a:lnTo>
                  <a:pt x="649288" y="314325"/>
                </a:lnTo>
                <a:lnTo>
                  <a:pt x="642938" y="390525"/>
                </a:lnTo>
                <a:lnTo>
                  <a:pt x="554781" y="409778"/>
                </a:lnTo>
                <a:lnTo>
                  <a:pt x="542320" y="441665"/>
                </a:lnTo>
                <a:lnTo>
                  <a:pt x="525918" y="464554"/>
                </a:lnTo>
                <a:lnTo>
                  <a:pt x="560388" y="547688"/>
                </a:lnTo>
                <a:lnTo>
                  <a:pt x="500063" y="596900"/>
                </a:lnTo>
                <a:lnTo>
                  <a:pt x="424832" y="548101"/>
                </a:lnTo>
                <a:lnTo>
                  <a:pt x="408777" y="556207"/>
                </a:lnTo>
                <a:lnTo>
                  <a:pt x="367585" y="566783"/>
                </a:lnTo>
                <a:lnTo>
                  <a:pt x="333376" y="649287"/>
                </a:lnTo>
                <a:lnTo>
                  <a:pt x="255588" y="641350"/>
                </a:lnTo>
                <a:lnTo>
                  <a:pt x="237123" y="553129"/>
                </a:lnTo>
                <a:lnTo>
                  <a:pt x="205664" y="540895"/>
                </a:lnTo>
                <a:lnTo>
                  <a:pt x="184716" y="525926"/>
                </a:lnTo>
                <a:lnTo>
                  <a:pt x="101601" y="560388"/>
                </a:lnTo>
                <a:lnTo>
                  <a:pt x="52388" y="500063"/>
                </a:lnTo>
                <a:lnTo>
                  <a:pt x="100490" y="425907"/>
                </a:lnTo>
                <a:lnTo>
                  <a:pt x="91334" y="407740"/>
                </a:lnTo>
                <a:lnTo>
                  <a:pt x="80918" y="366926"/>
                </a:lnTo>
                <a:lnTo>
                  <a:pt x="0" y="333375"/>
                </a:lnTo>
                <a:lnTo>
                  <a:pt x="7937" y="255588"/>
                </a:lnTo>
                <a:lnTo>
                  <a:pt x="94980" y="236357"/>
                </a:lnTo>
                <a:lnTo>
                  <a:pt x="108451" y="202540"/>
                </a:lnTo>
                <a:lnTo>
                  <a:pt x="123332" y="182620"/>
                </a:lnTo>
                <a:lnTo>
                  <a:pt x="90488" y="100013"/>
                </a:lnTo>
                <a:lnTo>
                  <a:pt x="149226" y="50800"/>
                </a:lnTo>
                <a:lnTo>
                  <a:pt x="225205" y="99427"/>
                </a:lnTo>
                <a:lnTo>
                  <a:pt x="251847" y="87446"/>
                </a:lnTo>
                <a:lnTo>
                  <a:pt x="281793" y="83658"/>
                </a:lnTo>
                <a:close/>
              </a:path>
            </a:pathLst>
          </a:custGeom>
          <a:solidFill>
            <a:schemeClr val="accent2"/>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Freeform 4"/>
          <p:cNvSpPr>
            <a:spLocks/>
          </p:cNvSpPr>
          <p:nvPr/>
        </p:nvSpPr>
        <p:spPr bwMode="auto">
          <a:xfrm>
            <a:off x="7700199" y="4343409"/>
            <a:ext cx="914486" cy="913031"/>
          </a:xfrm>
          <a:custGeom>
            <a:avLst/>
            <a:gdLst>
              <a:gd name="connsiteX0" fmla="*/ 414337 w 998538"/>
              <a:gd name="connsiteY0" fmla="*/ 0 h 996950"/>
              <a:gd name="connsiteX1" fmla="*/ 479337 w 998538"/>
              <a:gd name="connsiteY1" fmla="*/ 109032 h 996950"/>
              <a:gd name="connsiteX2" fmla="*/ 546972 w 998538"/>
              <a:gd name="connsiteY2" fmla="*/ 110548 h 996950"/>
              <a:gd name="connsiteX3" fmla="*/ 620653 w 998538"/>
              <a:gd name="connsiteY3" fmla="*/ 127113 h 996950"/>
              <a:gd name="connsiteX4" fmla="*/ 711201 w 998538"/>
              <a:gd name="connsiteY4" fmla="*/ 39688 h 996950"/>
              <a:gd name="connsiteX5" fmla="*/ 792163 w 998538"/>
              <a:gd name="connsiteY5" fmla="*/ 87313 h 996950"/>
              <a:gd name="connsiteX6" fmla="*/ 760994 w 998538"/>
              <a:gd name="connsiteY6" fmla="*/ 208872 h 996950"/>
              <a:gd name="connsiteX7" fmla="*/ 805799 w 998538"/>
              <a:gd name="connsiteY7" fmla="*/ 254804 h 996950"/>
              <a:gd name="connsiteX8" fmla="*/ 838031 w 998538"/>
              <a:gd name="connsiteY8" fmla="*/ 301428 h 996950"/>
              <a:gd name="connsiteX9" fmla="*/ 847795 w 998538"/>
              <a:gd name="connsiteY9" fmla="*/ 321218 h 996950"/>
              <a:gd name="connsiteX10" fmla="*/ 973138 w 998538"/>
              <a:gd name="connsiteY10" fmla="*/ 322263 h 996950"/>
              <a:gd name="connsiteX11" fmla="*/ 998538 w 998538"/>
              <a:gd name="connsiteY11" fmla="*/ 414338 h 996950"/>
              <a:gd name="connsiteX12" fmla="*/ 890497 w 998538"/>
              <a:gd name="connsiteY12" fmla="*/ 478747 h 996950"/>
              <a:gd name="connsiteX13" fmla="*/ 890774 w 998538"/>
              <a:gd name="connsiteY13" fmla="*/ 527148 h 996950"/>
              <a:gd name="connsiteX14" fmla="*/ 882299 w 998538"/>
              <a:gd name="connsiteY14" fmla="*/ 584940 h 996950"/>
              <a:gd name="connsiteX15" fmla="*/ 871815 w 998538"/>
              <a:gd name="connsiteY15" fmla="*/ 619468 h 996950"/>
              <a:gd name="connsiteX16" fmla="*/ 958851 w 998538"/>
              <a:gd name="connsiteY16" fmla="*/ 709612 h 996950"/>
              <a:gd name="connsiteX17" fmla="*/ 911226 w 998538"/>
              <a:gd name="connsiteY17" fmla="*/ 792162 h 996950"/>
              <a:gd name="connsiteX18" fmla="*/ 787774 w 998538"/>
              <a:gd name="connsiteY18" fmla="*/ 760508 h 996950"/>
              <a:gd name="connsiteX19" fmla="*/ 772513 w 998538"/>
              <a:gd name="connsiteY19" fmla="*/ 780248 h 996950"/>
              <a:gd name="connsiteX20" fmla="*/ 680686 w 998538"/>
              <a:gd name="connsiteY20" fmla="*/ 846352 h 996950"/>
              <a:gd name="connsiteX21" fmla="*/ 677312 w 998538"/>
              <a:gd name="connsiteY21" fmla="*/ 847695 h 996950"/>
              <a:gd name="connsiteX22" fmla="*/ 676276 w 998538"/>
              <a:gd name="connsiteY22" fmla="*/ 973138 h 996950"/>
              <a:gd name="connsiteX23" fmla="*/ 584201 w 998538"/>
              <a:gd name="connsiteY23" fmla="*/ 996950 h 996950"/>
              <a:gd name="connsiteX24" fmla="*/ 519821 w 998538"/>
              <a:gd name="connsiteY24" fmla="*/ 888959 h 996950"/>
              <a:gd name="connsiteX25" fmla="*/ 470892 w 998538"/>
              <a:gd name="connsiteY25" fmla="*/ 889254 h 996950"/>
              <a:gd name="connsiteX26" fmla="*/ 379143 w 998538"/>
              <a:gd name="connsiteY26" fmla="*/ 870730 h 996950"/>
              <a:gd name="connsiteX27" fmla="*/ 288925 w 998538"/>
              <a:gd name="connsiteY27" fmla="*/ 958850 h 996950"/>
              <a:gd name="connsiteX28" fmla="*/ 206375 w 998538"/>
              <a:gd name="connsiteY28" fmla="*/ 911225 h 996950"/>
              <a:gd name="connsiteX29" fmla="*/ 237029 w 998538"/>
              <a:gd name="connsiteY29" fmla="*/ 786493 h 996950"/>
              <a:gd name="connsiteX30" fmla="*/ 207771 w 998538"/>
              <a:gd name="connsiteY30" fmla="*/ 761387 h 996950"/>
              <a:gd name="connsiteX31" fmla="*/ 151139 w 998538"/>
              <a:gd name="connsiteY31" fmla="*/ 680106 h 996950"/>
              <a:gd name="connsiteX32" fmla="*/ 149800 w 998538"/>
              <a:gd name="connsiteY32" fmla="*/ 676770 h 996950"/>
              <a:gd name="connsiteX33" fmla="*/ 23812 w 998538"/>
              <a:gd name="connsiteY33" fmla="*/ 674687 h 996950"/>
              <a:gd name="connsiteX34" fmla="*/ 0 w 998538"/>
              <a:gd name="connsiteY34" fmla="*/ 582612 h 996950"/>
              <a:gd name="connsiteX35" fmla="*/ 108043 w 998538"/>
              <a:gd name="connsiteY35" fmla="*/ 519241 h 996950"/>
              <a:gd name="connsiteX36" fmla="*/ 107765 w 998538"/>
              <a:gd name="connsiteY36" fmla="*/ 470735 h 996950"/>
              <a:gd name="connsiteX37" fmla="*/ 126816 w 998538"/>
              <a:gd name="connsiteY37" fmla="*/ 377577 h 996950"/>
              <a:gd name="connsiteX38" fmla="*/ 39688 w 998538"/>
              <a:gd name="connsiteY38" fmla="*/ 287338 h 996950"/>
              <a:gd name="connsiteX39" fmla="*/ 87313 w 998538"/>
              <a:gd name="connsiteY39" fmla="*/ 206375 h 996950"/>
              <a:gd name="connsiteX40" fmla="*/ 210783 w 998538"/>
              <a:gd name="connsiteY40" fmla="*/ 238034 h 996950"/>
              <a:gd name="connsiteX41" fmla="*/ 236348 w 998538"/>
              <a:gd name="connsiteY41" fmla="*/ 208415 h 996950"/>
              <a:gd name="connsiteX42" fmla="*/ 317853 w 998538"/>
              <a:gd name="connsiteY42" fmla="*/ 151801 h 996950"/>
              <a:gd name="connsiteX43" fmla="*/ 321216 w 998538"/>
              <a:gd name="connsiteY43" fmla="*/ 150452 h 996950"/>
              <a:gd name="connsiteX44" fmla="*/ 322262 w 998538"/>
              <a:gd name="connsiteY44" fmla="*/ 23812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98538" h="996950">
                <a:moveTo>
                  <a:pt x="414337" y="0"/>
                </a:moveTo>
                <a:lnTo>
                  <a:pt x="479337" y="109032"/>
                </a:lnTo>
                <a:lnTo>
                  <a:pt x="546972" y="110548"/>
                </a:lnTo>
                <a:lnTo>
                  <a:pt x="620653" y="127113"/>
                </a:lnTo>
                <a:lnTo>
                  <a:pt x="711201" y="39688"/>
                </a:lnTo>
                <a:lnTo>
                  <a:pt x="792163" y="87313"/>
                </a:lnTo>
                <a:lnTo>
                  <a:pt x="760994" y="208872"/>
                </a:lnTo>
                <a:lnTo>
                  <a:pt x="805799" y="254804"/>
                </a:lnTo>
                <a:cubicBezTo>
                  <a:pt x="817614" y="269493"/>
                  <a:pt x="828398" y="285067"/>
                  <a:pt x="838031" y="301428"/>
                </a:cubicBezTo>
                <a:lnTo>
                  <a:pt x="847795" y="321218"/>
                </a:lnTo>
                <a:lnTo>
                  <a:pt x="973138" y="322263"/>
                </a:lnTo>
                <a:lnTo>
                  <a:pt x="998538" y="414338"/>
                </a:lnTo>
                <a:lnTo>
                  <a:pt x="890497" y="478747"/>
                </a:lnTo>
                <a:lnTo>
                  <a:pt x="890774" y="527148"/>
                </a:lnTo>
                <a:cubicBezTo>
                  <a:pt x="889384" y="546811"/>
                  <a:pt x="886525" y="566115"/>
                  <a:pt x="882299" y="584940"/>
                </a:cubicBezTo>
                <a:lnTo>
                  <a:pt x="871815" y="619468"/>
                </a:lnTo>
                <a:lnTo>
                  <a:pt x="958851" y="709612"/>
                </a:lnTo>
                <a:lnTo>
                  <a:pt x="911226" y="792162"/>
                </a:lnTo>
                <a:lnTo>
                  <a:pt x="787774" y="760508"/>
                </a:lnTo>
                <a:lnTo>
                  <a:pt x="772513" y="780248"/>
                </a:lnTo>
                <a:cubicBezTo>
                  <a:pt x="745462" y="806425"/>
                  <a:pt x="714580" y="828779"/>
                  <a:pt x="680686" y="846352"/>
                </a:cubicBezTo>
                <a:lnTo>
                  <a:pt x="677312" y="847695"/>
                </a:lnTo>
                <a:lnTo>
                  <a:pt x="676276" y="973138"/>
                </a:lnTo>
                <a:lnTo>
                  <a:pt x="584201" y="996950"/>
                </a:lnTo>
                <a:lnTo>
                  <a:pt x="519821" y="888959"/>
                </a:lnTo>
                <a:lnTo>
                  <a:pt x="470892" y="889254"/>
                </a:lnTo>
                <a:lnTo>
                  <a:pt x="379143" y="870730"/>
                </a:lnTo>
                <a:lnTo>
                  <a:pt x="288925" y="958850"/>
                </a:lnTo>
                <a:lnTo>
                  <a:pt x="206375" y="911225"/>
                </a:lnTo>
                <a:lnTo>
                  <a:pt x="237029" y="786493"/>
                </a:lnTo>
                <a:lnTo>
                  <a:pt x="207771" y="761387"/>
                </a:lnTo>
                <a:cubicBezTo>
                  <a:pt x="185674" y="736979"/>
                  <a:pt x="166586" y="709707"/>
                  <a:pt x="151139" y="680106"/>
                </a:cubicBezTo>
                <a:lnTo>
                  <a:pt x="149800" y="676770"/>
                </a:lnTo>
                <a:lnTo>
                  <a:pt x="23812" y="674687"/>
                </a:lnTo>
                <a:lnTo>
                  <a:pt x="0" y="582612"/>
                </a:lnTo>
                <a:lnTo>
                  <a:pt x="108043" y="519241"/>
                </a:lnTo>
                <a:lnTo>
                  <a:pt x="107765" y="470735"/>
                </a:lnTo>
                <a:lnTo>
                  <a:pt x="126816" y="377577"/>
                </a:lnTo>
                <a:lnTo>
                  <a:pt x="39688" y="287338"/>
                </a:lnTo>
                <a:lnTo>
                  <a:pt x="87313" y="206375"/>
                </a:lnTo>
                <a:lnTo>
                  <a:pt x="210783" y="238034"/>
                </a:lnTo>
                <a:lnTo>
                  <a:pt x="236348" y="208415"/>
                </a:lnTo>
                <a:cubicBezTo>
                  <a:pt x="260844" y="186335"/>
                  <a:pt x="288196" y="167250"/>
                  <a:pt x="317853" y="151801"/>
                </a:cubicBezTo>
                <a:lnTo>
                  <a:pt x="321216" y="150452"/>
                </a:lnTo>
                <a:lnTo>
                  <a:pt x="322262" y="23812"/>
                </a:lnTo>
                <a:close/>
              </a:path>
            </a:pathLst>
          </a:custGeom>
          <a:solidFill>
            <a:schemeClr val="accent1"/>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5"/>
          <p:cNvSpPr>
            <a:spLocks/>
          </p:cNvSpPr>
          <p:nvPr/>
        </p:nvSpPr>
        <p:spPr bwMode="auto">
          <a:xfrm>
            <a:off x="6718837" y="2249831"/>
            <a:ext cx="1482949" cy="1481495"/>
          </a:xfrm>
          <a:custGeom>
            <a:avLst/>
            <a:gdLst>
              <a:gd name="connsiteX0" fmla="*/ 847725 w 1619250"/>
              <a:gd name="connsiteY0" fmla="*/ 0 h 1617662"/>
              <a:gd name="connsiteX1" fmla="*/ 949326 w 1619250"/>
              <a:gd name="connsiteY1" fmla="*/ 11113 h 1617662"/>
              <a:gd name="connsiteX2" fmla="*/ 970985 w 1619250"/>
              <a:gd name="connsiteY2" fmla="*/ 154479 h 1617662"/>
              <a:gd name="connsiteX3" fmla="*/ 1020676 w 1619250"/>
              <a:gd name="connsiteY3" fmla="*/ 165666 h 1617662"/>
              <a:gd name="connsiteX4" fmla="*/ 1059385 w 1619250"/>
              <a:gd name="connsiteY4" fmla="*/ 182405 h 1617662"/>
              <a:gd name="connsiteX5" fmla="*/ 1158875 w 1619250"/>
              <a:gd name="connsiteY5" fmla="*/ 77787 h 1617662"/>
              <a:gd name="connsiteX6" fmla="*/ 1249362 w 1619250"/>
              <a:gd name="connsiteY6" fmla="*/ 128587 h 1617662"/>
              <a:gd name="connsiteX7" fmla="*/ 1212628 w 1619250"/>
              <a:gd name="connsiteY7" fmla="*/ 267361 h 1617662"/>
              <a:gd name="connsiteX8" fmla="*/ 1233852 w 1619250"/>
              <a:gd name="connsiteY8" fmla="*/ 281489 h 1617662"/>
              <a:gd name="connsiteX9" fmla="*/ 1276002 w 1619250"/>
              <a:gd name="connsiteY9" fmla="*/ 322146 h 1617662"/>
              <a:gd name="connsiteX10" fmla="*/ 1409700 w 1619250"/>
              <a:gd name="connsiteY10" fmla="*/ 263525 h 1617662"/>
              <a:gd name="connsiteX11" fmla="*/ 1473200 w 1619250"/>
              <a:gd name="connsiteY11" fmla="*/ 344488 h 1617662"/>
              <a:gd name="connsiteX12" fmla="*/ 1387587 w 1619250"/>
              <a:gd name="connsiteY12" fmla="*/ 458303 h 1617662"/>
              <a:gd name="connsiteX13" fmla="*/ 1394228 w 1619250"/>
              <a:gd name="connsiteY13" fmla="*/ 467599 h 1617662"/>
              <a:gd name="connsiteX14" fmla="*/ 1431944 w 1619250"/>
              <a:gd name="connsiteY14" fmla="*/ 542726 h 1617662"/>
              <a:gd name="connsiteX15" fmla="*/ 1574800 w 1619250"/>
              <a:gd name="connsiteY15" fmla="*/ 539750 h 1617662"/>
              <a:gd name="connsiteX16" fmla="*/ 1603375 w 1619250"/>
              <a:gd name="connsiteY16" fmla="*/ 638175 h 1617662"/>
              <a:gd name="connsiteX17" fmla="*/ 1477160 w 1619250"/>
              <a:gd name="connsiteY17" fmla="*/ 710875 h 1617662"/>
              <a:gd name="connsiteX18" fmla="*/ 1483169 w 1619250"/>
              <a:gd name="connsiteY18" fmla="*/ 742768 h 1617662"/>
              <a:gd name="connsiteX19" fmla="*/ 1485310 w 1619250"/>
              <a:gd name="connsiteY19" fmla="*/ 795975 h 1617662"/>
              <a:gd name="connsiteX20" fmla="*/ 1619250 w 1619250"/>
              <a:gd name="connsiteY20" fmla="*/ 847724 h 1617662"/>
              <a:gd name="connsiteX21" fmla="*/ 1606550 w 1619250"/>
              <a:gd name="connsiteY21" fmla="*/ 949324 h 1617662"/>
              <a:gd name="connsiteX22" fmla="*/ 1466784 w 1619250"/>
              <a:gd name="connsiteY22" fmla="*/ 969434 h 1617662"/>
              <a:gd name="connsiteX23" fmla="*/ 1466709 w 1619250"/>
              <a:gd name="connsiteY23" fmla="*/ 969830 h 1617662"/>
              <a:gd name="connsiteX24" fmla="*/ 1444759 w 1619250"/>
              <a:gd name="connsiteY24" fmla="*/ 1041504 h 1617662"/>
              <a:gd name="connsiteX25" fmla="*/ 1436556 w 1619250"/>
              <a:gd name="connsiteY25" fmla="*/ 1059607 h 1617662"/>
              <a:gd name="connsiteX26" fmla="*/ 1539875 w 1619250"/>
              <a:gd name="connsiteY26" fmla="*/ 1158875 h 1617662"/>
              <a:gd name="connsiteX27" fmla="*/ 1490663 w 1619250"/>
              <a:gd name="connsiteY27" fmla="*/ 1247775 h 1617662"/>
              <a:gd name="connsiteX28" fmla="*/ 1352092 w 1619250"/>
              <a:gd name="connsiteY28" fmla="*/ 1212374 h 1617662"/>
              <a:gd name="connsiteX29" fmla="*/ 1349843 w 1619250"/>
              <a:gd name="connsiteY29" fmla="*/ 1215872 h 1617662"/>
              <a:gd name="connsiteX30" fmla="*/ 1294635 w 1619250"/>
              <a:gd name="connsiteY30" fmla="*/ 1274490 h 1617662"/>
              <a:gd name="connsiteX31" fmla="*/ 1354138 w 1619250"/>
              <a:gd name="connsiteY31" fmla="*/ 1408112 h 1617662"/>
              <a:gd name="connsiteX32" fmla="*/ 1273176 w 1619250"/>
              <a:gd name="connsiteY32" fmla="*/ 1473199 h 1617662"/>
              <a:gd name="connsiteX33" fmla="*/ 1157217 w 1619250"/>
              <a:gd name="connsiteY33" fmla="*/ 1385195 h 1617662"/>
              <a:gd name="connsiteX34" fmla="*/ 1120350 w 1619250"/>
              <a:gd name="connsiteY34" fmla="*/ 1409895 h 1617662"/>
              <a:gd name="connsiteX35" fmla="*/ 1075411 w 1619250"/>
              <a:gd name="connsiteY35" fmla="*/ 1427570 h 1617662"/>
              <a:gd name="connsiteX36" fmla="*/ 1079500 w 1619250"/>
              <a:gd name="connsiteY36" fmla="*/ 1574800 h 1617662"/>
              <a:gd name="connsiteX37" fmla="*/ 979488 w 1619250"/>
              <a:gd name="connsiteY37" fmla="*/ 1603375 h 1617662"/>
              <a:gd name="connsiteX38" fmla="*/ 906418 w 1619250"/>
              <a:gd name="connsiteY38" fmla="*/ 1476518 h 1617662"/>
              <a:gd name="connsiteX39" fmla="*/ 874521 w 1619250"/>
              <a:gd name="connsiteY39" fmla="*/ 1482591 h 1617662"/>
              <a:gd name="connsiteX40" fmla="*/ 821659 w 1619250"/>
              <a:gd name="connsiteY40" fmla="*/ 1484809 h 1617662"/>
              <a:gd name="connsiteX41" fmla="*/ 769938 w 1619250"/>
              <a:gd name="connsiteY41" fmla="*/ 1617662 h 1617662"/>
              <a:gd name="connsiteX42" fmla="*/ 668337 w 1619250"/>
              <a:gd name="connsiteY42" fmla="*/ 1606550 h 1617662"/>
              <a:gd name="connsiteX43" fmla="*/ 648200 w 1619250"/>
              <a:gd name="connsiteY43" fmla="*/ 1466596 h 1617662"/>
              <a:gd name="connsiteX44" fmla="*/ 647485 w 1619250"/>
              <a:gd name="connsiteY44" fmla="*/ 1466463 h 1617662"/>
              <a:gd name="connsiteX45" fmla="*/ 575832 w 1619250"/>
              <a:gd name="connsiteY45" fmla="*/ 1444578 h 1617662"/>
              <a:gd name="connsiteX46" fmla="*/ 558072 w 1619250"/>
              <a:gd name="connsiteY46" fmla="*/ 1436539 h 1617662"/>
              <a:gd name="connsiteX47" fmla="*/ 458787 w 1619250"/>
              <a:gd name="connsiteY47" fmla="*/ 1539875 h 1617662"/>
              <a:gd name="connsiteX48" fmla="*/ 368300 w 1619250"/>
              <a:gd name="connsiteY48" fmla="*/ 1489075 h 1617662"/>
              <a:gd name="connsiteX49" fmla="*/ 404648 w 1619250"/>
              <a:gd name="connsiteY49" fmla="*/ 1351758 h 1617662"/>
              <a:gd name="connsiteX50" fmla="*/ 401488 w 1619250"/>
              <a:gd name="connsiteY50" fmla="*/ 1349726 h 1617662"/>
              <a:gd name="connsiteX51" fmla="*/ 342640 w 1619250"/>
              <a:gd name="connsiteY51" fmla="*/ 1294298 h 1617662"/>
              <a:gd name="connsiteX52" fmla="*/ 209550 w 1619250"/>
              <a:gd name="connsiteY52" fmla="*/ 1354137 h 1617662"/>
              <a:gd name="connsiteX53" fmla="*/ 146050 w 1619250"/>
              <a:gd name="connsiteY53" fmla="*/ 1273175 h 1617662"/>
              <a:gd name="connsiteX54" fmla="*/ 232208 w 1619250"/>
              <a:gd name="connsiteY54" fmla="*/ 1157271 h 1617662"/>
              <a:gd name="connsiteX55" fmla="*/ 207227 w 1619250"/>
              <a:gd name="connsiteY55" fmla="*/ 1120016 h 1617662"/>
              <a:gd name="connsiteX56" fmla="*/ 189389 w 1619250"/>
              <a:gd name="connsiteY56" fmla="*/ 1074838 h 1617662"/>
              <a:gd name="connsiteX57" fmla="*/ 42862 w 1619250"/>
              <a:gd name="connsiteY57" fmla="*/ 1077912 h 1617662"/>
              <a:gd name="connsiteX58" fmla="*/ 14287 w 1619250"/>
              <a:gd name="connsiteY58" fmla="*/ 979487 h 1617662"/>
              <a:gd name="connsiteX59" fmla="*/ 140548 w 1619250"/>
              <a:gd name="connsiteY59" fmla="*/ 906174 h 1617662"/>
              <a:gd name="connsiteX60" fmla="*/ 134493 w 1619250"/>
              <a:gd name="connsiteY60" fmla="*/ 874043 h 1617662"/>
              <a:gd name="connsiteX61" fmla="*/ 132361 w 1619250"/>
              <a:gd name="connsiteY61" fmla="*/ 821076 h 1617662"/>
              <a:gd name="connsiteX62" fmla="*/ 0 w 1619250"/>
              <a:gd name="connsiteY62" fmla="*/ 769937 h 1617662"/>
              <a:gd name="connsiteX63" fmla="*/ 11112 w 1619250"/>
              <a:gd name="connsiteY63" fmla="*/ 668337 h 1617662"/>
              <a:gd name="connsiteX64" fmla="*/ 150722 w 1619250"/>
              <a:gd name="connsiteY64" fmla="*/ 648393 h 1617662"/>
              <a:gd name="connsiteX65" fmla="*/ 150953 w 1619250"/>
              <a:gd name="connsiteY65" fmla="*/ 647170 h 1617662"/>
              <a:gd name="connsiteX66" fmla="*/ 172903 w 1619250"/>
              <a:gd name="connsiteY66" fmla="*/ 575583 h 1617662"/>
              <a:gd name="connsiteX67" fmla="*/ 180932 w 1619250"/>
              <a:gd name="connsiteY67" fmla="*/ 557888 h 1617662"/>
              <a:gd name="connsiteX68" fmla="*/ 77787 w 1619250"/>
              <a:gd name="connsiteY68" fmla="*/ 458787 h 1617662"/>
              <a:gd name="connsiteX69" fmla="*/ 128587 w 1619250"/>
              <a:gd name="connsiteY69" fmla="*/ 368300 h 1617662"/>
              <a:gd name="connsiteX70" fmla="*/ 265788 w 1619250"/>
              <a:gd name="connsiteY70" fmla="*/ 404618 h 1617662"/>
              <a:gd name="connsiteX71" fmla="*/ 267819 w 1619250"/>
              <a:gd name="connsiteY71" fmla="*/ 401465 h 1617662"/>
              <a:gd name="connsiteX72" fmla="*/ 323724 w 1619250"/>
              <a:gd name="connsiteY72" fmla="*/ 342199 h 1617662"/>
              <a:gd name="connsiteX73" fmla="*/ 265112 w 1619250"/>
              <a:gd name="connsiteY73" fmla="*/ 209550 h 1617662"/>
              <a:gd name="connsiteX74" fmla="*/ 344487 w 1619250"/>
              <a:gd name="connsiteY74" fmla="*/ 146050 h 1617662"/>
              <a:gd name="connsiteX75" fmla="*/ 460547 w 1619250"/>
              <a:gd name="connsiteY75" fmla="*/ 232325 h 1617662"/>
              <a:gd name="connsiteX76" fmla="*/ 497312 w 1619250"/>
              <a:gd name="connsiteY76" fmla="*/ 207728 h 1617662"/>
              <a:gd name="connsiteX77" fmla="*/ 542279 w 1619250"/>
              <a:gd name="connsiteY77" fmla="*/ 190056 h 1617662"/>
              <a:gd name="connsiteX78" fmla="*/ 538162 w 1619250"/>
              <a:gd name="connsiteY78" fmla="*/ 42862 h 1617662"/>
              <a:gd name="connsiteX79" fmla="*/ 638174 w 1619250"/>
              <a:gd name="connsiteY79" fmla="*/ 14287 h 1617662"/>
              <a:gd name="connsiteX80" fmla="*/ 711825 w 1619250"/>
              <a:gd name="connsiteY80" fmla="*/ 142152 h 1617662"/>
              <a:gd name="connsiteX81" fmla="*/ 759983 w 1619250"/>
              <a:gd name="connsiteY81" fmla="*/ 133603 h 1617662"/>
              <a:gd name="connsiteX82" fmla="*/ 796385 w 1619250"/>
              <a:gd name="connsiteY82" fmla="*/ 134513 h 161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19250" h="1617662">
                <a:moveTo>
                  <a:pt x="847725" y="0"/>
                </a:moveTo>
                <a:lnTo>
                  <a:pt x="949326" y="11113"/>
                </a:lnTo>
                <a:lnTo>
                  <a:pt x="970985" y="154479"/>
                </a:lnTo>
                <a:lnTo>
                  <a:pt x="1020676" y="165666"/>
                </a:lnTo>
                <a:lnTo>
                  <a:pt x="1059385" y="182405"/>
                </a:lnTo>
                <a:lnTo>
                  <a:pt x="1158875" y="77787"/>
                </a:lnTo>
                <a:lnTo>
                  <a:pt x="1249362" y="128587"/>
                </a:lnTo>
                <a:lnTo>
                  <a:pt x="1212628" y="267361"/>
                </a:lnTo>
                <a:lnTo>
                  <a:pt x="1233852" y="281489"/>
                </a:lnTo>
                <a:lnTo>
                  <a:pt x="1276002" y="322146"/>
                </a:lnTo>
                <a:lnTo>
                  <a:pt x="1409700" y="263525"/>
                </a:lnTo>
                <a:lnTo>
                  <a:pt x="1473200" y="344488"/>
                </a:lnTo>
                <a:lnTo>
                  <a:pt x="1387587" y="458303"/>
                </a:lnTo>
                <a:lnTo>
                  <a:pt x="1394228" y="467599"/>
                </a:lnTo>
                <a:lnTo>
                  <a:pt x="1431944" y="542726"/>
                </a:lnTo>
                <a:lnTo>
                  <a:pt x="1574800" y="539750"/>
                </a:lnTo>
                <a:lnTo>
                  <a:pt x="1603375" y="638175"/>
                </a:lnTo>
                <a:lnTo>
                  <a:pt x="1477160" y="710875"/>
                </a:lnTo>
                <a:lnTo>
                  <a:pt x="1483169" y="742768"/>
                </a:lnTo>
                <a:lnTo>
                  <a:pt x="1485310" y="795975"/>
                </a:lnTo>
                <a:lnTo>
                  <a:pt x="1619250" y="847724"/>
                </a:lnTo>
                <a:lnTo>
                  <a:pt x="1606550" y="949324"/>
                </a:lnTo>
                <a:lnTo>
                  <a:pt x="1466784" y="969434"/>
                </a:lnTo>
                <a:lnTo>
                  <a:pt x="1466709" y="969830"/>
                </a:lnTo>
                <a:cubicBezTo>
                  <a:pt x="1460705" y="994163"/>
                  <a:pt x="1453369" y="1018089"/>
                  <a:pt x="1444759" y="1041504"/>
                </a:cubicBezTo>
                <a:lnTo>
                  <a:pt x="1436556" y="1059607"/>
                </a:lnTo>
                <a:lnTo>
                  <a:pt x="1539875" y="1158875"/>
                </a:lnTo>
                <a:lnTo>
                  <a:pt x="1490663" y="1247775"/>
                </a:lnTo>
                <a:lnTo>
                  <a:pt x="1352092" y="1212374"/>
                </a:lnTo>
                <a:lnTo>
                  <a:pt x="1349843" y="1215872"/>
                </a:lnTo>
                <a:lnTo>
                  <a:pt x="1294635" y="1274490"/>
                </a:lnTo>
                <a:lnTo>
                  <a:pt x="1354138" y="1408112"/>
                </a:lnTo>
                <a:lnTo>
                  <a:pt x="1273176" y="1473199"/>
                </a:lnTo>
                <a:lnTo>
                  <a:pt x="1157217" y="1385195"/>
                </a:lnTo>
                <a:lnTo>
                  <a:pt x="1120350" y="1409895"/>
                </a:lnTo>
                <a:lnTo>
                  <a:pt x="1075411" y="1427570"/>
                </a:lnTo>
                <a:lnTo>
                  <a:pt x="1079500" y="1574800"/>
                </a:lnTo>
                <a:lnTo>
                  <a:pt x="979488" y="1603375"/>
                </a:lnTo>
                <a:lnTo>
                  <a:pt x="906418" y="1476518"/>
                </a:lnTo>
                <a:lnTo>
                  <a:pt x="874521" y="1482591"/>
                </a:lnTo>
                <a:lnTo>
                  <a:pt x="821659" y="1484809"/>
                </a:lnTo>
                <a:lnTo>
                  <a:pt x="769938" y="1617662"/>
                </a:lnTo>
                <a:lnTo>
                  <a:pt x="668337" y="1606550"/>
                </a:lnTo>
                <a:lnTo>
                  <a:pt x="648200" y="1466596"/>
                </a:lnTo>
                <a:lnTo>
                  <a:pt x="647485" y="1466463"/>
                </a:lnTo>
                <a:cubicBezTo>
                  <a:pt x="623160" y="1460484"/>
                  <a:pt x="599240" y="1453170"/>
                  <a:pt x="575832" y="1444578"/>
                </a:cubicBezTo>
                <a:lnTo>
                  <a:pt x="558072" y="1436539"/>
                </a:lnTo>
                <a:lnTo>
                  <a:pt x="458787" y="1539875"/>
                </a:lnTo>
                <a:lnTo>
                  <a:pt x="368300" y="1489075"/>
                </a:lnTo>
                <a:lnTo>
                  <a:pt x="404648" y="1351758"/>
                </a:lnTo>
                <a:lnTo>
                  <a:pt x="401488" y="1349726"/>
                </a:lnTo>
                <a:lnTo>
                  <a:pt x="342640" y="1294298"/>
                </a:lnTo>
                <a:lnTo>
                  <a:pt x="209550" y="1354137"/>
                </a:lnTo>
                <a:lnTo>
                  <a:pt x="146050" y="1273175"/>
                </a:lnTo>
                <a:lnTo>
                  <a:pt x="232208" y="1157271"/>
                </a:lnTo>
                <a:lnTo>
                  <a:pt x="207227" y="1120016"/>
                </a:lnTo>
                <a:lnTo>
                  <a:pt x="189389" y="1074838"/>
                </a:lnTo>
                <a:lnTo>
                  <a:pt x="42862" y="1077912"/>
                </a:lnTo>
                <a:lnTo>
                  <a:pt x="14287" y="979487"/>
                </a:lnTo>
                <a:lnTo>
                  <a:pt x="140548" y="906174"/>
                </a:lnTo>
                <a:lnTo>
                  <a:pt x="134493" y="874043"/>
                </a:lnTo>
                <a:lnTo>
                  <a:pt x="132361" y="821076"/>
                </a:lnTo>
                <a:lnTo>
                  <a:pt x="0" y="769937"/>
                </a:lnTo>
                <a:lnTo>
                  <a:pt x="11112" y="668337"/>
                </a:lnTo>
                <a:lnTo>
                  <a:pt x="150722" y="648393"/>
                </a:lnTo>
                <a:lnTo>
                  <a:pt x="150953" y="647170"/>
                </a:lnTo>
                <a:cubicBezTo>
                  <a:pt x="156957" y="622865"/>
                  <a:pt x="164293" y="598967"/>
                  <a:pt x="172903" y="575583"/>
                </a:cubicBezTo>
                <a:lnTo>
                  <a:pt x="180932" y="557888"/>
                </a:lnTo>
                <a:lnTo>
                  <a:pt x="77787" y="458787"/>
                </a:lnTo>
                <a:lnTo>
                  <a:pt x="128587" y="368300"/>
                </a:lnTo>
                <a:lnTo>
                  <a:pt x="265788" y="404618"/>
                </a:lnTo>
                <a:lnTo>
                  <a:pt x="267819" y="401465"/>
                </a:lnTo>
                <a:lnTo>
                  <a:pt x="323724" y="342199"/>
                </a:lnTo>
                <a:lnTo>
                  <a:pt x="265112" y="209550"/>
                </a:lnTo>
                <a:lnTo>
                  <a:pt x="344487" y="146050"/>
                </a:lnTo>
                <a:lnTo>
                  <a:pt x="460547" y="232325"/>
                </a:lnTo>
                <a:lnTo>
                  <a:pt x="497312" y="207728"/>
                </a:lnTo>
                <a:lnTo>
                  <a:pt x="542279" y="190056"/>
                </a:lnTo>
                <a:lnTo>
                  <a:pt x="538162" y="42862"/>
                </a:lnTo>
                <a:lnTo>
                  <a:pt x="638174" y="14287"/>
                </a:lnTo>
                <a:lnTo>
                  <a:pt x="711825" y="142152"/>
                </a:lnTo>
                <a:lnTo>
                  <a:pt x="759983" y="133603"/>
                </a:lnTo>
                <a:lnTo>
                  <a:pt x="796385" y="134513"/>
                </a:lnTo>
                <a:close/>
              </a:path>
            </a:pathLst>
          </a:custGeom>
          <a:solidFill>
            <a:schemeClr val="accent2"/>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6"/>
          <p:cNvSpPr>
            <a:spLocks/>
          </p:cNvSpPr>
          <p:nvPr/>
        </p:nvSpPr>
        <p:spPr bwMode="auto">
          <a:xfrm>
            <a:off x="7951720" y="1761332"/>
            <a:ext cx="1075865" cy="1075865"/>
          </a:xfrm>
          <a:custGeom>
            <a:avLst/>
            <a:gdLst>
              <a:gd name="connsiteX0" fmla="*/ 615950 w 1174750"/>
              <a:gd name="connsiteY0" fmla="*/ 0 h 1174750"/>
              <a:gd name="connsiteX1" fmla="*/ 690562 w 1174750"/>
              <a:gd name="connsiteY1" fmla="*/ 7938 h 1174750"/>
              <a:gd name="connsiteX2" fmla="*/ 704967 w 1174750"/>
              <a:gd name="connsiteY2" fmla="*/ 112884 h 1174750"/>
              <a:gd name="connsiteX3" fmla="*/ 742050 w 1174750"/>
              <a:gd name="connsiteY3" fmla="*/ 121270 h 1174750"/>
              <a:gd name="connsiteX4" fmla="*/ 769468 w 1174750"/>
              <a:gd name="connsiteY4" fmla="*/ 133166 h 1174750"/>
              <a:gd name="connsiteX5" fmla="*/ 841375 w 1174750"/>
              <a:gd name="connsiteY5" fmla="*/ 57150 h 1174750"/>
              <a:gd name="connsiteX6" fmla="*/ 908050 w 1174750"/>
              <a:gd name="connsiteY6" fmla="*/ 93663 h 1174750"/>
              <a:gd name="connsiteX7" fmla="*/ 881353 w 1174750"/>
              <a:gd name="connsiteY7" fmla="*/ 195319 h 1174750"/>
              <a:gd name="connsiteX8" fmla="*/ 896621 w 1174750"/>
              <a:gd name="connsiteY8" fmla="*/ 205513 h 1174750"/>
              <a:gd name="connsiteX9" fmla="*/ 927173 w 1174750"/>
              <a:gd name="connsiteY9" fmla="*/ 235070 h 1174750"/>
              <a:gd name="connsiteX10" fmla="*/ 1022350 w 1174750"/>
              <a:gd name="connsiteY10" fmla="*/ 192087 h 1174750"/>
              <a:gd name="connsiteX11" fmla="*/ 1069975 w 1174750"/>
              <a:gd name="connsiteY11" fmla="*/ 250824 h 1174750"/>
              <a:gd name="connsiteX12" fmla="*/ 1008057 w 1174750"/>
              <a:gd name="connsiteY12" fmla="*/ 334058 h 1174750"/>
              <a:gd name="connsiteX13" fmla="*/ 1012850 w 1174750"/>
              <a:gd name="connsiteY13" fmla="*/ 340787 h 1174750"/>
              <a:gd name="connsiteX14" fmla="*/ 1035896 w 1174750"/>
              <a:gd name="connsiteY14" fmla="*/ 395218 h 1174750"/>
              <a:gd name="connsiteX15" fmla="*/ 1144588 w 1174750"/>
              <a:gd name="connsiteY15" fmla="*/ 392112 h 1174750"/>
              <a:gd name="connsiteX16" fmla="*/ 1165225 w 1174750"/>
              <a:gd name="connsiteY16" fmla="*/ 463549 h 1174750"/>
              <a:gd name="connsiteX17" fmla="*/ 1072819 w 1174750"/>
              <a:gd name="connsiteY17" fmla="*/ 516353 h 1174750"/>
              <a:gd name="connsiteX18" fmla="*/ 1077438 w 1174750"/>
              <a:gd name="connsiteY18" fmla="*/ 540687 h 1174750"/>
              <a:gd name="connsiteX19" fmla="*/ 1076865 w 1174750"/>
              <a:gd name="connsiteY19" fmla="*/ 577826 h 1174750"/>
              <a:gd name="connsiteX20" fmla="*/ 1174750 w 1174750"/>
              <a:gd name="connsiteY20" fmla="*/ 615950 h 1174750"/>
              <a:gd name="connsiteX21" fmla="*/ 1166813 w 1174750"/>
              <a:gd name="connsiteY21" fmla="*/ 690562 h 1174750"/>
              <a:gd name="connsiteX22" fmla="*/ 1062601 w 1174750"/>
              <a:gd name="connsiteY22" fmla="*/ 705007 h 1174750"/>
              <a:gd name="connsiteX23" fmla="*/ 1049710 w 1174750"/>
              <a:gd name="connsiteY23" fmla="*/ 757392 h 1174750"/>
              <a:gd name="connsiteX24" fmla="*/ 1043913 w 1174750"/>
              <a:gd name="connsiteY24" fmla="*/ 770170 h 1174750"/>
              <a:gd name="connsiteX25" fmla="*/ 1119188 w 1174750"/>
              <a:gd name="connsiteY25" fmla="*/ 841375 h 1174750"/>
              <a:gd name="connsiteX26" fmla="*/ 1082676 w 1174750"/>
              <a:gd name="connsiteY26" fmla="*/ 908050 h 1174750"/>
              <a:gd name="connsiteX27" fmla="*/ 982045 w 1174750"/>
              <a:gd name="connsiteY27" fmla="*/ 881886 h 1174750"/>
              <a:gd name="connsiteX28" fmla="*/ 980809 w 1174750"/>
              <a:gd name="connsiteY28" fmla="*/ 883806 h 1174750"/>
              <a:gd name="connsiteX29" fmla="*/ 940450 w 1174750"/>
              <a:gd name="connsiteY29" fmla="*/ 926599 h 1174750"/>
              <a:gd name="connsiteX30" fmla="*/ 982662 w 1174750"/>
              <a:gd name="connsiteY30" fmla="*/ 1022349 h 1174750"/>
              <a:gd name="connsiteX31" fmla="*/ 925512 w 1174750"/>
              <a:gd name="connsiteY31" fmla="*/ 1069974 h 1174750"/>
              <a:gd name="connsiteX32" fmla="*/ 840644 w 1174750"/>
              <a:gd name="connsiteY32" fmla="*/ 1006841 h 1174750"/>
              <a:gd name="connsiteX33" fmla="*/ 814145 w 1174750"/>
              <a:gd name="connsiteY33" fmla="*/ 1024591 h 1174750"/>
              <a:gd name="connsiteX34" fmla="*/ 781185 w 1174750"/>
              <a:gd name="connsiteY34" fmla="*/ 1037594 h 1174750"/>
              <a:gd name="connsiteX35" fmla="*/ 784225 w 1174750"/>
              <a:gd name="connsiteY35" fmla="*/ 1143000 h 1174750"/>
              <a:gd name="connsiteX36" fmla="*/ 711200 w 1174750"/>
              <a:gd name="connsiteY36" fmla="*/ 1163637 h 1174750"/>
              <a:gd name="connsiteX37" fmla="*/ 658868 w 1174750"/>
              <a:gd name="connsiteY37" fmla="*/ 1073062 h 1174750"/>
              <a:gd name="connsiteX38" fmla="*/ 635880 w 1174750"/>
              <a:gd name="connsiteY38" fmla="*/ 1077436 h 1174750"/>
              <a:gd name="connsiteX39" fmla="*/ 597489 w 1174750"/>
              <a:gd name="connsiteY39" fmla="*/ 1076843 h 1174750"/>
              <a:gd name="connsiteX40" fmla="*/ 560387 w 1174750"/>
              <a:gd name="connsiteY40" fmla="*/ 1174750 h 1174750"/>
              <a:gd name="connsiteX41" fmla="*/ 485774 w 1174750"/>
              <a:gd name="connsiteY41" fmla="*/ 1166813 h 1174750"/>
              <a:gd name="connsiteX42" fmla="*/ 470244 w 1174750"/>
              <a:gd name="connsiteY42" fmla="*/ 1062239 h 1174750"/>
              <a:gd name="connsiteX43" fmla="*/ 419327 w 1174750"/>
              <a:gd name="connsiteY43" fmla="*/ 1049708 h 1174750"/>
              <a:gd name="connsiteX44" fmla="*/ 404822 w 1174750"/>
              <a:gd name="connsiteY44" fmla="*/ 1043134 h 1174750"/>
              <a:gd name="connsiteX45" fmla="*/ 333374 w 1174750"/>
              <a:gd name="connsiteY45" fmla="*/ 1117600 h 1174750"/>
              <a:gd name="connsiteX46" fmla="*/ 268287 w 1174750"/>
              <a:gd name="connsiteY46" fmla="*/ 1081088 h 1174750"/>
              <a:gd name="connsiteX47" fmla="*/ 294359 w 1174750"/>
              <a:gd name="connsiteY47" fmla="*/ 981814 h 1174750"/>
              <a:gd name="connsiteX48" fmla="*/ 292795 w 1174750"/>
              <a:gd name="connsiteY48" fmla="*/ 980808 h 1174750"/>
              <a:gd name="connsiteX49" fmla="*/ 249696 w 1174750"/>
              <a:gd name="connsiteY49" fmla="*/ 940224 h 1174750"/>
              <a:gd name="connsiteX50" fmla="*/ 152399 w 1174750"/>
              <a:gd name="connsiteY50" fmla="*/ 982662 h 1174750"/>
              <a:gd name="connsiteX51" fmla="*/ 106362 w 1174750"/>
              <a:gd name="connsiteY51" fmla="*/ 925512 h 1174750"/>
              <a:gd name="connsiteX52" fmla="*/ 169531 w 1174750"/>
              <a:gd name="connsiteY52" fmla="*/ 840597 h 1174750"/>
              <a:gd name="connsiteX53" fmla="*/ 151782 w 1174750"/>
              <a:gd name="connsiteY53" fmla="*/ 814144 h 1174750"/>
              <a:gd name="connsiteX54" fmla="*/ 138529 w 1174750"/>
              <a:gd name="connsiteY54" fmla="*/ 780584 h 1174750"/>
              <a:gd name="connsiteX55" fmla="*/ 31749 w 1174750"/>
              <a:gd name="connsiteY55" fmla="*/ 782637 h 1174750"/>
              <a:gd name="connsiteX56" fmla="*/ 11112 w 1174750"/>
              <a:gd name="connsiteY56" fmla="*/ 712787 h 1174750"/>
              <a:gd name="connsiteX57" fmla="*/ 103243 w 1174750"/>
              <a:gd name="connsiteY57" fmla="*/ 658532 h 1174750"/>
              <a:gd name="connsiteX58" fmla="*/ 98900 w 1174750"/>
              <a:gd name="connsiteY58" fmla="*/ 635651 h 1174750"/>
              <a:gd name="connsiteX59" fmla="*/ 99486 w 1174750"/>
              <a:gd name="connsiteY59" fmla="*/ 597694 h 1174750"/>
              <a:gd name="connsiteX60" fmla="*/ 0 w 1174750"/>
              <a:gd name="connsiteY60" fmla="*/ 560387 h 1174750"/>
              <a:gd name="connsiteX61" fmla="*/ 7937 w 1174750"/>
              <a:gd name="connsiteY61" fmla="*/ 485775 h 1174750"/>
              <a:gd name="connsiteX62" fmla="*/ 114022 w 1174750"/>
              <a:gd name="connsiteY62" fmla="*/ 470174 h 1174750"/>
              <a:gd name="connsiteX63" fmla="*/ 126629 w 1174750"/>
              <a:gd name="connsiteY63" fmla="*/ 418946 h 1174750"/>
              <a:gd name="connsiteX64" fmla="*/ 132605 w 1174750"/>
              <a:gd name="connsiteY64" fmla="*/ 405771 h 1174750"/>
              <a:gd name="connsiteX65" fmla="*/ 57150 w 1174750"/>
              <a:gd name="connsiteY65" fmla="*/ 333375 h 1174750"/>
              <a:gd name="connsiteX66" fmla="*/ 93662 w 1174750"/>
              <a:gd name="connsiteY66" fmla="*/ 268287 h 1174750"/>
              <a:gd name="connsiteX67" fmla="*/ 194147 w 1174750"/>
              <a:gd name="connsiteY67" fmla="*/ 294677 h 1174750"/>
              <a:gd name="connsiteX68" fmla="*/ 195530 w 1174750"/>
              <a:gd name="connsiteY68" fmla="*/ 292531 h 1174750"/>
              <a:gd name="connsiteX69" fmla="*/ 235678 w 1174750"/>
              <a:gd name="connsiteY69" fmla="*/ 249961 h 1174750"/>
              <a:gd name="connsiteX70" fmla="*/ 192087 w 1174750"/>
              <a:gd name="connsiteY70" fmla="*/ 152400 h 1174750"/>
              <a:gd name="connsiteX71" fmla="*/ 250824 w 1174750"/>
              <a:gd name="connsiteY71" fmla="*/ 106362 h 1174750"/>
              <a:gd name="connsiteX72" fmla="*/ 335694 w 1174750"/>
              <a:gd name="connsiteY72" fmla="*/ 169496 h 1174750"/>
              <a:gd name="connsiteX73" fmla="*/ 362193 w 1174750"/>
              <a:gd name="connsiteY73" fmla="*/ 151746 h 1174750"/>
              <a:gd name="connsiteX74" fmla="*/ 395198 w 1174750"/>
              <a:gd name="connsiteY74" fmla="*/ 138726 h 1174750"/>
              <a:gd name="connsiteX75" fmla="*/ 392112 w 1174750"/>
              <a:gd name="connsiteY75" fmla="*/ 31750 h 1174750"/>
              <a:gd name="connsiteX76" fmla="*/ 463549 w 1174750"/>
              <a:gd name="connsiteY76" fmla="*/ 11112 h 1174750"/>
              <a:gd name="connsiteX77" fmla="*/ 518238 w 1174750"/>
              <a:gd name="connsiteY77" fmla="*/ 103979 h 1174750"/>
              <a:gd name="connsiteX78" fmla="*/ 552910 w 1174750"/>
              <a:gd name="connsiteY78" fmla="*/ 97845 h 1174750"/>
              <a:gd name="connsiteX79" fmla="*/ 577990 w 1174750"/>
              <a:gd name="connsiteY79" fmla="*/ 98490 h 117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74750" h="1174750">
                <a:moveTo>
                  <a:pt x="615950" y="0"/>
                </a:moveTo>
                <a:lnTo>
                  <a:pt x="690562" y="7938"/>
                </a:lnTo>
                <a:lnTo>
                  <a:pt x="704967" y="112884"/>
                </a:lnTo>
                <a:lnTo>
                  <a:pt x="742050" y="121270"/>
                </a:lnTo>
                <a:lnTo>
                  <a:pt x="769468" y="133166"/>
                </a:lnTo>
                <a:lnTo>
                  <a:pt x="841375" y="57150"/>
                </a:lnTo>
                <a:lnTo>
                  <a:pt x="908050" y="93663"/>
                </a:lnTo>
                <a:lnTo>
                  <a:pt x="881353" y="195319"/>
                </a:lnTo>
                <a:lnTo>
                  <a:pt x="896621" y="205513"/>
                </a:lnTo>
                <a:lnTo>
                  <a:pt x="927173" y="235070"/>
                </a:lnTo>
                <a:lnTo>
                  <a:pt x="1022350" y="192087"/>
                </a:lnTo>
                <a:lnTo>
                  <a:pt x="1069975" y="250824"/>
                </a:lnTo>
                <a:lnTo>
                  <a:pt x="1008057" y="334058"/>
                </a:lnTo>
                <a:lnTo>
                  <a:pt x="1012850" y="340787"/>
                </a:lnTo>
                <a:lnTo>
                  <a:pt x="1035896" y="395218"/>
                </a:lnTo>
                <a:lnTo>
                  <a:pt x="1144588" y="392112"/>
                </a:lnTo>
                <a:lnTo>
                  <a:pt x="1165225" y="463549"/>
                </a:lnTo>
                <a:lnTo>
                  <a:pt x="1072819" y="516353"/>
                </a:lnTo>
                <a:lnTo>
                  <a:pt x="1077438" y="540687"/>
                </a:lnTo>
                <a:lnTo>
                  <a:pt x="1076865" y="577826"/>
                </a:lnTo>
                <a:lnTo>
                  <a:pt x="1174750" y="615950"/>
                </a:lnTo>
                <a:lnTo>
                  <a:pt x="1166813" y="690562"/>
                </a:lnTo>
                <a:lnTo>
                  <a:pt x="1062601" y="705007"/>
                </a:lnTo>
                <a:lnTo>
                  <a:pt x="1049710" y="757392"/>
                </a:lnTo>
                <a:lnTo>
                  <a:pt x="1043913" y="770170"/>
                </a:lnTo>
                <a:lnTo>
                  <a:pt x="1119188" y="841375"/>
                </a:lnTo>
                <a:lnTo>
                  <a:pt x="1082676" y="908050"/>
                </a:lnTo>
                <a:lnTo>
                  <a:pt x="982045" y="881886"/>
                </a:lnTo>
                <a:lnTo>
                  <a:pt x="980809" y="883806"/>
                </a:lnTo>
                <a:lnTo>
                  <a:pt x="940450" y="926599"/>
                </a:lnTo>
                <a:lnTo>
                  <a:pt x="982662" y="1022349"/>
                </a:lnTo>
                <a:lnTo>
                  <a:pt x="925512" y="1069974"/>
                </a:lnTo>
                <a:lnTo>
                  <a:pt x="840644" y="1006841"/>
                </a:lnTo>
                <a:lnTo>
                  <a:pt x="814145" y="1024591"/>
                </a:lnTo>
                <a:lnTo>
                  <a:pt x="781185" y="1037594"/>
                </a:lnTo>
                <a:lnTo>
                  <a:pt x="784225" y="1143000"/>
                </a:lnTo>
                <a:lnTo>
                  <a:pt x="711200" y="1163637"/>
                </a:lnTo>
                <a:lnTo>
                  <a:pt x="658868" y="1073062"/>
                </a:lnTo>
                <a:lnTo>
                  <a:pt x="635880" y="1077436"/>
                </a:lnTo>
                <a:lnTo>
                  <a:pt x="597489" y="1076843"/>
                </a:lnTo>
                <a:lnTo>
                  <a:pt x="560387" y="1174750"/>
                </a:lnTo>
                <a:lnTo>
                  <a:pt x="485774" y="1166813"/>
                </a:lnTo>
                <a:lnTo>
                  <a:pt x="470244" y="1062239"/>
                </a:lnTo>
                <a:lnTo>
                  <a:pt x="419327" y="1049708"/>
                </a:lnTo>
                <a:lnTo>
                  <a:pt x="404822" y="1043134"/>
                </a:lnTo>
                <a:lnTo>
                  <a:pt x="333374" y="1117600"/>
                </a:lnTo>
                <a:lnTo>
                  <a:pt x="268287" y="1081088"/>
                </a:lnTo>
                <a:lnTo>
                  <a:pt x="294359" y="981814"/>
                </a:lnTo>
                <a:lnTo>
                  <a:pt x="292795" y="980808"/>
                </a:lnTo>
                <a:lnTo>
                  <a:pt x="249696" y="940224"/>
                </a:lnTo>
                <a:lnTo>
                  <a:pt x="152399" y="982662"/>
                </a:lnTo>
                <a:lnTo>
                  <a:pt x="106362" y="925512"/>
                </a:lnTo>
                <a:lnTo>
                  <a:pt x="169531" y="840597"/>
                </a:lnTo>
                <a:lnTo>
                  <a:pt x="151782" y="814144"/>
                </a:lnTo>
                <a:lnTo>
                  <a:pt x="138529" y="780584"/>
                </a:lnTo>
                <a:lnTo>
                  <a:pt x="31749" y="782637"/>
                </a:lnTo>
                <a:lnTo>
                  <a:pt x="11112" y="712787"/>
                </a:lnTo>
                <a:lnTo>
                  <a:pt x="103243" y="658532"/>
                </a:lnTo>
                <a:lnTo>
                  <a:pt x="98900" y="635651"/>
                </a:lnTo>
                <a:lnTo>
                  <a:pt x="99486" y="597694"/>
                </a:lnTo>
                <a:lnTo>
                  <a:pt x="0" y="560387"/>
                </a:lnTo>
                <a:lnTo>
                  <a:pt x="7937" y="485775"/>
                </a:lnTo>
                <a:lnTo>
                  <a:pt x="114022" y="470174"/>
                </a:lnTo>
                <a:lnTo>
                  <a:pt x="126629" y="418946"/>
                </a:lnTo>
                <a:lnTo>
                  <a:pt x="132605" y="405771"/>
                </a:lnTo>
                <a:lnTo>
                  <a:pt x="57150" y="333375"/>
                </a:lnTo>
                <a:lnTo>
                  <a:pt x="93662" y="268287"/>
                </a:lnTo>
                <a:lnTo>
                  <a:pt x="194147" y="294677"/>
                </a:lnTo>
                <a:lnTo>
                  <a:pt x="195530" y="292531"/>
                </a:lnTo>
                <a:lnTo>
                  <a:pt x="235678" y="249961"/>
                </a:lnTo>
                <a:lnTo>
                  <a:pt x="192087" y="152400"/>
                </a:lnTo>
                <a:lnTo>
                  <a:pt x="250824" y="106362"/>
                </a:lnTo>
                <a:lnTo>
                  <a:pt x="335694" y="169496"/>
                </a:lnTo>
                <a:lnTo>
                  <a:pt x="362193" y="151746"/>
                </a:lnTo>
                <a:lnTo>
                  <a:pt x="395198" y="138726"/>
                </a:lnTo>
                <a:lnTo>
                  <a:pt x="392112" y="31750"/>
                </a:lnTo>
                <a:lnTo>
                  <a:pt x="463549" y="11112"/>
                </a:lnTo>
                <a:lnTo>
                  <a:pt x="518238" y="103979"/>
                </a:lnTo>
                <a:lnTo>
                  <a:pt x="552910" y="97845"/>
                </a:lnTo>
                <a:lnTo>
                  <a:pt x="577990" y="98490"/>
                </a:lnTo>
                <a:close/>
              </a:path>
            </a:pathLst>
          </a:custGeom>
          <a:solidFill>
            <a:schemeClr val="accent1"/>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
          <p:cNvSpPr>
            <a:spLocks/>
          </p:cNvSpPr>
          <p:nvPr/>
        </p:nvSpPr>
        <p:spPr bwMode="auto">
          <a:xfrm>
            <a:off x="8883651" y="2386497"/>
            <a:ext cx="594634" cy="594633"/>
          </a:xfrm>
          <a:custGeom>
            <a:avLst/>
            <a:gdLst>
              <a:gd name="connsiteX0" fmla="*/ 317500 w 649288"/>
              <a:gd name="connsiteY0" fmla="*/ 0 h 649287"/>
              <a:gd name="connsiteX1" fmla="*/ 393700 w 649288"/>
              <a:gd name="connsiteY1" fmla="*/ 7937 h 649287"/>
              <a:gd name="connsiteX2" fmla="*/ 412438 w 649288"/>
              <a:gd name="connsiteY2" fmla="*/ 93737 h 649287"/>
              <a:gd name="connsiteX3" fmla="*/ 433195 w 649288"/>
              <a:gd name="connsiteY3" fmla="*/ 101206 h 649287"/>
              <a:gd name="connsiteX4" fmla="*/ 466681 w 649288"/>
              <a:gd name="connsiteY4" fmla="*/ 121501 h 649287"/>
              <a:gd name="connsiteX5" fmla="*/ 547689 w 649288"/>
              <a:gd name="connsiteY5" fmla="*/ 88900 h 649287"/>
              <a:gd name="connsiteX6" fmla="*/ 596901 w 649288"/>
              <a:gd name="connsiteY6" fmla="*/ 147638 h 649287"/>
              <a:gd name="connsiteX7" fmla="*/ 550055 w 649288"/>
              <a:gd name="connsiteY7" fmla="*/ 220835 h 649287"/>
              <a:gd name="connsiteX8" fmla="*/ 559211 w 649288"/>
              <a:gd name="connsiteY8" fmla="*/ 239961 h 649287"/>
              <a:gd name="connsiteX9" fmla="*/ 569814 w 649288"/>
              <a:gd name="connsiteY9" fmla="*/ 280966 h 649287"/>
              <a:gd name="connsiteX10" fmla="*/ 649288 w 649288"/>
              <a:gd name="connsiteY10" fmla="*/ 314325 h 649287"/>
              <a:gd name="connsiteX11" fmla="*/ 642938 w 649288"/>
              <a:gd name="connsiteY11" fmla="*/ 392113 h 649287"/>
              <a:gd name="connsiteX12" fmla="*/ 556964 w 649288"/>
              <a:gd name="connsiteY12" fmla="*/ 410889 h 649287"/>
              <a:gd name="connsiteX13" fmla="*/ 549457 w 649288"/>
              <a:gd name="connsiteY13" fmla="*/ 431560 h 649287"/>
              <a:gd name="connsiteX14" fmla="*/ 527263 w 649288"/>
              <a:gd name="connsiteY14" fmla="*/ 467798 h 649287"/>
              <a:gd name="connsiteX15" fmla="*/ 560388 w 649288"/>
              <a:gd name="connsiteY15" fmla="*/ 547687 h 649287"/>
              <a:gd name="connsiteX16" fmla="*/ 500063 w 649288"/>
              <a:gd name="connsiteY16" fmla="*/ 598487 h 649287"/>
              <a:gd name="connsiteX17" fmla="*/ 424873 w 649288"/>
              <a:gd name="connsiteY17" fmla="*/ 549715 h 649287"/>
              <a:gd name="connsiteX18" fmla="*/ 410120 w 649288"/>
              <a:gd name="connsiteY18" fmla="*/ 556698 h 649287"/>
              <a:gd name="connsiteX19" fmla="*/ 368313 w 649288"/>
              <a:gd name="connsiteY19" fmla="*/ 567433 h 649287"/>
              <a:gd name="connsiteX20" fmla="*/ 333375 w 649288"/>
              <a:gd name="connsiteY20" fmla="*/ 649287 h 649287"/>
              <a:gd name="connsiteX21" fmla="*/ 255588 w 649288"/>
              <a:gd name="connsiteY21" fmla="*/ 642937 h 649287"/>
              <a:gd name="connsiteX22" fmla="*/ 237274 w 649288"/>
              <a:gd name="connsiteY22" fmla="*/ 554423 h 649287"/>
              <a:gd name="connsiteX23" fmla="*/ 217680 w 649288"/>
              <a:gd name="connsiteY23" fmla="*/ 547372 h 649287"/>
              <a:gd name="connsiteX24" fmla="*/ 184265 w 649288"/>
              <a:gd name="connsiteY24" fmla="*/ 527120 h 649287"/>
              <a:gd name="connsiteX25" fmla="*/ 101600 w 649288"/>
              <a:gd name="connsiteY25" fmla="*/ 560387 h 649287"/>
              <a:gd name="connsiteX26" fmla="*/ 52388 w 649288"/>
              <a:gd name="connsiteY26" fmla="*/ 501650 h 649287"/>
              <a:gd name="connsiteX27" fmla="*/ 100335 w 649288"/>
              <a:gd name="connsiteY27" fmla="*/ 426731 h 649287"/>
              <a:gd name="connsiteX28" fmla="*/ 91664 w 649288"/>
              <a:gd name="connsiteY28" fmla="*/ 408618 h 649287"/>
              <a:gd name="connsiteX29" fmla="*/ 81166 w 649288"/>
              <a:gd name="connsiteY29" fmla="*/ 368019 h 649287"/>
              <a:gd name="connsiteX30" fmla="*/ 0 w 649288"/>
              <a:gd name="connsiteY30" fmla="*/ 333375 h 649287"/>
              <a:gd name="connsiteX31" fmla="*/ 7937 w 649288"/>
              <a:gd name="connsiteY31" fmla="*/ 257175 h 649287"/>
              <a:gd name="connsiteX32" fmla="*/ 93624 w 649288"/>
              <a:gd name="connsiteY32" fmla="*/ 238462 h 649287"/>
              <a:gd name="connsiteX33" fmla="*/ 101418 w 649288"/>
              <a:gd name="connsiteY33" fmla="*/ 216983 h 649287"/>
              <a:gd name="connsiteX34" fmla="*/ 122826 w 649288"/>
              <a:gd name="connsiteY34" fmla="*/ 181954 h 649287"/>
              <a:gd name="connsiteX35" fmla="*/ 90488 w 649288"/>
              <a:gd name="connsiteY35" fmla="*/ 101599 h 649287"/>
              <a:gd name="connsiteX36" fmla="*/ 149225 w 649288"/>
              <a:gd name="connsiteY36" fmla="*/ 52387 h 649287"/>
              <a:gd name="connsiteX37" fmla="*/ 223287 w 649288"/>
              <a:gd name="connsiteY37" fmla="*/ 99786 h 649287"/>
              <a:gd name="connsiteX38" fmla="*/ 240755 w 649288"/>
              <a:gd name="connsiteY38" fmla="*/ 91494 h 649287"/>
              <a:gd name="connsiteX39" fmla="*/ 283081 w 649288"/>
              <a:gd name="connsiteY39" fmla="*/ 80640 h 64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49288" h="649287">
                <a:moveTo>
                  <a:pt x="317500" y="0"/>
                </a:moveTo>
                <a:lnTo>
                  <a:pt x="393700" y="7937"/>
                </a:lnTo>
                <a:lnTo>
                  <a:pt x="412438" y="93737"/>
                </a:lnTo>
                <a:lnTo>
                  <a:pt x="433195" y="101206"/>
                </a:lnTo>
                <a:lnTo>
                  <a:pt x="466681" y="121501"/>
                </a:lnTo>
                <a:lnTo>
                  <a:pt x="547689" y="88900"/>
                </a:lnTo>
                <a:lnTo>
                  <a:pt x="596901" y="147638"/>
                </a:lnTo>
                <a:lnTo>
                  <a:pt x="550055" y="220835"/>
                </a:lnTo>
                <a:lnTo>
                  <a:pt x="559211" y="239961"/>
                </a:lnTo>
                <a:lnTo>
                  <a:pt x="569814" y="280966"/>
                </a:lnTo>
                <a:lnTo>
                  <a:pt x="649288" y="314325"/>
                </a:lnTo>
                <a:lnTo>
                  <a:pt x="642938" y="392113"/>
                </a:lnTo>
                <a:lnTo>
                  <a:pt x="556964" y="410889"/>
                </a:lnTo>
                <a:lnTo>
                  <a:pt x="549457" y="431560"/>
                </a:lnTo>
                <a:lnTo>
                  <a:pt x="527263" y="467798"/>
                </a:lnTo>
                <a:lnTo>
                  <a:pt x="560388" y="547687"/>
                </a:lnTo>
                <a:lnTo>
                  <a:pt x="500063" y="598487"/>
                </a:lnTo>
                <a:lnTo>
                  <a:pt x="424873" y="549715"/>
                </a:lnTo>
                <a:lnTo>
                  <a:pt x="410120" y="556698"/>
                </a:lnTo>
                <a:lnTo>
                  <a:pt x="368313" y="567433"/>
                </a:lnTo>
                <a:lnTo>
                  <a:pt x="333375" y="649287"/>
                </a:lnTo>
                <a:lnTo>
                  <a:pt x="255588" y="642937"/>
                </a:lnTo>
                <a:lnTo>
                  <a:pt x="237274" y="554423"/>
                </a:lnTo>
                <a:lnTo>
                  <a:pt x="217680" y="547372"/>
                </a:lnTo>
                <a:lnTo>
                  <a:pt x="184265" y="527120"/>
                </a:lnTo>
                <a:lnTo>
                  <a:pt x="101600" y="560387"/>
                </a:lnTo>
                <a:lnTo>
                  <a:pt x="52388" y="501650"/>
                </a:lnTo>
                <a:lnTo>
                  <a:pt x="100335" y="426731"/>
                </a:lnTo>
                <a:lnTo>
                  <a:pt x="91664" y="408618"/>
                </a:lnTo>
                <a:lnTo>
                  <a:pt x="81166" y="368019"/>
                </a:lnTo>
                <a:lnTo>
                  <a:pt x="0" y="333375"/>
                </a:lnTo>
                <a:lnTo>
                  <a:pt x="7937" y="257175"/>
                </a:lnTo>
                <a:lnTo>
                  <a:pt x="93624" y="238462"/>
                </a:lnTo>
                <a:lnTo>
                  <a:pt x="101418" y="216983"/>
                </a:lnTo>
                <a:lnTo>
                  <a:pt x="122826" y="181954"/>
                </a:lnTo>
                <a:lnTo>
                  <a:pt x="90488" y="101599"/>
                </a:lnTo>
                <a:lnTo>
                  <a:pt x="149225" y="52387"/>
                </a:lnTo>
                <a:lnTo>
                  <a:pt x="223287" y="99786"/>
                </a:lnTo>
                <a:lnTo>
                  <a:pt x="240755" y="91494"/>
                </a:lnTo>
                <a:lnTo>
                  <a:pt x="283081" y="80640"/>
                </a:lnTo>
                <a:close/>
              </a:path>
            </a:pathLst>
          </a:custGeom>
          <a:solidFill>
            <a:schemeClr val="accent3"/>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p:cNvSpPr>
          <p:nvPr/>
        </p:nvSpPr>
        <p:spPr bwMode="auto">
          <a:xfrm>
            <a:off x="7919736" y="2879357"/>
            <a:ext cx="1705392" cy="1703938"/>
          </a:xfrm>
          <a:custGeom>
            <a:avLst/>
            <a:gdLst>
              <a:gd name="connsiteX0" fmla="*/ 925512 w 1862137"/>
              <a:gd name="connsiteY0" fmla="*/ 0 h 1860550"/>
              <a:gd name="connsiteX1" fmla="*/ 978984 w 1862137"/>
              <a:gd name="connsiteY1" fmla="*/ 157330 h 1860550"/>
              <a:gd name="connsiteX2" fmla="*/ 1037671 w 1862137"/>
              <a:gd name="connsiteY2" fmla="*/ 159757 h 1860550"/>
              <a:gd name="connsiteX3" fmla="*/ 1083692 w 1862137"/>
              <a:gd name="connsiteY3" fmla="*/ 170718 h 1860550"/>
              <a:gd name="connsiteX4" fmla="*/ 1176338 w 1862137"/>
              <a:gd name="connsiteY4" fmla="*/ 31750 h 1860550"/>
              <a:gd name="connsiteX5" fmla="*/ 1289050 w 1862137"/>
              <a:gd name="connsiteY5" fmla="*/ 69850 h 1860550"/>
              <a:gd name="connsiteX6" fmla="*/ 1275692 w 1862137"/>
              <a:gd name="connsiteY6" fmla="*/ 236320 h 1860550"/>
              <a:gd name="connsiteX7" fmla="*/ 1319008 w 1862137"/>
              <a:gd name="connsiteY7" fmla="*/ 255918 h 1860550"/>
              <a:gd name="connsiteX8" fmla="*/ 1358662 w 1862137"/>
              <a:gd name="connsiteY8" fmla="*/ 284075 h 1860550"/>
              <a:gd name="connsiteX9" fmla="*/ 1495425 w 1862137"/>
              <a:gd name="connsiteY9" fmla="*/ 190500 h 1860550"/>
              <a:gd name="connsiteX10" fmla="*/ 1585912 w 1862137"/>
              <a:gd name="connsiteY10" fmla="*/ 268288 h 1860550"/>
              <a:gd name="connsiteX11" fmla="*/ 1511895 w 1862137"/>
              <a:gd name="connsiteY11" fmla="*/ 417350 h 1860550"/>
              <a:gd name="connsiteX12" fmla="*/ 1546743 w 1862137"/>
              <a:gd name="connsiteY12" fmla="*/ 454238 h 1860550"/>
              <a:gd name="connsiteX13" fmla="*/ 1576521 w 1862137"/>
              <a:gd name="connsiteY13" fmla="*/ 502126 h 1860550"/>
              <a:gd name="connsiteX14" fmla="*/ 1741488 w 1862137"/>
              <a:gd name="connsiteY14" fmla="*/ 468313 h 1860550"/>
              <a:gd name="connsiteX15" fmla="*/ 1793875 w 1862137"/>
              <a:gd name="connsiteY15" fmla="*/ 573088 h 1860550"/>
              <a:gd name="connsiteX16" fmla="*/ 1667696 w 1862137"/>
              <a:gd name="connsiteY16" fmla="*/ 681097 h 1860550"/>
              <a:gd name="connsiteX17" fmla="*/ 1684884 w 1862137"/>
              <a:gd name="connsiteY17" fmla="*/ 735702 h 1860550"/>
              <a:gd name="connsiteX18" fmla="*/ 1693262 w 1862137"/>
              <a:gd name="connsiteY18" fmla="*/ 776085 h 1860550"/>
              <a:gd name="connsiteX19" fmla="*/ 1854200 w 1862137"/>
              <a:gd name="connsiteY19" fmla="*/ 806450 h 1860550"/>
              <a:gd name="connsiteX20" fmla="*/ 1862137 w 1862137"/>
              <a:gd name="connsiteY20" fmla="*/ 925513 h 1860550"/>
              <a:gd name="connsiteX21" fmla="*/ 1704727 w 1862137"/>
              <a:gd name="connsiteY21" fmla="*/ 977642 h 1860550"/>
              <a:gd name="connsiteX22" fmla="*/ 1702277 w 1862137"/>
              <a:gd name="connsiteY22" fmla="*/ 1036783 h 1860550"/>
              <a:gd name="connsiteX23" fmla="*/ 1691105 w 1862137"/>
              <a:gd name="connsiteY23" fmla="*/ 1083603 h 1860550"/>
              <a:gd name="connsiteX24" fmla="*/ 1830387 w 1862137"/>
              <a:gd name="connsiteY24" fmla="*/ 1174750 h 1860550"/>
              <a:gd name="connsiteX25" fmla="*/ 1792287 w 1862137"/>
              <a:gd name="connsiteY25" fmla="*/ 1285875 h 1860550"/>
              <a:gd name="connsiteX26" fmla="*/ 1625658 w 1862137"/>
              <a:gd name="connsiteY26" fmla="*/ 1274561 h 1860550"/>
              <a:gd name="connsiteX27" fmla="*/ 1606030 w 1862137"/>
              <a:gd name="connsiteY27" fmla="*/ 1317868 h 1860550"/>
              <a:gd name="connsiteX28" fmla="*/ 1577382 w 1862137"/>
              <a:gd name="connsiteY28" fmla="*/ 1358141 h 1860550"/>
              <a:gd name="connsiteX29" fmla="*/ 1671637 w 1862137"/>
              <a:gd name="connsiteY29" fmla="*/ 1495425 h 1860550"/>
              <a:gd name="connsiteX30" fmla="*/ 1593850 w 1862137"/>
              <a:gd name="connsiteY30" fmla="*/ 1584325 h 1860550"/>
              <a:gd name="connsiteX31" fmla="*/ 1444760 w 1862137"/>
              <a:gd name="connsiteY31" fmla="*/ 1510294 h 1860550"/>
              <a:gd name="connsiteX32" fmla="*/ 1407533 w 1862137"/>
              <a:gd name="connsiteY32" fmla="*/ 1545400 h 1860550"/>
              <a:gd name="connsiteX33" fmla="*/ 1359818 w 1862137"/>
              <a:gd name="connsiteY33" fmla="*/ 1575017 h 1860550"/>
              <a:gd name="connsiteX34" fmla="*/ 1393825 w 1862137"/>
              <a:gd name="connsiteY34" fmla="*/ 1739900 h 1860550"/>
              <a:gd name="connsiteX35" fmla="*/ 1289050 w 1862137"/>
              <a:gd name="connsiteY35" fmla="*/ 1792287 h 1860550"/>
              <a:gd name="connsiteX36" fmla="*/ 1181011 w 1862137"/>
              <a:gd name="connsiteY36" fmla="*/ 1666074 h 1860550"/>
              <a:gd name="connsiteX37" fmla="*/ 1125816 w 1862137"/>
              <a:gd name="connsiteY37" fmla="*/ 1683417 h 1860550"/>
              <a:gd name="connsiteX38" fmla="*/ 1086058 w 1862137"/>
              <a:gd name="connsiteY38" fmla="*/ 1691651 h 1860550"/>
              <a:gd name="connsiteX39" fmla="*/ 1055688 w 1862137"/>
              <a:gd name="connsiteY39" fmla="*/ 1852613 h 1860550"/>
              <a:gd name="connsiteX40" fmla="*/ 936625 w 1862137"/>
              <a:gd name="connsiteY40" fmla="*/ 1860550 h 1860550"/>
              <a:gd name="connsiteX41" fmla="*/ 883154 w 1862137"/>
              <a:gd name="connsiteY41" fmla="*/ 1703221 h 1860550"/>
              <a:gd name="connsiteX42" fmla="*/ 824467 w 1862137"/>
              <a:gd name="connsiteY42" fmla="*/ 1700794 h 1860550"/>
              <a:gd name="connsiteX43" fmla="*/ 777857 w 1862137"/>
              <a:gd name="connsiteY43" fmla="*/ 1689693 h 1860550"/>
              <a:gd name="connsiteX44" fmla="*/ 685800 w 1862137"/>
              <a:gd name="connsiteY44" fmla="*/ 1828800 h 1860550"/>
              <a:gd name="connsiteX45" fmla="*/ 574675 w 1862137"/>
              <a:gd name="connsiteY45" fmla="*/ 1789113 h 1860550"/>
              <a:gd name="connsiteX46" fmla="*/ 586948 w 1862137"/>
              <a:gd name="connsiteY46" fmla="*/ 1624458 h 1860550"/>
              <a:gd name="connsiteX47" fmla="*/ 543130 w 1862137"/>
              <a:gd name="connsiteY47" fmla="*/ 1604634 h 1860550"/>
              <a:gd name="connsiteX48" fmla="*/ 502741 w 1862137"/>
              <a:gd name="connsiteY48" fmla="*/ 1575955 h 1860550"/>
              <a:gd name="connsiteX49" fmla="*/ 366712 w 1862137"/>
              <a:gd name="connsiteY49" fmla="*/ 1670050 h 1860550"/>
              <a:gd name="connsiteX50" fmla="*/ 276225 w 1862137"/>
              <a:gd name="connsiteY50" fmla="*/ 1592263 h 1860550"/>
              <a:gd name="connsiteX51" fmla="*/ 350241 w 1862137"/>
              <a:gd name="connsiteY51" fmla="*/ 1443201 h 1860550"/>
              <a:gd name="connsiteX52" fmla="*/ 315394 w 1862137"/>
              <a:gd name="connsiteY52" fmla="*/ 1406314 h 1860550"/>
              <a:gd name="connsiteX53" fmla="*/ 285679 w 1862137"/>
              <a:gd name="connsiteY53" fmla="*/ 1358527 h 1860550"/>
              <a:gd name="connsiteX54" fmla="*/ 122237 w 1862137"/>
              <a:gd name="connsiteY54" fmla="*/ 1392237 h 1860550"/>
              <a:gd name="connsiteX55" fmla="*/ 68262 w 1862137"/>
              <a:gd name="connsiteY55" fmla="*/ 1285875 h 1860550"/>
              <a:gd name="connsiteX56" fmla="*/ 194297 w 1862137"/>
              <a:gd name="connsiteY56" fmla="*/ 1178997 h 1860550"/>
              <a:gd name="connsiteX57" fmla="*/ 177253 w 1862137"/>
              <a:gd name="connsiteY57" fmla="*/ 1124849 h 1860550"/>
              <a:gd name="connsiteX58" fmla="*/ 168617 w 1862137"/>
              <a:gd name="connsiteY58" fmla="*/ 1083223 h 1860550"/>
              <a:gd name="connsiteX59" fmla="*/ 7937 w 1862137"/>
              <a:gd name="connsiteY59" fmla="*/ 1054100 h 1860550"/>
              <a:gd name="connsiteX60" fmla="*/ 0 w 1862137"/>
              <a:gd name="connsiteY60" fmla="*/ 935037 h 1860550"/>
              <a:gd name="connsiteX61" fmla="*/ 157410 w 1862137"/>
              <a:gd name="connsiteY61" fmla="*/ 882908 h 1860550"/>
              <a:gd name="connsiteX62" fmla="*/ 159860 w 1862137"/>
              <a:gd name="connsiteY62" fmla="*/ 823769 h 1860550"/>
              <a:gd name="connsiteX63" fmla="*/ 171108 w 1862137"/>
              <a:gd name="connsiteY63" fmla="*/ 776628 h 1860550"/>
              <a:gd name="connsiteX64" fmla="*/ 33337 w 1862137"/>
              <a:gd name="connsiteY64" fmla="*/ 685801 h 1860550"/>
              <a:gd name="connsiteX65" fmla="*/ 71437 w 1862137"/>
              <a:gd name="connsiteY65" fmla="*/ 573088 h 1860550"/>
              <a:gd name="connsiteX66" fmla="*/ 236742 w 1862137"/>
              <a:gd name="connsiteY66" fmla="*/ 585409 h 1860550"/>
              <a:gd name="connsiteX67" fmla="*/ 256107 w 1862137"/>
              <a:gd name="connsiteY67" fmla="*/ 542684 h 1860550"/>
              <a:gd name="connsiteX68" fmla="*/ 284755 w 1862137"/>
              <a:gd name="connsiteY68" fmla="*/ 502410 h 1860550"/>
              <a:gd name="connsiteX69" fmla="*/ 190500 w 1862137"/>
              <a:gd name="connsiteY69" fmla="*/ 365125 h 1860550"/>
              <a:gd name="connsiteX70" fmla="*/ 268287 w 1862137"/>
              <a:gd name="connsiteY70" fmla="*/ 276225 h 1860550"/>
              <a:gd name="connsiteX71" fmla="*/ 417378 w 1862137"/>
              <a:gd name="connsiteY71" fmla="*/ 350256 h 1860550"/>
              <a:gd name="connsiteX72" fmla="*/ 454604 w 1862137"/>
              <a:gd name="connsiteY72" fmla="*/ 315152 h 1860550"/>
              <a:gd name="connsiteX73" fmla="*/ 502320 w 1862137"/>
              <a:gd name="connsiteY73" fmla="*/ 285534 h 1860550"/>
              <a:gd name="connsiteX74" fmla="*/ 468312 w 1862137"/>
              <a:gd name="connsiteY74" fmla="*/ 120651 h 1860550"/>
              <a:gd name="connsiteX75" fmla="*/ 574675 w 1862137"/>
              <a:gd name="connsiteY75" fmla="*/ 68263 h 1860550"/>
              <a:gd name="connsiteX76" fmla="*/ 682378 w 1862137"/>
              <a:gd name="connsiteY76" fmla="*/ 194084 h 1860550"/>
              <a:gd name="connsiteX77" fmla="*/ 736321 w 1862137"/>
              <a:gd name="connsiteY77" fmla="*/ 177134 h 1860550"/>
              <a:gd name="connsiteX78" fmla="*/ 777732 w 1862137"/>
              <a:gd name="connsiteY78" fmla="*/ 168558 h 1860550"/>
              <a:gd name="connsiteX79" fmla="*/ 808037 w 1862137"/>
              <a:gd name="connsiteY79" fmla="*/ 7937 h 186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862137" h="1860550">
                <a:moveTo>
                  <a:pt x="925512" y="0"/>
                </a:moveTo>
                <a:lnTo>
                  <a:pt x="978984" y="157330"/>
                </a:lnTo>
                <a:lnTo>
                  <a:pt x="1037671" y="159757"/>
                </a:lnTo>
                <a:lnTo>
                  <a:pt x="1083692" y="170718"/>
                </a:lnTo>
                <a:lnTo>
                  <a:pt x="1176338" y="31750"/>
                </a:lnTo>
                <a:lnTo>
                  <a:pt x="1289050" y="69850"/>
                </a:lnTo>
                <a:lnTo>
                  <a:pt x="1275692" y="236320"/>
                </a:lnTo>
                <a:lnTo>
                  <a:pt x="1319008" y="255918"/>
                </a:lnTo>
                <a:lnTo>
                  <a:pt x="1358662" y="284075"/>
                </a:lnTo>
                <a:lnTo>
                  <a:pt x="1495425" y="190500"/>
                </a:lnTo>
                <a:lnTo>
                  <a:pt x="1585912" y="268288"/>
                </a:lnTo>
                <a:lnTo>
                  <a:pt x="1511895" y="417350"/>
                </a:lnTo>
                <a:lnTo>
                  <a:pt x="1546743" y="454238"/>
                </a:lnTo>
                <a:lnTo>
                  <a:pt x="1576521" y="502126"/>
                </a:lnTo>
                <a:lnTo>
                  <a:pt x="1741488" y="468313"/>
                </a:lnTo>
                <a:lnTo>
                  <a:pt x="1793875" y="573088"/>
                </a:lnTo>
                <a:lnTo>
                  <a:pt x="1667696" y="681097"/>
                </a:lnTo>
                <a:lnTo>
                  <a:pt x="1684884" y="735702"/>
                </a:lnTo>
                <a:lnTo>
                  <a:pt x="1693262" y="776085"/>
                </a:lnTo>
                <a:lnTo>
                  <a:pt x="1854200" y="806450"/>
                </a:lnTo>
                <a:lnTo>
                  <a:pt x="1862137" y="925513"/>
                </a:lnTo>
                <a:lnTo>
                  <a:pt x="1704727" y="977642"/>
                </a:lnTo>
                <a:lnTo>
                  <a:pt x="1702277" y="1036783"/>
                </a:lnTo>
                <a:lnTo>
                  <a:pt x="1691105" y="1083603"/>
                </a:lnTo>
                <a:lnTo>
                  <a:pt x="1830387" y="1174750"/>
                </a:lnTo>
                <a:lnTo>
                  <a:pt x="1792287" y="1285875"/>
                </a:lnTo>
                <a:lnTo>
                  <a:pt x="1625658" y="1274561"/>
                </a:lnTo>
                <a:lnTo>
                  <a:pt x="1606030" y="1317868"/>
                </a:lnTo>
                <a:lnTo>
                  <a:pt x="1577382" y="1358141"/>
                </a:lnTo>
                <a:lnTo>
                  <a:pt x="1671637" y="1495425"/>
                </a:lnTo>
                <a:lnTo>
                  <a:pt x="1593850" y="1584325"/>
                </a:lnTo>
                <a:lnTo>
                  <a:pt x="1444760" y="1510294"/>
                </a:lnTo>
                <a:lnTo>
                  <a:pt x="1407533" y="1545400"/>
                </a:lnTo>
                <a:lnTo>
                  <a:pt x="1359818" y="1575017"/>
                </a:lnTo>
                <a:lnTo>
                  <a:pt x="1393825" y="1739900"/>
                </a:lnTo>
                <a:lnTo>
                  <a:pt x="1289050" y="1792287"/>
                </a:lnTo>
                <a:lnTo>
                  <a:pt x="1181011" y="1666074"/>
                </a:lnTo>
                <a:lnTo>
                  <a:pt x="1125816" y="1683417"/>
                </a:lnTo>
                <a:lnTo>
                  <a:pt x="1086058" y="1691651"/>
                </a:lnTo>
                <a:lnTo>
                  <a:pt x="1055688" y="1852613"/>
                </a:lnTo>
                <a:lnTo>
                  <a:pt x="936625" y="1860550"/>
                </a:lnTo>
                <a:lnTo>
                  <a:pt x="883154" y="1703221"/>
                </a:lnTo>
                <a:lnTo>
                  <a:pt x="824467" y="1700794"/>
                </a:lnTo>
                <a:lnTo>
                  <a:pt x="777857" y="1689693"/>
                </a:lnTo>
                <a:lnTo>
                  <a:pt x="685800" y="1828800"/>
                </a:lnTo>
                <a:lnTo>
                  <a:pt x="574675" y="1789113"/>
                </a:lnTo>
                <a:lnTo>
                  <a:pt x="586948" y="1624458"/>
                </a:lnTo>
                <a:lnTo>
                  <a:pt x="543130" y="1604634"/>
                </a:lnTo>
                <a:lnTo>
                  <a:pt x="502741" y="1575955"/>
                </a:lnTo>
                <a:lnTo>
                  <a:pt x="366712" y="1670050"/>
                </a:lnTo>
                <a:lnTo>
                  <a:pt x="276225" y="1592263"/>
                </a:lnTo>
                <a:lnTo>
                  <a:pt x="350241" y="1443201"/>
                </a:lnTo>
                <a:lnTo>
                  <a:pt x="315394" y="1406314"/>
                </a:lnTo>
                <a:lnTo>
                  <a:pt x="285679" y="1358527"/>
                </a:lnTo>
                <a:lnTo>
                  <a:pt x="122237" y="1392237"/>
                </a:lnTo>
                <a:lnTo>
                  <a:pt x="68262" y="1285875"/>
                </a:lnTo>
                <a:lnTo>
                  <a:pt x="194297" y="1178997"/>
                </a:lnTo>
                <a:lnTo>
                  <a:pt x="177253" y="1124849"/>
                </a:lnTo>
                <a:lnTo>
                  <a:pt x="168617" y="1083223"/>
                </a:lnTo>
                <a:lnTo>
                  <a:pt x="7937" y="1054100"/>
                </a:lnTo>
                <a:lnTo>
                  <a:pt x="0" y="935037"/>
                </a:lnTo>
                <a:lnTo>
                  <a:pt x="157410" y="882908"/>
                </a:lnTo>
                <a:lnTo>
                  <a:pt x="159860" y="823769"/>
                </a:lnTo>
                <a:lnTo>
                  <a:pt x="171108" y="776628"/>
                </a:lnTo>
                <a:lnTo>
                  <a:pt x="33337" y="685801"/>
                </a:lnTo>
                <a:lnTo>
                  <a:pt x="71437" y="573088"/>
                </a:lnTo>
                <a:lnTo>
                  <a:pt x="236742" y="585409"/>
                </a:lnTo>
                <a:lnTo>
                  <a:pt x="256107" y="542684"/>
                </a:lnTo>
                <a:lnTo>
                  <a:pt x="284755" y="502410"/>
                </a:lnTo>
                <a:lnTo>
                  <a:pt x="190500" y="365125"/>
                </a:lnTo>
                <a:lnTo>
                  <a:pt x="268287" y="276225"/>
                </a:lnTo>
                <a:lnTo>
                  <a:pt x="417378" y="350256"/>
                </a:lnTo>
                <a:lnTo>
                  <a:pt x="454604" y="315152"/>
                </a:lnTo>
                <a:lnTo>
                  <a:pt x="502320" y="285534"/>
                </a:lnTo>
                <a:lnTo>
                  <a:pt x="468312" y="120651"/>
                </a:lnTo>
                <a:lnTo>
                  <a:pt x="574675" y="68263"/>
                </a:lnTo>
                <a:lnTo>
                  <a:pt x="682378" y="194084"/>
                </a:lnTo>
                <a:lnTo>
                  <a:pt x="736321" y="177134"/>
                </a:lnTo>
                <a:lnTo>
                  <a:pt x="777732" y="168558"/>
                </a:lnTo>
                <a:lnTo>
                  <a:pt x="808037" y="7937"/>
                </a:lnTo>
                <a:close/>
              </a:path>
            </a:pathLst>
          </a:custGeom>
          <a:solidFill>
            <a:schemeClr val="accent4"/>
          </a:solid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0" name="Group 9"/>
          <p:cNvGrpSpPr/>
          <p:nvPr/>
        </p:nvGrpSpPr>
        <p:grpSpPr>
          <a:xfrm>
            <a:off x="6484762" y="3846183"/>
            <a:ext cx="1199445" cy="2384349"/>
            <a:chOff x="3987801" y="4254500"/>
            <a:chExt cx="1309688" cy="2603499"/>
          </a:xfrm>
          <a:solidFill>
            <a:schemeClr val="accent1"/>
          </a:solidFill>
        </p:grpSpPr>
        <p:sp>
          <p:nvSpPr>
            <p:cNvPr id="11" name="Oval 6"/>
            <p:cNvSpPr>
              <a:spLocks noChangeArrowheads="1"/>
            </p:cNvSpPr>
            <p:nvPr/>
          </p:nvSpPr>
          <p:spPr bwMode="auto">
            <a:xfrm>
              <a:off x="4241801" y="4419599"/>
              <a:ext cx="469900" cy="471487"/>
            </a:xfrm>
            <a:prstGeom prst="ellipse">
              <a:avLst/>
            </a:prstGeom>
            <a:grp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7"/>
            <p:cNvSpPr>
              <a:spLocks/>
            </p:cNvSpPr>
            <p:nvPr/>
          </p:nvSpPr>
          <p:spPr bwMode="auto">
            <a:xfrm>
              <a:off x="3987801" y="4348162"/>
              <a:ext cx="1309688" cy="2509837"/>
            </a:xfrm>
            <a:custGeom>
              <a:avLst/>
              <a:gdLst>
                <a:gd name="T0" fmla="*/ 835 w 1488"/>
                <a:gd name="T1" fmla="*/ 717 h 2854"/>
                <a:gd name="T2" fmla="*/ 851 w 1488"/>
                <a:gd name="T3" fmla="*/ 708 h 2854"/>
                <a:gd name="T4" fmla="*/ 1249 w 1488"/>
                <a:gd name="T5" fmla="*/ 68 h 2854"/>
                <a:gd name="T6" fmla="*/ 1417 w 1488"/>
                <a:gd name="T7" fmla="*/ 36 h 2854"/>
                <a:gd name="T8" fmla="*/ 1451 w 1488"/>
                <a:gd name="T9" fmla="*/ 199 h 2854"/>
                <a:gd name="T10" fmla="*/ 890 w 1488"/>
                <a:gd name="T11" fmla="*/ 1074 h 2854"/>
                <a:gd name="T12" fmla="*/ 887 w 1488"/>
                <a:gd name="T13" fmla="*/ 1085 h 2854"/>
                <a:gd name="T14" fmla="*/ 887 w 1488"/>
                <a:gd name="T15" fmla="*/ 1839 h 2854"/>
                <a:gd name="T16" fmla="*/ 887 w 1488"/>
                <a:gd name="T17" fmla="*/ 1906 h 2854"/>
                <a:gd name="T18" fmla="*/ 887 w 1488"/>
                <a:gd name="T19" fmla="*/ 2723 h 2854"/>
                <a:gd name="T20" fmla="*/ 751 w 1488"/>
                <a:gd name="T21" fmla="*/ 2854 h 2854"/>
                <a:gd name="T22" fmla="*/ 749 w 1488"/>
                <a:gd name="T23" fmla="*/ 2854 h 2854"/>
                <a:gd name="T24" fmla="*/ 614 w 1488"/>
                <a:gd name="T25" fmla="*/ 2723 h 2854"/>
                <a:gd name="T26" fmla="*/ 614 w 1488"/>
                <a:gd name="T27" fmla="*/ 1925 h 2854"/>
                <a:gd name="T28" fmla="*/ 595 w 1488"/>
                <a:gd name="T29" fmla="*/ 1906 h 2854"/>
                <a:gd name="T30" fmla="*/ 576 w 1488"/>
                <a:gd name="T31" fmla="*/ 1906 h 2854"/>
                <a:gd name="T32" fmla="*/ 557 w 1488"/>
                <a:gd name="T33" fmla="*/ 1925 h 2854"/>
                <a:gd name="T34" fmla="*/ 557 w 1488"/>
                <a:gd name="T35" fmla="*/ 2723 h 2854"/>
                <a:gd name="T36" fmla="*/ 421 w 1488"/>
                <a:gd name="T37" fmla="*/ 2854 h 2854"/>
                <a:gd name="T38" fmla="*/ 419 w 1488"/>
                <a:gd name="T39" fmla="*/ 2854 h 2854"/>
                <a:gd name="T40" fmla="*/ 283 w 1488"/>
                <a:gd name="T41" fmla="*/ 2723 h 2854"/>
                <a:gd name="T42" fmla="*/ 283 w 1488"/>
                <a:gd name="T43" fmla="*/ 1906 h 2854"/>
                <a:gd name="T44" fmla="*/ 283 w 1488"/>
                <a:gd name="T45" fmla="*/ 1839 h 2854"/>
                <a:gd name="T46" fmla="*/ 283 w 1488"/>
                <a:gd name="T47" fmla="*/ 1103 h 2854"/>
                <a:gd name="T48" fmla="*/ 263 w 1488"/>
                <a:gd name="T49" fmla="*/ 1085 h 2854"/>
                <a:gd name="T50" fmla="*/ 263 w 1488"/>
                <a:gd name="T51" fmla="*/ 1085 h 2854"/>
                <a:gd name="T52" fmla="*/ 246 w 1488"/>
                <a:gd name="T53" fmla="*/ 1103 h 2854"/>
                <a:gd name="T54" fmla="*/ 246 w 1488"/>
                <a:gd name="T55" fmla="*/ 1712 h 2854"/>
                <a:gd name="T56" fmla="*/ 123 w 1488"/>
                <a:gd name="T57" fmla="*/ 1830 h 2854"/>
                <a:gd name="T58" fmla="*/ 0 w 1488"/>
                <a:gd name="T59" fmla="*/ 1712 h 2854"/>
                <a:gd name="T60" fmla="*/ 0 w 1488"/>
                <a:gd name="T61" fmla="*/ 1170 h 2854"/>
                <a:gd name="T62" fmla="*/ 0 w 1488"/>
                <a:gd name="T63" fmla="*/ 1024 h 2854"/>
                <a:gd name="T64" fmla="*/ 0 w 1488"/>
                <a:gd name="T65" fmla="*/ 736 h 2854"/>
                <a:gd name="T66" fmla="*/ 19 w 1488"/>
                <a:gd name="T67" fmla="*/ 717 h 2854"/>
                <a:gd name="T68" fmla="*/ 835 w 1488"/>
                <a:gd name="T69" fmla="*/ 717 h 2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88" h="2854">
                  <a:moveTo>
                    <a:pt x="835" y="717"/>
                  </a:moveTo>
                  <a:cubicBezTo>
                    <a:pt x="841" y="717"/>
                    <a:pt x="847" y="714"/>
                    <a:pt x="851" y="708"/>
                  </a:cubicBezTo>
                  <a:cubicBezTo>
                    <a:pt x="1249" y="68"/>
                    <a:pt x="1249" y="68"/>
                    <a:pt x="1249" y="68"/>
                  </a:cubicBezTo>
                  <a:cubicBezTo>
                    <a:pt x="1286" y="14"/>
                    <a:pt x="1361" y="0"/>
                    <a:pt x="1417" y="36"/>
                  </a:cubicBezTo>
                  <a:cubicBezTo>
                    <a:pt x="1473" y="72"/>
                    <a:pt x="1488" y="145"/>
                    <a:pt x="1451" y="199"/>
                  </a:cubicBezTo>
                  <a:cubicBezTo>
                    <a:pt x="890" y="1074"/>
                    <a:pt x="890" y="1074"/>
                    <a:pt x="890" y="1074"/>
                  </a:cubicBezTo>
                  <a:cubicBezTo>
                    <a:pt x="888" y="1077"/>
                    <a:pt x="887" y="1081"/>
                    <a:pt x="887" y="1085"/>
                  </a:cubicBezTo>
                  <a:cubicBezTo>
                    <a:pt x="887" y="1839"/>
                    <a:pt x="887" y="1839"/>
                    <a:pt x="887" y="1839"/>
                  </a:cubicBezTo>
                  <a:cubicBezTo>
                    <a:pt x="887" y="1906"/>
                    <a:pt x="887" y="1906"/>
                    <a:pt x="887" y="1906"/>
                  </a:cubicBezTo>
                  <a:cubicBezTo>
                    <a:pt x="887" y="2723"/>
                    <a:pt x="887" y="2723"/>
                    <a:pt x="887" y="2723"/>
                  </a:cubicBezTo>
                  <a:cubicBezTo>
                    <a:pt x="887" y="2795"/>
                    <a:pt x="826" y="2854"/>
                    <a:pt x="751" y="2854"/>
                  </a:cubicBezTo>
                  <a:cubicBezTo>
                    <a:pt x="749" y="2854"/>
                    <a:pt x="749" y="2854"/>
                    <a:pt x="749" y="2854"/>
                  </a:cubicBezTo>
                  <a:cubicBezTo>
                    <a:pt x="675" y="2854"/>
                    <a:pt x="614" y="2795"/>
                    <a:pt x="614" y="2723"/>
                  </a:cubicBezTo>
                  <a:cubicBezTo>
                    <a:pt x="614" y="1925"/>
                    <a:pt x="614" y="1925"/>
                    <a:pt x="614" y="1925"/>
                  </a:cubicBezTo>
                  <a:cubicBezTo>
                    <a:pt x="614" y="1914"/>
                    <a:pt x="605" y="1906"/>
                    <a:pt x="595" y="1906"/>
                  </a:cubicBezTo>
                  <a:cubicBezTo>
                    <a:pt x="576" y="1906"/>
                    <a:pt x="576" y="1906"/>
                    <a:pt x="576" y="1906"/>
                  </a:cubicBezTo>
                  <a:cubicBezTo>
                    <a:pt x="565" y="1906"/>
                    <a:pt x="557" y="1914"/>
                    <a:pt x="557" y="1925"/>
                  </a:cubicBezTo>
                  <a:cubicBezTo>
                    <a:pt x="557" y="2723"/>
                    <a:pt x="557" y="2723"/>
                    <a:pt x="557" y="2723"/>
                  </a:cubicBezTo>
                  <a:cubicBezTo>
                    <a:pt x="557" y="2795"/>
                    <a:pt x="495" y="2854"/>
                    <a:pt x="421" y="2854"/>
                  </a:cubicBezTo>
                  <a:cubicBezTo>
                    <a:pt x="419" y="2854"/>
                    <a:pt x="419" y="2854"/>
                    <a:pt x="419" y="2854"/>
                  </a:cubicBezTo>
                  <a:cubicBezTo>
                    <a:pt x="344" y="2854"/>
                    <a:pt x="283" y="2795"/>
                    <a:pt x="283" y="2723"/>
                  </a:cubicBezTo>
                  <a:cubicBezTo>
                    <a:pt x="283" y="1906"/>
                    <a:pt x="283" y="1906"/>
                    <a:pt x="283" y="1906"/>
                  </a:cubicBezTo>
                  <a:cubicBezTo>
                    <a:pt x="283" y="1839"/>
                    <a:pt x="283" y="1839"/>
                    <a:pt x="283" y="1839"/>
                  </a:cubicBezTo>
                  <a:cubicBezTo>
                    <a:pt x="283" y="1103"/>
                    <a:pt x="283" y="1103"/>
                    <a:pt x="283" y="1103"/>
                  </a:cubicBezTo>
                  <a:cubicBezTo>
                    <a:pt x="283" y="1092"/>
                    <a:pt x="274" y="1084"/>
                    <a:pt x="263" y="1085"/>
                  </a:cubicBezTo>
                  <a:cubicBezTo>
                    <a:pt x="263" y="1085"/>
                    <a:pt x="263" y="1085"/>
                    <a:pt x="263" y="1085"/>
                  </a:cubicBezTo>
                  <a:cubicBezTo>
                    <a:pt x="253" y="1086"/>
                    <a:pt x="246" y="1094"/>
                    <a:pt x="246" y="1103"/>
                  </a:cubicBezTo>
                  <a:cubicBezTo>
                    <a:pt x="246" y="1712"/>
                    <a:pt x="246" y="1712"/>
                    <a:pt x="246" y="1712"/>
                  </a:cubicBezTo>
                  <a:cubicBezTo>
                    <a:pt x="246" y="1778"/>
                    <a:pt x="190" y="1830"/>
                    <a:pt x="123" y="1830"/>
                  </a:cubicBezTo>
                  <a:cubicBezTo>
                    <a:pt x="56" y="1830"/>
                    <a:pt x="0" y="1778"/>
                    <a:pt x="0" y="1712"/>
                  </a:cubicBezTo>
                  <a:cubicBezTo>
                    <a:pt x="0" y="1170"/>
                    <a:pt x="0" y="1170"/>
                    <a:pt x="0" y="1170"/>
                  </a:cubicBezTo>
                  <a:cubicBezTo>
                    <a:pt x="0" y="1024"/>
                    <a:pt x="0" y="1024"/>
                    <a:pt x="0" y="1024"/>
                  </a:cubicBezTo>
                  <a:cubicBezTo>
                    <a:pt x="0" y="736"/>
                    <a:pt x="0" y="736"/>
                    <a:pt x="0" y="736"/>
                  </a:cubicBezTo>
                  <a:cubicBezTo>
                    <a:pt x="0" y="726"/>
                    <a:pt x="9" y="717"/>
                    <a:pt x="19" y="717"/>
                  </a:cubicBezTo>
                  <a:lnTo>
                    <a:pt x="835" y="717"/>
                  </a:lnTo>
                  <a:close/>
                </a:path>
              </a:pathLst>
            </a:custGeom>
            <a:grp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8"/>
            <p:cNvSpPr>
              <a:spLocks/>
            </p:cNvSpPr>
            <p:nvPr/>
          </p:nvSpPr>
          <p:spPr bwMode="auto">
            <a:xfrm>
              <a:off x="4176714" y="4281487"/>
              <a:ext cx="625475" cy="330200"/>
            </a:xfrm>
            <a:custGeom>
              <a:avLst/>
              <a:gdLst>
                <a:gd name="T0" fmla="*/ 51 w 711"/>
                <a:gd name="T1" fmla="*/ 375 h 375"/>
                <a:gd name="T2" fmla="*/ 0 w 711"/>
                <a:gd name="T3" fmla="*/ 323 h 375"/>
                <a:gd name="T4" fmla="*/ 21 w 711"/>
                <a:gd name="T5" fmla="*/ 281 h 375"/>
                <a:gd name="T6" fmla="*/ 334 w 711"/>
                <a:gd name="T7" fmla="*/ 0 h 375"/>
                <a:gd name="T8" fmla="*/ 646 w 711"/>
                <a:gd name="T9" fmla="*/ 271 h 375"/>
                <a:gd name="T10" fmla="*/ 660 w 711"/>
                <a:gd name="T11" fmla="*/ 271 h 375"/>
                <a:gd name="T12" fmla="*/ 711 w 711"/>
                <a:gd name="T13" fmla="*/ 323 h 375"/>
                <a:gd name="T14" fmla="*/ 660 w 711"/>
                <a:gd name="T15" fmla="*/ 375 h 375"/>
                <a:gd name="T16" fmla="*/ 51 w 711"/>
                <a:gd name="T17"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1" h="375">
                  <a:moveTo>
                    <a:pt x="51" y="375"/>
                  </a:moveTo>
                  <a:cubicBezTo>
                    <a:pt x="23" y="375"/>
                    <a:pt x="0" y="351"/>
                    <a:pt x="0" y="323"/>
                  </a:cubicBezTo>
                  <a:cubicBezTo>
                    <a:pt x="0" y="306"/>
                    <a:pt x="8" y="291"/>
                    <a:pt x="21" y="281"/>
                  </a:cubicBezTo>
                  <a:cubicBezTo>
                    <a:pt x="41" y="120"/>
                    <a:pt x="172" y="0"/>
                    <a:pt x="334" y="0"/>
                  </a:cubicBezTo>
                  <a:cubicBezTo>
                    <a:pt x="492" y="0"/>
                    <a:pt x="622" y="115"/>
                    <a:pt x="646" y="271"/>
                  </a:cubicBezTo>
                  <a:cubicBezTo>
                    <a:pt x="660" y="271"/>
                    <a:pt x="660" y="271"/>
                    <a:pt x="660" y="271"/>
                  </a:cubicBezTo>
                  <a:cubicBezTo>
                    <a:pt x="688" y="271"/>
                    <a:pt x="711" y="295"/>
                    <a:pt x="711" y="323"/>
                  </a:cubicBezTo>
                  <a:cubicBezTo>
                    <a:pt x="711" y="351"/>
                    <a:pt x="688" y="375"/>
                    <a:pt x="660" y="375"/>
                  </a:cubicBezTo>
                  <a:lnTo>
                    <a:pt x="51" y="375"/>
                  </a:lnTo>
                  <a:close/>
                </a:path>
              </a:pathLst>
            </a:custGeom>
            <a:grp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9"/>
            <p:cNvSpPr>
              <a:spLocks noEditPoints="1"/>
            </p:cNvSpPr>
            <p:nvPr/>
          </p:nvSpPr>
          <p:spPr bwMode="auto">
            <a:xfrm>
              <a:off x="4149726" y="4254500"/>
              <a:ext cx="679450" cy="381000"/>
            </a:xfrm>
            <a:custGeom>
              <a:avLst/>
              <a:gdLst>
                <a:gd name="T0" fmla="*/ 364 w 771"/>
                <a:gd name="T1" fmla="*/ 60 h 433"/>
                <a:gd name="T2" fmla="*/ 649 w 771"/>
                <a:gd name="T3" fmla="*/ 333 h 433"/>
                <a:gd name="T4" fmla="*/ 690 w 771"/>
                <a:gd name="T5" fmla="*/ 333 h 433"/>
                <a:gd name="T6" fmla="*/ 711 w 771"/>
                <a:gd name="T7" fmla="*/ 353 h 433"/>
                <a:gd name="T8" fmla="*/ 690 w 771"/>
                <a:gd name="T9" fmla="*/ 373 h 433"/>
                <a:gd name="T10" fmla="*/ 81 w 771"/>
                <a:gd name="T11" fmla="*/ 373 h 433"/>
                <a:gd name="T12" fmla="*/ 60 w 771"/>
                <a:gd name="T13" fmla="*/ 352 h 433"/>
                <a:gd name="T14" fmla="*/ 79 w 771"/>
                <a:gd name="T15" fmla="*/ 331 h 433"/>
                <a:gd name="T16" fmla="*/ 364 w 771"/>
                <a:gd name="T17" fmla="*/ 60 h 433"/>
                <a:gd name="T18" fmla="*/ 364 w 771"/>
                <a:gd name="T19" fmla="*/ 0 h 433"/>
                <a:gd name="T20" fmla="*/ 128 w 771"/>
                <a:gd name="T21" fmla="*/ 94 h 433"/>
                <a:gd name="T22" fmla="*/ 23 w 771"/>
                <a:gd name="T23" fmla="*/ 296 h 433"/>
                <a:gd name="T24" fmla="*/ 0 w 771"/>
                <a:gd name="T25" fmla="*/ 352 h 433"/>
                <a:gd name="T26" fmla="*/ 81 w 771"/>
                <a:gd name="T27" fmla="*/ 433 h 433"/>
                <a:gd name="T28" fmla="*/ 690 w 771"/>
                <a:gd name="T29" fmla="*/ 433 h 433"/>
                <a:gd name="T30" fmla="*/ 771 w 771"/>
                <a:gd name="T31" fmla="*/ 353 h 433"/>
                <a:gd name="T32" fmla="*/ 701 w 771"/>
                <a:gd name="T33" fmla="*/ 273 h 433"/>
                <a:gd name="T34" fmla="*/ 600 w 771"/>
                <a:gd name="T35" fmla="*/ 93 h 433"/>
                <a:gd name="T36" fmla="*/ 364 w 771"/>
                <a:gd name="T3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1" h="433">
                  <a:moveTo>
                    <a:pt x="364" y="60"/>
                  </a:moveTo>
                  <a:cubicBezTo>
                    <a:pt x="514" y="60"/>
                    <a:pt x="638" y="173"/>
                    <a:pt x="649" y="333"/>
                  </a:cubicBezTo>
                  <a:cubicBezTo>
                    <a:pt x="690" y="333"/>
                    <a:pt x="690" y="333"/>
                    <a:pt x="690" y="333"/>
                  </a:cubicBezTo>
                  <a:cubicBezTo>
                    <a:pt x="702" y="333"/>
                    <a:pt x="711" y="342"/>
                    <a:pt x="711" y="353"/>
                  </a:cubicBezTo>
                  <a:cubicBezTo>
                    <a:pt x="711" y="364"/>
                    <a:pt x="702" y="373"/>
                    <a:pt x="690" y="373"/>
                  </a:cubicBezTo>
                  <a:cubicBezTo>
                    <a:pt x="81" y="373"/>
                    <a:pt x="81" y="373"/>
                    <a:pt x="81" y="373"/>
                  </a:cubicBezTo>
                  <a:cubicBezTo>
                    <a:pt x="70" y="373"/>
                    <a:pt x="60" y="363"/>
                    <a:pt x="60" y="352"/>
                  </a:cubicBezTo>
                  <a:cubicBezTo>
                    <a:pt x="60" y="341"/>
                    <a:pt x="69" y="332"/>
                    <a:pt x="79" y="331"/>
                  </a:cubicBezTo>
                  <a:cubicBezTo>
                    <a:pt x="90" y="176"/>
                    <a:pt x="213" y="60"/>
                    <a:pt x="364" y="60"/>
                  </a:cubicBezTo>
                  <a:moveTo>
                    <a:pt x="364" y="0"/>
                  </a:moveTo>
                  <a:cubicBezTo>
                    <a:pt x="275" y="0"/>
                    <a:pt x="192" y="33"/>
                    <a:pt x="128" y="94"/>
                  </a:cubicBezTo>
                  <a:cubicBezTo>
                    <a:pt x="71" y="147"/>
                    <a:pt x="35" y="218"/>
                    <a:pt x="23" y="296"/>
                  </a:cubicBezTo>
                  <a:cubicBezTo>
                    <a:pt x="9" y="311"/>
                    <a:pt x="0" y="331"/>
                    <a:pt x="0" y="352"/>
                  </a:cubicBezTo>
                  <a:cubicBezTo>
                    <a:pt x="0" y="397"/>
                    <a:pt x="37" y="433"/>
                    <a:pt x="81" y="433"/>
                  </a:cubicBezTo>
                  <a:cubicBezTo>
                    <a:pt x="690" y="433"/>
                    <a:pt x="690" y="433"/>
                    <a:pt x="690" y="433"/>
                  </a:cubicBezTo>
                  <a:cubicBezTo>
                    <a:pt x="735" y="433"/>
                    <a:pt x="771" y="397"/>
                    <a:pt x="771" y="353"/>
                  </a:cubicBezTo>
                  <a:cubicBezTo>
                    <a:pt x="771" y="312"/>
                    <a:pt x="740" y="278"/>
                    <a:pt x="701" y="273"/>
                  </a:cubicBezTo>
                  <a:cubicBezTo>
                    <a:pt x="685" y="203"/>
                    <a:pt x="651" y="141"/>
                    <a:pt x="600" y="93"/>
                  </a:cubicBezTo>
                  <a:cubicBezTo>
                    <a:pt x="536" y="33"/>
                    <a:pt x="453" y="0"/>
                    <a:pt x="364" y="0"/>
                  </a:cubicBezTo>
                  <a:close/>
                </a:path>
              </a:pathLst>
            </a:custGeom>
            <a:grp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5" name="Freeform 12"/>
          <p:cNvSpPr>
            <a:spLocks/>
          </p:cNvSpPr>
          <p:nvPr/>
        </p:nvSpPr>
        <p:spPr bwMode="auto">
          <a:xfrm>
            <a:off x="8146540" y="3106163"/>
            <a:ext cx="1251784" cy="1250330"/>
          </a:xfrm>
          <a:custGeom>
            <a:avLst/>
            <a:gdLst>
              <a:gd name="T0" fmla="*/ 165 w 1552"/>
              <a:gd name="T1" fmla="*/ 1075 h 1552"/>
              <a:gd name="T2" fmla="*/ 1076 w 1552"/>
              <a:gd name="T3" fmla="*/ 1387 h 1552"/>
              <a:gd name="T4" fmla="*/ 1387 w 1552"/>
              <a:gd name="T5" fmla="*/ 477 h 1552"/>
              <a:gd name="T6" fmla="*/ 477 w 1552"/>
              <a:gd name="T7" fmla="*/ 165 h 1552"/>
              <a:gd name="T8" fmla="*/ 165 w 1552"/>
              <a:gd name="T9" fmla="*/ 1075 h 1552"/>
            </a:gdLst>
            <a:ahLst/>
            <a:cxnLst>
              <a:cxn ang="0">
                <a:pos x="T0" y="T1"/>
              </a:cxn>
              <a:cxn ang="0">
                <a:pos x="T2" y="T3"/>
              </a:cxn>
              <a:cxn ang="0">
                <a:pos x="T4" y="T5"/>
              </a:cxn>
              <a:cxn ang="0">
                <a:pos x="T6" y="T7"/>
              </a:cxn>
              <a:cxn ang="0">
                <a:pos x="T8" y="T9"/>
              </a:cxn>
            </a:cxnLst>
            <a:rect l="0" t="0" r="r" b="b"/>
            <a:pathLst>
              <a:path w="1552" h="1552">
                <a:moveTo>
                  <a:pt x="165" y="1075"/>
                </a:moveTo>
                <a:cubicBezTo>
                  <a:pt x="331" y="1413"/>
                  <a:pt x="738" y="1552"/>
                  <a:pt x="1076" y="1387"/>
                </a:cubicBezTo>
                <a:cubicBezTo>
                  <a:pt x="1413" y="1221"/>
                  <a:pt x="1552" y="814"/>
                  <a:pt x="1387" y="477"/>
                </a:cubicBezTo>
                <a:cubicBezTo>
                  <a:pt x="1222" y="139"/>
                  <a:pt x="814" y="0"/>
                  <a:pt x="477" y="165"/>
                </a:cubicBezTo>
                <a:cubicBezTo>
                  <a:pt x="139" y="331"/>
                  <a:pt x="0" y="738"/>
                  <a:pt x="165" y="1075"/>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30"/>
          <p:cNvSpPr>
            <a:spLocks/>
          </p:cNvSpPr>
          <p:nvPr/>
        </p:nvSpPr>
        <p:spPr bwMode="auto">
          <a:xfrm>
            <a:off x="6929649" y="2460645"/>
            <a:ext cx="1061326" cy="1059872"/>
          </a:xfrm>
          <a:custGeom>
            <a:avLst/>
            <a:gdLst>
              <a:gd name="T0" fmla="*/ 88 w 1317"/>
              <a:gd name="T1" fmla="*/ 819 h 1317"/>
              <a:gd name="T2" fmla="*/ 819 w 1317"/>
              <a:gd name="T3" fmla="*/ 1228 h 1317"/>
              <a:gd name="T4" fmla="*/ 1228 w 1317"/>
              <a:gd name="T5" fmla="*/ 498 h 1317"/>
              <a:gd name="T6" fmla="*/ 497 w 1317"/>
              <a:gd name="T7" fmla="*/ 89 h 1317"/>
              <a:gd name="T8" fmla="*/ 88 w 1317"/>
              <a:gd name="T9" fmla="*/ 819 h 1317"/>
            </a:gdLst>
            <a:ahLst/>
            <a:cxnLst>
              <a:cxn ang="0">
                <a:pos x="T0" y="T1"/>
              </a:cxn>
              <a:cxn ang="0">
                <a:pos x="T2" y="T3"/>
              </a:cxn>
              <a:cxn ang="0">
                <a:pos x="T4" y="T5"/>
              </a:cxn>
              <a:cxn ang="0">
                <a:pos x="T6" y="T7"/>
              </a:cxn>
              <a:cxn ang="0">
                <a:pos x="T8" y="T9"/>
              </a:cxn>
            </a:cxnLst>
            <a:rect l="0" t="0" r="r" b="b"/>
            <a:pathLst>
              <a:path w="1317" h="1317">
                <a:moveTo>
                  <a:pt x="88" y="819"/>
                </a:moveTo>
                <a:cubicBezTo>
                  <a:pt x="177" y="1134"/>
                  <a:pt x="504" y="1317"/>
                  <a:pt x="819" y="1228"/>
                </a:cubicBezTo>
                <a:cubicBezTo>
                  <a:pt x="1134" y="1139"/>
                  <a:pt x="1317" y="812"/>
                  <a:pt x="1228" y="498"/>
                </a:cubicBezTo>
                <a:cubicBezTo>
                  <a:pt x="1139" y="183"/>
                  <a:pt x="812" y="0"/>
                  <a:pt x="497" y="89"/>
                </a:cubicBezTo>
                <a:cubicBezTo>
                  <a:pt x="183" y="177"/>
                  <a:pt x="0" y="505"/>
                  <a:pt x="88" y="81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66"/>
          <p:cNvSpPr>
            <a:spLocks/>
          </p:cNvSpPr>
          <p:nvPr/>
        </p:nvSpPr>
        <p:spPr bwMode="auto">
          <a:xfrm>
            <a:off x="7895019" y="4538226"/>
            <a:ext cx="524849" cy="524848"/>
          </a:xfrm>
          <a:custGeom>
            <a:avLst/>
            <a:gdLst>
              <a:gd name="T0" fmla="*/ 13 w 650"/>
              <a:gd name="T1" fmla="*/ 351 h 651"/>
              <a:gd name="T2" fmla="*/ 350 w 650"/>
              <a:gd name="T3" fmla="*/ 637 h 651"/>
              <a:gd name="T4" fmla="*/ 636 w 650"/>
              <a:gd name="T5" fmla="*/ 300 h 651"/>
              <a:gd name="T6" fmla="*/ 300 w 650"/>
              <a:gd name="T7" fmla="*/ 14 h 651"/>
              <a:gd name="T8" fmla="*/ 13 w 650"/>
              <a:gd name="T9" fmla="*/ 351 h 651"/>
            </a:gdLst>
            <a:ahLst/>
            <a:cxnLst>
              <a:cxn ang="0">
                <a:pos x="T0" y="T1"/>
              </a:cxn>
              <a:cxn ang="0">
                <a:pos x="T2" y="T3"/>
              </a:cxn>
              <a:cxn ang="0">
                <a:pos x="T4" y="T5"/>
              </a:cxn>
              <a:cxn ang="0">
                <a:pos x="T6" y="T7"/>
              </a:cxn>
              <a:cxn ang="0">
                <a:pos x="T8" y="T9"/>
              </a:cxn>
            </a:cxnLst>
            <a:rect l="0" t="0" r="r" b="b"/>
            <a:pathLst>
              <a:path w="650" h="651">
                <a:moveTo>
                  <a:pt x="13" y="351"/>
                </a:moveTo>
                <a:cubicBezTo>
                  <a:pt x="27" y="522"/>
                  <a:pt x="178" y="651"/>
                  <a:pt x="350" y="637"/>
                </a:cubicBezTo>
                <a:cubicBezTo>
                  <a:pt x="522" y="623"/>
                  <a:pt x="650" y="472"/>
                  <a:pt x="636" y="300"/>
                </a:cubicBezTo>
                <a:cubicBezTo>
                  <a:pt x="622" y="128"/>
                  <a:pt x="471" y="0"/>
                  <a:pt x="300" y="14"/>
                </a:cubicBezTo>
                <a:cubicBezTo>
                  <a:pt x="128" y="28"/>
                  <a:pt x="0" y="179"/>
                  <a:pt x="13" y="351"/>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76"/>
          <p:cNvSpPr>
            <a:spLocks noEditPoints="1"/>
          </p:cNvSpPr>
          <p:nvPr/>
        </p:nvSpPr>
        <p:spPr bwMode="auto">
          <a:xfrm>
            <a:off x="8459122" y="5222999"/>
            <a:ext cx="238435" cy="222442"/>
          </a:xfrm>
          <a:custGeom>
            <a:avLst/>
            <a:gdLst>
              <a:gd name="T0" fmla="*/ 153 w 296"/>
              <a:gd name="T1" fmla="*/ 276 h 276"/>
              <a:gd name="T2" fmla="*/ 153 w 296"/>
              <a:gd name="T3" fmla="*/ 276 h 276"/>
              <a:gd name="T4" fmla="*/ 119 w 296"/>
              <a:gd name="T5" fmla="*/ 273 h 276"/>
              <a:gd name="T6" fmla="*/ 18 w 296"/>
              <a:gd name="T7" fmla="*/ 105 h 276"/>
              <a:gd name="T8" fmla="*/ 153 w 296"/>
              <a:gd name="T9" fmla="*/ 0 h 276"/>
              <a:gd name="T10" fmla="*/ 187 w 296"/>
              <a:gd name="T11" fmla="*/ 4 h 276"/>
              <a:gd name="T12" fmla="*/ 272 w 296"/>
              <a:gd name="T13" fmla="*/ 68 h 276"/>
              <a:gd name="T14" fmla="*/ 287 w 296"/>
              <a:gd name="T15" fmla="*/ 172 h 276"/>
              <a:gd name="T16" fmla="*/ 153 w 296"/>
              <a:gd name="T17" fmla="*/ 276 h 276"/>
              <a:gd name="T18" fmla="*/ 153 w 296"/>
              <a:gd name="T19" fmla="*/ 44 h 276"/>
              <a:gd name="T20" fmla="*/ 61 w 296"/>
              <a:gd name="T21" fmla="*/ 116 h 276"/>
              <a:gd name="T22" fmla="*/ 130 w 296"/>
              <a:gd name="T23" fmla="*/ 230 h 276"/>
              <a:gd name="T24" fmla="*/ 153 w 296"/>
              <a:gd name="T25" fmla="*/ 232 h 276"/>
              <a:gd name="T26" fmla="*/ 153 w 296"/>
              <a:gd name="T27" fmla="*/ 232 h 276"/>
              <a:gd name="T28" fmla="*/ 245 w 296"/>
              <a:gd name="T29" fmla="*/ 161 h 276"/>
              <a:gd name="T30" fmla="*/ 234 w 296"/>
              <a:gd name="T31" fmla="*/ 90 h 276"/>
              <a:gd name="T32" fmla="*/ 176 w 296"/>
              <a:gd name="T33" fmla="*/ 47 h 276"/>
              <a:gd name="T34" fmla="*/ 153 w 296"/>
              <a:gd name="T35" fmla="*/ 4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6" h="276">
                <a:moveTo>
                  <a:pt x="153" y="276"/>
                </a:moveTo>
                <a:cubicBezTo>
                  <a:pt x="153" y="276"/>
                  <a:pt x="153" y="276"/>
                  <a:pt x="153" y="276"/>
                </a:cubicBezTo>
                <a:cubicBezTo>
                  <a:pt x="142" y="276"/>
                  <a:pt x="130" y="275"/>
                  <a:pt x="119" y="273"/>
                </a:cubicBezTo>
                <a:cubicBezTo>
                  <a:pt x="45" y="254"/>
                  <a:pt x="0" y="179"/>
                  <a:pt x="18" y="105"/>
                </a:cubicBezTo>
                <a:cubicBezTo>
                  <a:pt x="34" y="43"/>
                  <a:pt x="89" y="0"/>
                  <a:pt x="153" y="0"/>
                </a:cubicBezTo>
                <a:cubicBezTo>
                  <a:pt x="164" y="0"/>
                  <a:pt x="176" y="2"/>
                  <a:pt x="187" y="4"/>
                </a:cubicBezTo>
                <a:cubicBezTo>
                  <a:pt x="223" y="13"/>
                  <a:pt x="253" y="36"/>
                  <a:pt x="272" y="68"/>
                </a:cubicBezTo>
                <a:cubicBezTo>
                  <a:pt x="291" y="99"/>
                  <a:pt x="296" y="136"/>
                  <a:pt x="287" y="172"/>
                </a:cubicBezTo>
                <a:cubicBezTo>
                  <a:pt x="272" y="234"/>
                  <a:pt x="217" y="276"/>
                  <a:pt x="153" y="276"/>
                </a:cubicBezTo>
                <a:close/>
                <a:moveTo>
                  <a:pt x="153" y="44"/>
                </a:moveTo>
                <a:cubicBezTo>
                  <a:pt x="109" y="44"/>
                  <a:pt x="72" y="74"/>
                  <a:pt x="61" y="116"/>
                </a:cubicBezTo>
                <a:cubicBezTo>
                  <a:pt x="49" y="166"/>
                  <a:pt x="79" y="217"/>
                  <a:pt x="130" y="230"/>
                </a:cubicBezTo>
                <a:cubicBezTo>
                  <a:pt x="138" y="232"/>
                  <a:pt x="145" y="232"/>
                  <a:pt x="153" y="232"/>
                </a:cubicBezTo>
                <a:cubicBezTo>
                  <a:pt x="153" y="232"/>
                  <a:pt x="153" y="232"/>
                  <a:pt x="153" y="232"/>
                </a:cubicBezTo>
                <a:cubicBezTo>
                  <a:pt x="196" y="232"/>
                  <a:pt x="234" y="203"/>
                  <a:pt x="245" y="161"/>
                </a:cubicBezTo>
                <a:cubicBezTo>
                  <a:pt x="251" y="137"/>
                  <a:pt x="247" y="112"/>
                  <a:pt x="234" y="90"/>
                </a:cubicBezTo>
                <a:cubicBezTo>
                  <a:pt x="221" y="68"/>
                  <a:pt x="200" y="53"/>
                  <a:pt x="176" y="47"/>
                </a:cubicBezTo>
                <a:cubicBezTo>
                  <a:pt x="168" y="45"/>
                  <a:pt x="161" y="44"/>
                  <a:pt x="153" y="4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86"/>
          <p:cNvSpPr>
            <a:spLocks noEditPoints="1"/>
          </p:cNvSpPr>
          <p:nvPr/>
        </p:nvSpPr>
        <p:spPr bwMode="auto">
          <a:xfrm>
            <a:off x="9058115" y="2572592"/>
            <a:ext cx="238435" cy="222442"/>
          </a:xfrm>
          <a:custGeom>
            <a:avLst/>
            <a:gdLst>
              <a:gd name="T0" fmla="*/ 153 w 296"/>
              <a:gd name="T1" fmla="*/ 277 h 277"/>
              <a:gd name="T2" fmla="*/ 153 w 296"/>
              <a:gd name="T3" fmla="*/ 277 h 277"/>
              <a:gd name="T4" fmla="*/ 119 w 296"/>
              <a:gd name="T5" fmla="*/ 273 h 277"/>
              <a:gd name="T6" fmla="*/ 18 w 296"/>
              <a:gd name="T7" fmla="*/ 105 h 277"/>
              <a:gd name="T8" fmla="*/ 152 w 296"/>
              <a:gd name="T9" fmla="*/ 0 h 277"/>
              <a:gd name="T10" fmla="*/ 186 w 296"/>
              <a:gd name="T11" fmla="*/ 4 h 277"/>
              <a:gd name="T12" fmla="*/ 271 w 296"/>
              <a:gd name="T13" fmla="*/ 67 h 277"/>
              <a:gd name="T14" fmla="*/ 287 w 296"/>
              <a:gd name="T15" fmla="*/ 172 h 277"/>
              <a:gd name="T16" fmla="*/ 153 w 296"/>
              <a:gd name="T17" fmla="*/ 277 h 277"/>
              <a:gd name="T18" fmla="*/ 152 w 296"/>
              <a:gd name="T19" fmla="*/ 44 h 277"/>
              <a:gd name="T20" fmla="*/ 61 w 296"/>
              <a:gd name="T21" fmla="*/ 115 h 277"/>
              <a:gd name="T22" fmla="*/ 130 w 296"/>
              <a:gd name="T23" fmla="*/ 230 h 277"/>
              <a:gd name="T24" fmla="*/ 153 w 296"/>
              <a:gd name="T25" fmla="*/ 233 h 277"/>
              <a:gd name="T26" fmla="*/ 244 w 296"/>
              <a:gd name="T27" fmla="*/ 161 h 277"/>
              <a:gd name="T28" fmla="*/ 234 w 296"/>
              <a:gd name="T29" fmla="*/ 90 h 277"/>
              <a:gd name="T30" fmla="*/ 176 w 296"/>
              <a:gd name="T31" fmla="*/ 47 h 277"/>
              <a:gd name="T32" fmla="*/ 152 w 296"/>
              <a:gd name="T33" fmla="*/ 44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6" h="277">
                <a:moveTo>
                  <a:pt x="153" y="277"/>
                </a:moveTo>
                <a:cubicBezTo>
                  <a:pt x="153" y="277"/>
                  <a:pt x="153" y="277"/>
                  <a:pt x="153" y="277"/>
                </a:cubicBezTo>
                <a:cubicBezTo>
                  <a:pt x="141" y="277"/>
                  <a:pt x="130" y="276"/>
                  <a:pt x="119" y="273"/>
                </a:cubicBezTo>
                <a:cubicBezTo>
                  <a:pt x="45" y="254"/>
                  <a:pt x="0" y="179"/>
                  <a:pt x="18" y="105"/>
                </a:cubicBezTo>
                <a:cubicBezTo>
                  <a:pt x="34" y="43"/>
                  <a:pt x="89" y="0"/>
                  <a:pt x="152" y="0"/>
                </a:cubicBezTo>
                <a:cubicBezTo>
                  <a:pt x="164" y="0"/>
                  <a:pt x="175" y="1"/>
                  <a:pt x="186" y="4"/>
                </a:cubicBezTo>
                <a:cubicBezTo>
                  <a:pt x="222" y="13"/>
                  <a:pt x="252" y="35"/>
                  <a:pt x="271" y="67"/>
                </a:cubicBezTo>
                <a:cubicBezTo>
                  <a:pt x="291" y="99"/>
                  <a:pt x="296" y="136"/>
                  <a:pt x="287" y="172"/>
                </a:cubicBezTo>
                <a:cubicBezTo>
                  <a:pt x="272" y="234"/>
                  <a:pt x="216" y="277"/>
                  <a:pt x="153" y="277"/>
                </a:cubicBezTo>
                <a:close/>
                <a:moveTo>
                  <a:pt x="152" y="44"/>
                </a:moveTo>
                <a:cubicBezTo>
                  <a:pt x="109" y="44"/>
                  <a:pt x="71" y="73"/>
                  <a:pt x="61" y="115"/>
                </a:cubicBezTo>
                <a:cubicBezTo>
                  <a:pt x="48" y="166"/>
                  <a:pt x="79" y="217"/>
                  <a:pt x="130" y="230"/>
                </a:cubicBezTo>
                <a:cubicBezTo>
                  <a:pt x="137" y="232"/>
                  <a:pt x="145" y="233"/>
                  <a:pt x="153" y="233"/>
                </a:cubicBezTo>
                <a:cubicBezTo>
                  <a:pt x="196" y="233"/>
                  <a:pt x="234" y="204"/>
                  <a:pt x="244" y="161"/>
                </a:cubicBezTo>
                <a:cubicBezTo>
                  <a:pt x="250" y="137"/>
                  <a:pt x="247" y="111"/>
                  <a:pt x="234" y="90"/>
                </a:cubicBezTo>
                <a:cubicBezTo>
                  <a:pt x="221" y="68"/>
                  <a:pt x="200" y="53"/>
                  <a:pt x="176" y="47"/>
                </a:cubicBezTo>
                <a:cubicBezTo>
                  <a:pt x="168" y="45"/>
                  <a:pt x="160" y="44"/>
                  <a:pt x="152" y="44"/>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Oval 20"/>
          <p:cNvSpPr>
            <a:spLocks noChangeArrowheads="1"/>
          </p:cNvSpPr>
          <p:nvPr/>
        </p:nvSpPr>
        <p:spPr bwMode="auto">
          <a:xfrm>
            <a:off x="7314926" y="2845920"/>
            <a:ext cx="289320" cy="289320"/>
          </a:xfrm>
          <a:prstGeom prst="ellipse">
            <a:avLst/>
          </a:prstGeom>
          <a:noFill/>
          <a:ln w="122238" cap="flat">
            <a:solidFill>
              <a:schemeClr val="accent2"/>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Oval 21"/>
          <p:cNvSpPr>
            <a:spLocks noChangeArrowheads="1"/>
          </p:cNvSpPr>
          <p:nvPr/>
        </p:nvSpPr>
        <p:spPr bwMode="auto">
          <a:xfrm>
            <a:off x="8614686" y="3564133"/>
            <a:ext cx="332937" cy="334391"/>
          </a:xfrm>
          <a:prstGeom prst="ellipse">
            <a:avLst/>
          </a:prstGeom>
          <a:noFill/>
          <a:ln w="139700" cap="flat">
            <a:solidFill>
              <a:schemeClr val="accent4"/>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Oval 22"/>
          <p:cNvSpPr>
            <a:spLocks noChangeArrowheads="1"/>
          </p:cNvSpPr>
          <p:nvPr/>
        </p:nvSpPr>
        <p:spPr bwMode="auto">
          <a:xfrm>
            <a:off x="8393699" y="2203307"/>
            <a:ext cx="196273" cy="196272"/>
          </a:xfrm>
          <a:prstGeom prst="ellipse">
            <a:avLst/>
          </a:prstGeom>
          <a:noFill/>
          <a:ln w="104775"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Oval 23"/>
          <p:cNvSpPr>
            <a:spLocks noChangeArrowheads="1"/>
          </p:cNvSpPr>
          <p:nvPr/>
        </p:nvSpPr>
        <p:spPr bwMode="auto">
          <a:xfrm>
            <a:off x="8057854" y="4703968"/>
            <a:ext cx="196273" cy="194819"/>
          </a:xfrm>
          <a:prstGeom prst="ellipse">
            <a:avLst/>
          </a:prstGeom>
          <a:noFill/>
          <a:ln w="87313" cap="flat">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5" name="Group 24"/>
          <p:cNvGrpSpPr/>
          <p:nvPr/>
        </p:nvGrpSpPr>
        <p:grpSpPr>
          <a:xfrm>
            <a:off x="8954547" y="4001747"/>
            <a:ext cx="1391702" cy="2222970"/>
            <a:chOff x="6684587" y="4424362"/>
            <a:chExt cx="1519615" cy="2427287"/>
          </a:xfrm>
          <a:solidFill>
            <a:schemeClr val="accent1"/>
          </a:solidFill>
        </p:grpSpPr>
        <p:sp>
          <p:nvSpPr>
            <p:cNvPr id="26" name="Freeform 25"/>
            <p:cNvSpPr>
              <a:spLocks/>
            </p:cNvSpPr>
            <p:nvPr/>
          </p:nvSpPr>
          <p:spPr bwMode="auto">
            <a:xfrm>
              <a:off x="6684587" y="4970462"/>
              <a:ext cx="1519615" cy="1881187"/>
            </a:xfrm>
            <a:custGeom>
              <a:avLst/>
              <a:gdLst>
                <a:gd name="connsiteX0" fmla="*/ 687119 w 1519615"/>
                <a:gd name="connsiteY0" fmla="*/ 0 h 1881187"/>
                <a:gd name="connsiteX1" fmla="*/ 954208 w 1519615"/>
                <a:gd name="connsiteY1" fmla="*/ 0 h 1881187"/>
                <a:gd name="connsiteX2" fmla="*/ 965811 w 1519615"/>
                <a:gd name="connsiteY2" fmla="*/ 0 h 1881187"/>
                <a:gd name="connsiteX3" fmla="*/ 945837 w 1519615"/>
                <a:gd name="connsiteY3" fmla="*/ 26046 h 1881187"/>
                <a:gd name="connsiteX4" fmla="*/ 945837 w 1519615"/>
                <a:gd name="connsiteY4" fmla="*/ 60981 h 1881187"/>
                <a:gd name="connsiteX5" fmla="*/ 971550 w 1519615"/>
                <a:gd name="connsiteY5" fmla="*/ 94142 h 1881187"/>
                <a:gd name="connsiteX6" fmla="*/ 991717 w 1519615"/>
                <a:gd name="connsiteY6" fmla="*/ 120151 h 1881187"/>
                <a:gd name="connsiteX7" fmla="*/ 987968 w 1519615"/>
                <a:gd name="connsiteY7" fmla="*/ 141878 h 1881187"/>
                <a:gd name="connsiteX8" fmla="*/ 928461 w 1519615"/>
                <a:gd name="connsiteY8" fmla="*/ 489711 h 1881187"/>
                <a:gd name="connsiteX9" fmla="*/ 930224 w 1519615"/>
                <a:gd name="connsiteY9" fmla="*/ 501057 h 1881187"/>
                <a:gd name="connsiteX10" fmla="*/ 934632 w 1519615"/>
                <a:gd name="connsiteY10" fmla="*/ 510658 h 1881187"/>
                <a:gd name="connsiteX11" fmla="*/ 1005159 w 1519615"/>
                <a:gd name="connsiteY11" fmla="*/ 602301 h 1881187"/>
                <a:gd name="connsiteX12" fmla="*/ 1035133 w 1519615"/>
                <a:gd name="connsiteY12" fmla="*/ 602301 h 1881187"/>
                <a:gd name="connsiteX13" fmla="*/ 1104780 w 1519615"/>
                <a:gd name="connsiteY13" fmla="*/ 510658 h 1881187"/>
                <a:gd name="connsiteX14" fmla="*/ 1110951 w 1519615"/>
                <a:gd name="connsiteY14" fmla="*/ 485347 h 1881187"/>
                <a:gd name="connsiteX15" fmla="*/ 1077450 w 1519615"/>
                <a:gd name="connsiteY15" fmla="*/ 302935 h 1881187"/>
                <a:gd name="connsiteX16" fmla="*/ 1077450 w 1519615"/>
                <a:gd name="connsiteY16" fmla="*/ 302062 h 1881187"/>
                <a:gd name="connsiteX17" fmla="*/ 1051884 w 1519615"/>
                <a:gd name="connsiteY17" fmla="*/ 144088 h 1881187"/>
                <a:gd name="connsiteX18" fmla="*/ 1047870 w 1519615"/>
                <a:gd name="connsiteY18" fmla="*/ 119635 h 1881187"/>
                <a:gd name="connsiteX19" fmla="*/ 1058114 w 1519615"/>
                <a:gd name="connsiteY19" fmla="*/ 106423 h 1881187"/>
                <a:gd name="connsiteX20" fmla="*/ 1093350 w 1519615"/>
                <a:gd name="connsiteY20" fmla="*/ 60981 h 1881187"/>
                <a:gd name="connsiteX21" fmla="*/ 1093350 w 1519615"/>
                <a:gd name="connsiteY21" fmla="*/ 26046 h 1881187"/>
                <a:gd name="connsiteX22" fmla="*/ 1085732 w 1519615"/>
                <a:gd name="connsiteY22" fmla="*/ 16111 h 1881187"/>
                <a:gd name="connsiteX23" fmla="*/ 1073377 w 1519615"/>
                <a:gd name="connsiteY23" fmla="*/ 0 h 1881187"/>
                <a:gd name="connsiteX24" fmla="*/ 1127987 w 1519615"/>
                <a:gd name="connsiteY24" fmla="*/ 0 h 1881187"/>
                <a:gd name="connsiteX25" fmla="*/ 1509055 w 1519615"/>
                <a:gd name="connsiteY25" fmla="*/ 0 h 1881187"/>
                <a:gd name="connsiteX26" fmla="*/ 1519615 w 1519615"/>
                <a:gd name="connsiteY26" fmla="*/ 10549 h 1881187"/>
                <a:gd name="connsiteX27" fmla="*/ 1519615 w 1519615"/>
                <a:gd name="connsiteY27" fmla="*/ 271630 h 1881187"/>
                <a:gd name="connsiteX28" fmla="*/ 1519615 w 1519615"/>
                <a:gd name="connsiteY28" fmla="*/ 399972 h 1881187"/>
                <a:gd name="connsiteX29" fmla="*/ 1519615 w 1519615"/>
                <a:gd name="connsiteY29" fmla="*/ 876422 h 1881187"/>
                <a:gd name="connsiteX30" fmla="*/ 1411373 w 1519615"/>
                <a:gd name="connsiteY30" fmla="*/ 980151 h 1881187"/>
                <a:gd name="connsiteX31" fmla="*/ 1302251 w 1519615"/>
                <a:gd name="connsiteY31" fmla="*/ 876422 h 1881187"/>
                <a:gd name="connsiteX32" fmla="*/ 1302251 w 1519615"/>
                <a:gd name="connsiteY32" fmla="*/ 341075 h 1881187"/>
                <a:gd name="connsiteX33" fmla="*/ 1288171 w 1519615"/>
                <a:gd name="connsiteY33" fmla="*/ 325252 h 1881187"/>
                <a:gd name="connsiteX34" fmla="*/ 1270570 w 1519615"/>
                <a:gd name="connsiteY34" fmla="*/ 341075 h 1881187"/>
                <a:gd name="connsiteX35" fmla="*/ 1270570 w 1519615"/>
                <a:gd name="connsiteY35" fmla="*/ 988063 h 1881187"/>
                <a:gd name="connsiteX36" fmla="*/ 1270570 w 1519615"/>
                <a:gd name="connsiteY36" fmla="*/ 1046960 h 1881187"/>
                <a:gd name="connsiteX37" fmla="*/ 1270570 w 1519615"/>
                <a:gd name="connsiteY37" fmla="*/ 1765151 h 1881187"/>
                <a:gd name="connsiteX38" fmla="*/ 1151768 w 1519615"/>
                <a:gd name="connsiteY38" fmla="*/ 1881187 h 1881187"/>
                <a:gd name="connsiteX39" fmla="*/ 1150008 w 1519615"/>
                <a:gd name="connsiteY39" fmla="*/ 1881187 h 1881187"/>
                <a:gd name="connsiteX40" fmla="*/ 1031206 w 1519615"/>
                <a:gd name="connsiteY40" fmla="*/ 1765151 h 1881187"/>
                <a:gd name="connsiteX41" fmla="*/ 1031206 w 1519615"/>
                <a:gd name="connsiteY41" fmla="*/ 1058388 h 1881187"/>
                <a:gd name="connsiteX42" fmla="*/ 1020645 w 1519615"/>
                <a:gd name="connsiteY42" fmla="*/ 1047839 h 1881187"/>
                <a:gd name="connsiteX43" fmla="*/ 992485 w 1519615"/>
                <a:gd name="connsiteY43" fmla="*/ 1047839 h 1881187"/>
                <a:gd name="connsiteX44" fmla="*/ 981045 w 1519615"/>
                <a:gd name="connsiteY44" fmla="*/ 1058388 h 1881187"/>
                <a:gd name="connsiteX45" fmla="*/ 981045 w 1519615"/>
                <a:gd name="connsiteY45" fmla="*/ 1765151 h 1881187"/>
                <a:gd name="connsiteX46" fmla="*/ 860482 w 1519615"/>
                <a:gd name="connsiteY46" fmla="*/ 1881187 h 1881187"/>
                <a:gd name="connsiteX47" fmla="*/ 859602 w 1519615"/>
                <a:gd name="connsiteY47" fmla="*/ 1881187 h 1881187"/>
                <a:gd name="connsiteX48" fmla="*/ 739040 w 1519615"/>
                <a:gd name="connsiteY48" fmla="*/ 1765151 h 1881187"/>
                <a:gd name="connsiteX49" fmla="*/ 739040 w 1519615"/>
                <a:gd name="connsiteY49" fmla="*/ 1046960 h 1881187"/>
                <a:gd name="connsiteX50" fmla="*/ 739040 w 1519615"/>
                <a:gd name="connsiteY50" fmla="*/ 988063 h 1881187"/>
                <a:gd name="connsiteX51" fmla="*/ 739920 w 1519615"/>
                <a:gd name="connsiteY51" fmla="*/ 356898 h 1881187"/>
                <a:gd name="connsiteX52" fmla="*/ 721440 w 1519615"/>
                <a:gd name="connsiteY52" fmla="*/ 349866 h 1881187"/>
                <a:gd name="connsiteX53" fmla="*/ 537516 w 1519615"/>
                <a:gd name="connsiteY53" fmla="*/ 563477 h 1881187"/>
                <a:gd name="connsiteX54" fmla="*/ 126548 w 1519615"/>
                <a:gd name="connsiteY54" fmla="*/ 712038 h 1881187"/>
                <a:gd name="connsiteX55" fmla="*/ 3346 w 1519615"/>
                <a:gd name="connsiteY55" fmla="*/ 640834 h 1881187"/>
                <a:gd name="connsiteX56" fmla="*/ 73747 w 1519615"/>
                <a:gd name="connsiteY56" fmla="*/ 514250 h 1881187"/>
                <a:gd name="connsiteX57" fmla="*/ 386153 w 1519615"/>
                <a:gd name="connsiteY57" fmla="*/ 410521 h 1881187"/>
                <a:gd name="connsiteX58" fmla="*/ 391433 w 1519615"/>
                <a:gd name="connsiteY58" fmla="*/ 407884 h 1881187"/>
                <a:gd name="connsiteX59" fmla="*/ 687119 w 1519615"/>
                <a:gd name="connsiteY59" fmla="*/ 0 h 1881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519615" h="1881187">
                  <a:moveTo>
                    <a:pt x="687119" y="0"/>
                  </a:moveTo>
                  <a:cubicBezTo>
                    <a:pt x="687119" y="0"/>
                    <a:pt x="687119" y="0"/>
                    <a:pt x="954208" y="0"/>
                  </a:cubicBezTo>
                  <a:lnTo>
                    <a:pt x="965811" y="0"/>
                  </a:lnTo>
                  <a:lnTo>
                    <a:pt x="945837" y="26046"/>
                  </a:lnTo>
                  <a:cubicBezTo>
                    <a:pt x="938771" y="35653"/>
                    <a:pt x="938771" y="51374"/>
                    <a:pt x="945837" y="60981"/>
                  </a:cubicBezTo>
                  <a:cubicBezTo>
                    <a:pt x="945837" y="60981"/>
                    <a:pt x="945837" y="60981"/>
                    <a:pt x="971550" y="94142"/>
                  </a:cubicBezTo>
                  <a:lnTo>
                    <a:pt x="991717" y="120151"/>
                  </a:lnTo>
                  <a:lnTo>
                    <a:pt x="987968" y="141878"/>
                  </a:lnTo>
                  <a:cubicBezTo>
                    <a:pt x="967141" y="262241"/>
                    <a:pt x="928461" y="484474"/>
                    <a:pt x="928461" y="489711"/>
                  </a:cubicBezTo>
                  <a:cubicBezTo>
                    <a:pt x="928461" y="494075"/>
                    <a:pt x="928461" y="497566"/>
                    <a:pt x="930224" y="501057"/>
                  </a:cubicBezTo>
                  <a:cubicBezTo>
                    <a:pt x="930224" y="502803"/>
                    <a:pt x="932869" y="510658"/>
                    <a:pt x="934632" y="510658"/>
                  </a:cubicBezTo>
                  <a:cubicBezTo>
                    <a:pt x="1005159" y="602301"/>
                    <a:pt x="1005159" y="602301"/>
                    <a:pt x="1005159" y="602301"/>
                  </a:cubicBezTo>
                  <a:cubicBezTo>
                    <a:pt x="1013094" y="612774"/>
                    <a:pt x="1026317" y="612774"/>
                    <a:pt x="1035133" y="602301"/>
                  </a:cubicBezTo>
                  <a:cubicBezTo>
                    <a:pt x="1104780" y="510658"/>
                    <a:pt x="1104780" y="510658"/>
                    <a:pt x="1104780" y="510658"/>
                  </a:cubicBezTo>
                  <a:cubicBezTo>
                    <a:pt x="1110069" y="503676"/>
                    <a:pt x="1111832" y="494075"/>
                    <a:pt x="1110951" y="485347"/>
                  </a:cubicBezTo>
                  <a:cubicBezTo>
                    <a:pt x="1110069" y="478365"/>
                    <a:pt x="1086266" y="357048"/>
                    <a:pt x="1077450" y="302935"/>
                  </a:cubicBezTo>
                  <a:cubicBezTo>
                    <a:pt x="1077450" y="302935"/>
                    <a:pt x="1077450" y="302062"/>
                    <a:pt x="1077450" y="302062"/>
                  </a:cubicBezTo>
                  <a:cubicBezTo>
                    <a:pt x="1073923" y="279370"/>
                    <a:pt x="1056291" y="173762"/>
                    <a:pt x="1051884" y="144088"/>
                  </a:cubicBezTo>
                  <a:lnTo>
                    <a:pt x="1047870" y="119635"/>
                  </a:lnTo>
                  <a:lnTo>
                    <a:pt x="1058114" y="106423"/>
                  </a:lnTo>
                  <a:cubicBezTo>
                    <a:pt x="1066685" y="95370"/>
                    <a:pt x="1078113" y="80632"/>
                    <a:pt x="1093350" y="60981"/>
                  </a:cubicBezTo>
                  <a:cubicBezTo>
                    <a:pt x="1100417" y="51374"/>
                    <a:pt x="1100417" y="35653"/>
                    <a:pt x="1093350" y="26046"/>
                  </a:cubicBezTo>
                  <a:cubicBezTo>
                    <a:pt x="1093350" y="26046"/>
                    <a:pt x="1093350" y="26046"/>
                    <a:pt x="1085732" y="16111"/>
                  </a:cubicBezTo>
                  <a:lnTo>
                    <a:pt x="1073377" y="0"/>
                  </a:lnTo>
                  <a:lnTo>
                    <a:pt x="1127987" y="0"/>
                  </a:lnTo>
                  <a:cubicBezTo>
                    <a:pt x="1229725" y="0"/>
                    <a:pt x="1354942" y="0"/>
                    <a:pt x="1509055" y="0"/>
                  </a:cubicBezTo>
                  <a:cubicBezTo>
                    <a:pt x="1515215" y="0"/>
                    <a:pt x="1519615" y="5275"/>
                    <a:pt x="1519615" y="10549"/>
                  </a:cubicBezTo>
                  <a:cubicBezTo>
                    <a:pt x="1519615" y="10549"/>
                    <a:pt x="1519615" y="10549"/>
                    <a:pt x="1519615" y="271630"/>
                  </a:cubicBezTo>
                  <a:cubicBezTo>
                    <a:pt x="1519615" y="271630"/>
                    <a:pt x="1519615" y="271630"/>
                    <a:pt x="1519615" y="399972"/>
                  </a:cubicBezTo>
                  <a:cubicBezTo>
                    <a:pt x="1519615" y="399972"/>
                    <a:pt x="1519615" y="399972"/>
                    <a:pt x="1519615" y="876422"/>
                  </a:cubicBezTo>
                  <a:cubicBezTo>
                    <a:pt x="1519615" y="933561"/>
                    <a:pt x="1470334" y="980151"/>
                    <a:pt x="1411373" y="980151"/>
                  </a:cubicBezTo>
                  <a:cubicBezTo>
                    <a:pt x="1352412" y="980151"/>
                    <a:pt x="1302251" y="933561"/>
                    <a:pt x="1302251" y="876422"/>
                  </a:cubicBezTo>
                  <a:cubicBezTo>
                    <a:pt x="1302251" y="876422"/>
                    <a:pt x="1302251" y="876422"/>
                    <a:pt x="1302251" y="341075"/>
                  </a:cubicBezTo>
                  <a:cubicBezTo>
                    <a:pt x="1302251" y="333164"/>
                    <a:pt x="1296091" y="325252"/>
                    <a:pt x="1288171" y="325252"/>
                  </a:cubicBezTo>
                  <a:cubicBezTo>
                    <a:pt x="1278490" y="324373"/>
                    <a:pt x="1270570" y="331406"/>
                    <a:pt x="1270570" y="341075"/>
                  </a:cubicBezTo>
                  <a:cubicBezTo>
                    <a:pt x="1270570" y="341075"/>
                    <a:pt x="1270570" y="341075"/>
                    <a:pt x="1270570" y="988063"/>
                  </a:cubicBezTo>
                  <a:cubicBezTo>
                    <a:pt x="1270570" y="988063"/>
                    <a:pt x="1270570" y="988063"/>
                    <a:pt x="1270570" y="1046960"/>
                  </a:cubicBezTo>
                  <a:cubicBezTo>
                    <a:pt x="1270570" y="1046960"/>
                    <a:pt x="1270570" y="1046960"/>
                    <a:pt x="1270570" y="1765151"/>
                  </a:cubicBezTo>
                  <a:cubicBezTo>
                    <a:pt x="1270570" y="1828444"/>
                    <a:pt x="1216889" y="1881187"/>
                    <a:pt x="1151768" y="1881187"/>
                  </a:cubicBezTo>
                  <a:cubicBezTo>
                    <a:pt x="1151768" y="1881187"/>
                    <a:pt x="1151768" y="1881187"/>
                    <a:pt x="1150008" y="1881187"/>
                  </a:cubicBezTo>
                  <a:cubicBezTo>
                    <a:pt x="1084007" y="1881187"/>
                    <a:pt x="1031206" y="1828444"/>
                    <a:pt x="1031206" y="1765151"/>
                  </a:cubicBezTo>
                  <a:cubicBezTo>
                    <a:pt x="1031206" y="1765151"/>
                    <a:pt x="1031206" y="1765151"/>
                    <a:pt x="1031206" y="1058388"/>
                  </a:cubicBezTo>
                  <a:cubicBezTo>
                    <a:pt x="1031206" y="1052234"/>
                    <a:pt x="1026806" y="1047839"/>
                    <a:pt x="1020645" y="1047839"/>
                  </a:cubicBezTo>
                  <a:cubicBezTo>
                    <a:pt x="1020645" y="1047839"/>
                    <a:pt x="1020645" y="1047839"/>
                    <a:pt x="992485" y="1047839"/>
                  </a:cubicBezTo>
                  <a:cubicBezTo>
                    <a:pt x="986325" y="1047839"/>
                    <a:pt x="981045" y="1052234"/>
                    <a:pt x="981045" y="1058388"/>
                  </a:cubicBezTo>
                  <a:cubicBezTo>
                    <a:pt x="981045" y="1058388"/>
                    <a:pt x="981045" y="1058388"/>
                    <a:pt x="981045" y="1765151"/>
                  </a:cubicBezTo>
                  <a:cubicBezTo>
                    <a:pt x="981045" y="1828444"/>
                    <a:pt x="926484" y="1881187"/>
                    <a:pt x="860482" y="1881187"/>
                  </a:cubicBezTo>
                  <a:cubicBezTo>
                    <a:pt x="860482" y="1881187"/>
                    <a:pt x="860482" y="1881187"/>
                    <a:pt x="859602" y="1881187"/>
                  </a:cubicBezTo>
                  <a:cubicBezTo>
                    <a:pt x="793601" y="1881187"/>
                    <a:pt x="739040" y="1828444"/>
                    <a:pt x="739040" y="1765151"/>
                  </a:cubicBezTo>
                  <a:cubicBezTo>
                    <a:pt x="739040" y="1765151"/>
                    <a:pt x="739040" y="1765151"/>
                    <a:pt x="739040" y="1046960"/>
                  </a:cubicBezTo>
                  <a:cubicBezTo>
                    <a:pt x="739040" y="1046960"/>
                    <a:pt x="739040" y="1046960"/>
                    <a:pt x="739040" y="988063"/>
                  </a:cubicBezTo>
                  <a:cubicBezTo>
                    <a:pt x="739040" y="988063"/>
                    <a:pt x="739040" y="988063"/>
                    <a:pt x="739920" y="356898"/>
                  </a:cubicBezTo>
                  <a:cubicBezTo>
                    <a:pt x="739920" y="347229"/>
                    <a:pt x="727600" y="341954"/>
                    <a:pt x="721440" y="349866"/>
                  </a:cubicBezTo>
                  <a:cubicBezTo>
                    <a:pt x="658958" y="418432"/>
                    <a:pt x="537516" y="562598"/>
                    <a:pt x="537516" y="563477"/>
                  </a:cubicBezTo>
                  <a:cubicBezTo>
                    <a:pt x="516396" y="585454"/>
                    <a:pt x="202229" y="686546"/>
                    <a:pt x="126548" y="712038"/>
                  </a:cubicBezTo>
                  <a:cubicBezTo>
                    <a:pt x="72867" y="726982"/>
                    <a:pt x="17426" y="695336"/>
                    <a:pt x="3346" y="640834"/>
                  </a:cubicBezTo>
                  <a:cubicBezTo>
                    <a:pt x="-10735" y="586333"/>
                    <a:pt x="20946" y="529194"/>
                    <a:pt x="73747" y="514250"/>
                  </a:cubicBezTo>
                  <a:cubicBezTo>
                    <a:pt x="74627" y="514250"/>
                    <a:pt x="349192" y="423707"/>
                    <a:pt x="386153" y="410521"/>
                  </a:cubicBezTo>
                  <a:cubicBezTo>
                    <a:pt x="387913" y="410521"/>
                    <a:pt x="389673" y="408763"/>
                    <a:pt x="391433" y="407884"/>
                  </a:cubicBezTo>
                  <a:cubicBezTo>
                    <a:pt x="391433" y="407884"/>
                    <a:pt x="391433" y="407884"/>
                    <a:pt x="687119" y="0"/>
                  </a:cubicBezTo>
                  <a:close/>
                </a:path>
              </a:pathLst>
            </a:custGeom>
            <a:grpFill/>
            <a:ln>
              <a:noFill/>
            </a:ln>
          </p:spPr>
          <p:txBody>
            <a:bodyPr vert="horz" wrap="square" lIns="83743" tIns="41872" rIns="83743" bIns="41872" numCol="1" anchor="t" anchorCtr="0" compatLnSpc="1">
              <a:prstTxWarp prst="textNoShape">
                <a:avLst/>
              </a:prstTxWarp>
              <a:noAutofit/>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Oval 10"/>
            <p:cNvSpPr>
              <a:spLocks noChangeArrowheads="1"/>
            </p:cNvSpPr>
            <p:nvPr/>
          </p:nvSpPr>
          <p:spPr bwMode="auto">
            <a:xfrm>
              <a:off x="7470776" y="4424362"/>
              <a:ext cx="469900" cy="469900"/>
            </a:xfrm>
            <a:prstGeom prst="ellipse">
              <a:avLst/>
            </a:prstGeom>
            <a:grp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00" name="TextBox 99"/>
          <p:cNvSpPr txBox="1"/>
          <p:nvPr/>
        </p:nvSpPr>
        <p:spPr>
          <a:xfrm>
            <a:off x="3293726" y="2126544"/>
            <a:ext cx="1795363" cy="472565"/>
          </a:xfrm>
          <a:prstGeom prst="rect">
            <a:avLst/>
          </a:prstGeom>
          <a:noFill/>
        </p:spPr>
        <p:txBody>
          <a:bodyPr wrap="none" lIns="0" tIns="0" rIns="0" bIns="0" rtlCol="0">
            <a:spAutoFit/>
          </a:bodyPr>
          <a:lstStyle/>
          <a:p>
            <a:pPr>
              <a:lnSpc>
                <a:spcPct val="120000"/>
              </a:lnSpc>
            </a:pPr>
            <a:r>
              <a:rPr lang="zh-CN" altLang="en-US" sz="28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表象、想象</a:t>
            </a:r>
            <a:endParaRPr lang="en-GB"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5" name="TextBox 114"/>
          <p:cNvSpPr txBox="1"/>
          <p:nvPr/>
        </p:nvSpPr>
        <p:spPr>
          <a:xfrm>
            <a:off x="3293726" y="2974236"/>
            <a:ext cx="3231654" cy="472565"/>
          </a:xfrm>
          <a:prstGeom prst="rect">
            <a:avLst/>
          </a:prstGeom>
          <a:noFill/>
        </p:spPr>
        <p:txBody>
          <a:bodyPr wrap="none" lIns="0" tIns="0" rIns="0" bIns="0" rtlCol="0">
            <a:spAutoFit/>
          </a:bodyPr>
          <a:lstStyle/>
          <a:p>
            <a:pPr>
              <a:lnSpc>
                <a:spcPct val="120000"/>
              </a:lnSpc>
            </a:pPr>
            <a:r>
              <a:rPr lang="zh-CN" altLang="en-US" sz="28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空间形态表象的传递</a:t>
            </a:r>
            <a:endParaRPr lang="en-GB"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8" name="TextBox 117"/>
          <p:cNvSpPr txBox="1"/>
          <p:nvPr/>
        </p:nvSpPr>
        <p:spPr>
          <a:xfrm>
            <a:off x="3293726" y="3808330"/>
            <a:ext cx="1795363" cy="472565"/>
          </a:xfrm>
          <a:prstGeom prst="rect">
            <a:avLst/>
          </a:prstGeom>
          <a:noFill/>
        </p:spPr>
        <p:txBody>
          <a:bodyPr wrap="none" lIns="0" tIns="0" rIns="0" bIns="0" rtlCol="0">
            <a:spAutoFit/>
          </a:bodyPr>
          <a:lstStyle/>
          <a:p>
            <a:pPr>
              <a:lnSpc>
                <a:spcPct val="120000"/>
              </a:lnSpc>
            </a:pPr>
            <a:r>
              <a:rPr lang="zh-CN" altLang="en-US" sz="28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表象的感知</a:t>
            </a:r>
            <a:endParaRPr lang="en-GB"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1" name="TextBox 120"/>
          <p:cNvSpPr txBox="1"/>
          <p:nvPr/>
        </p:nvSpPr>
        <p:spPr>
          <a:xfrm>
            <a:off x="3293726" y="4614044"/>
            <a:ext cx="1436291" cy="472565"/>
          </a:xfrm>
          <a:prstGeom prst="rect">
            <a:avLst/>
          </a:prstGeom>
          <a:noFill/>
        </p:spPr>
        <p:txBody>
          <a:bodyPr wrap="none" lIns="0" tIns="0" rIns="0" bIns="0" rtlCol="0">
            <a:spAutoFit/>
          </a:bodyPr>
          <a:lstStyle/>
          <a:p>
            <a:pPr>
              <a:lnSpc>
                <a:spcPct val="120000"/>
              </a:lnSpc>
            </a:pPr>
            <a:r>
              <a:rPr lang="zh-CN" altLang="en-US" sz="28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第一感觉</a:t>
            </a:r>
            <a:endParaRPr lang="en-GB"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4" name="TextBox 123"/>
          <p:cNvSpPr txBox="1"/>
          <p:nvPr/>
        </p:nvSpPr>
        <p:spPr>
          <a:xfrm>
            <a:off x="3293726" y="5432955"/>
            <a:ext cx="718145" cy="472565"/>
          </a:xfrm>
          <a:prstGeom prst="rect">
            <a:avLst/>
          </a:prstGeom>
          <a:noFill/>
        </p:spPr>
        <p:txBody>
          <a:bodyPr wrap="none" lIns="0" tIns="0" rIns="0" bIns="0" rtlCol="0">
            <a:spAutoFit/>
          </a:bodyPr>
          <a:lstStyle/>
          <a:p>
            <a:pPr>
              <a:lnSpc>
                <a:spcPct val="120000"/>
              </a:lnSpc>
            </a:pPr>
            <a:r>
              <a:rPr lang="zh-CN" altLang="en-US" sz="28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联想</a:t>
            </a:r>
            <a:endParaRPr lang="en-GB" sz="28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102"/>
          <p:cNvSpPr/>
          <p:nvPr/>
        </p:nvSpPr>
        <p:spPr>
          <a:xfrm>
            <a:off x="1071525" y="115863"/>
            <a:ext cx="2792752" cy="523220"/>
          </a:xfrm>
          <a:prstGeom prst="rect">
            <a:avLst/>
          </a:prstGeom>
        </p:spPr>
        <p:txBody>
          <a:bodyPr wrap="none">
            <a:spAutoFit/>
          </a:bodyPr>
          <a:lstStyle/>
          <a:p>
            <a:pPr marL="0" indent="0">
              <a:buNone/>
            </a:pPr>
            <a:r>
              <a:rPr lang="zh-CN" altLang="en-US" sz="2800" b="1" dirty="0" smtClean="0">
                <a:solidFill>
                  <a:schemeClr val="accent1">
                    <a:lumMod val="75000"/>
                  </a:schemeClr>
                </a:solidFill>
                <a:sym typeface="+mn-ea"/>
              </a:rPr>
              <a:t>1.2.2 表象与想象</a:t>
            </a:r>
            <a:endParaRPr lang="zh-CN" altLang="en-US" sz="2800" b="1" dirty="0">
              <a:solidFill>
                <a:schemeClr val="accent1">
                  <a:lumMod val="75000"/>
                </a:schemeClr>
              </a:solidFill>
            </a:endParaRPr>
          </a:p>
        </p:txBody>
      </p:sp>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 calcmode="lin" valueType="num">
                                      <p:cBhvr>
                                        <p:cTn id="52" dur="500" fill="hold"/>
                                        <p:tgtEl>
                                          <p:spTgt spid="17"/>
                                        </p:tgtEl>
                                        <p:attrNameLst>
                                          <p:attrName>ppt_w</p:attrName>
                                        </p:attrNameLst>
                                      </p:cBhvr>
                                      <p:tavLst>
                                        <p:tav tm="0">
                                          <p:val>
                                            <p:fltVal val="0"/>
                                          </p:val>
                                        </p:tav>
                                        <p:tav tm="100000">
                                          <p:val>
                                            <p:strVal val="#ppt_w"/>
                                          </p:val>
                                        </p:tav>
                                      </p:tavLst>
                                    </p:anim>
                                    <p:anim calcmode="lin" valueType="num">
                                      <p:cBhvr>
                                        <p:cTn id="53" dur="500" fill="hold"/>
                                        <p:tgtEl>
                                          <p:spTgt spid="17"/>
                                        </p:tgtEl>
                                        <p:attrNameLst>
                                          <p:attrName>ppt_h</p:attrName>
                                        </p:attrNameLst>
                                      </p:cBhvr>
                                      <p:tavLst>
                                        <p:tav tm="0">
                                          <p:val>
                                            <p:fltVal val="0"/>
                                          </p:val>
                                        </p:tav>
                                        <p:tav tm="100000">
                                          <p:val>
                                            <p:strVal val="#ppt_h"/>
                                          </p:val>
                                        </p:tav>
                                      </p:tavLst>
                                    </p:anim>
                                    <p:animEffect transition="in" filter="fade">
                                      <p:cBhvr>
                                        <p:cTn id="54" dur="500"/>
                                        <p:tgtEl>
                                          <p:spTgt spid="17"/>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p:cTn id="57" dur="500" fill="hold"/>
                                        <p:tgtEl>
                                          <p:spTgt spid="18"/>
                                        </p:tgtEl>
                                        <p:attrNameLst>
                                          <p:attrName>ppt_w</p:attrName>
                                        </p:attrNameLst>
                                      </p:cBhvr>
                                      <p:tavLst>
                                        <p:tav tm="0">
                                          <p:val>
                                            <p:fltVal val="0"/>
                                          </p:val>
                                        </p:tav>
                                        <p:tav tm="100000">
                                          <p:val>
                                            <p:strVal val="#ppt_w"/>
                                          </p:val>
                                        </p:tav>
                                      </p:tavLst>
                                    </p:anim>
                                    <p:anim calcmode="lin" valueType="num">
                                      <p:cBhvr>
                                        <p:cTn id="58" dur="500" fill="hold"/>
                                        <p:tgtEl>
                                          <p:spTgt spid="18"/>
                                        </p:tgtEl>
                                        <p:attrNameLst>
                                          <p:attrName>ppt_h</p:attrName>
                                        </p:attrNameLst>
                                      </p:cBhvr>
                                      <p:tavLst>
                                        <p:tav tm="0">
                                          <p:val>
                                            <p:fltVal val="0"/>
                                          </p:val>
                                        </p:tav>
                                        <p:tav tm="100000">
                                          <p:val>
                                            <p:strVal val="#ppt_h"/>
                                          </p:val>
                                        </p:tav>
                                      </p:tavLst>
                                    </p:anim>
                                    <p:animEffect transition="in" filter="fade">
                                      <p:cBhvr>
                                        <p:cTn id="59" dur="500"/>
                                        <p:tgtEl>
                                          <p:spTgt spid="18"/>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500" fill="hold"/>
                                        <p:tgtEl>
                                          <p:spTgt spid="19"/>
                                        </p:tgtEl>
                                        <p:attrNameLst>
                                          <p:attrName>ppt_w</p:attrName>
                                        </p:attrNameLst>
                                      </p:cBhvr>
                                      <p:tavLst>
                                        <p:tav tm="0">
                                          <p:val>
                                            <p:fltVal val="0"/>
                                          </p:val>
                                        </p:tav>
                                        <p:tav tm="100000">
                                          <p:val>
                                            <p:strVal val="#ppt_w"/>
                                          </p:val>
                                        </p:tav>
                                      </p:tavLst>
                                    </p:anim>
                                    <p:anim calcmode="lin" valueType="num">
                                      <p:cBhvr>
                                        <p:cTn id="63" dur="500" fill="hold"/>
                                        <p:tgtEl>
                                          <p:spTgt spid="19"/>
                                        </p:tgtEl>
                                        <p:attrNameLst>
                                          <p:attrName>ppt_h</p:attrName>
                                        </p:attrNameLst>
                                      </p:cBhvr>
                                      <p:tavLst>
                                        <p:tav tm="0">
                                          <p:val>
                                            <p:fltVal val="0"/>
                                          </p:val>
                                        </p:tav>
                                        <p:tav tm="100000">
                                          <p:val>
                                            <p:strVal val="#ppt_h"/>
                                          </p:val>
                                        </p:tav>
                                      </p:tavLst>
                                    </p:anim>
                                    <p:animEffect transition="in" filter="fade">
                                      <p:cBhvr>
                                        <p:cTn id="64" dur="500"/>
                                        <p:tgtEl>
                                          <p:spTgt spid="19"/>
                                        </p:tgtEl>
                                      </p:cBhvr>
                                    </p:animEffect>
                                  </p:childTnLst>
                                </p:cTn>
                              </p:par>
                              <p:par>
                                <p:cTn id="65" presetID="53" presetClass="entr" presetSubtype="16"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p:cTn id="67" dur="500" fill="hold"/>
                                        <p:tgtEl>
                                          <p:spTgt spid="20"/>
                                        </p:tgtEl>
                                        <p:attrNameLst>
                                          <p:attrName>ppt_w</p:attrName>
                                        </p:attrNameLst>
                                      </p:cBhvr>
                                      <p:tavLst>
                                        <p:tav tm="0">
                                          <p:val>
                                            <p:fltVal val="0"/>
                                          </p:val>
                                        </p:tav>
                                        <p:tav tm="100000">
                                          <p:val>
                                            <p:strVal val="#ppt_w"/>
                                          </p:val>
                                        </p:tav>
                                      </p:tavLst>
                                    </p:anim>
                                    <p:anim calcmode="lin" valueType="num">
                                      <p:cBhvr>
                                        <p:cTn id="68" dur="500" fill="hold"/>
                                        <p:tgtEl>
                                          <p:spTgt spid="20"/>
                                        </p:tgtEl>
                                        <p:attrNameLst>
                                          <p:attrName>ppt_h</p:attrName>
                                        </p:attrNameLst>
                                      </p:cBhvr>
                                      <p:tavLst>
                                        <p:tav tm="0">
                                          <p:val>
                                            <p:fltVal val="0"/>
                                          </p:val>
                                        </p:tav>
                                        <p:tav tm="100000">
                                          <p:val>
                                            <p:strVal val="#ppt_h"/>
                                          </p:val>
                                        </p:tav>
                                      </p:tavLst>
                                    </p:anim>
                                    <p:animEffect transition="in" filter="fade">
                                      <p:cBhvr>
                                        <p:cTn id="69" dur="500"/>
                                        <p:tgtEl>
                                          <p:spTgt spid="20"/>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500" fill="hold"/>
                                        <p:tgtEl>
                                          <p:spTgt spid="21"/>
                                        </p:tgtEl>
                                        <p:attrNameLst>
                                          <p:attrName>ppt_w</p:attrName>
                                        </p:attrNameLst>
                                      </p:cBhvr>
                                      <p:tavLst>
                                        <p:tav tm="0">
                                          <p:val>
                                            <p:fltVal val="0"/>
                                          </p:val>
                                        </p:tav>
                                        <p:tav tm="100000">
                                          <p:val>
                                            <p:strVal val="#ppt_w"/>
                                          </p:val>
                                        </p:tav>
                                      </p:tavLst>
                                    </p:anim>
                                    <p:anim calcmode="lin" valueType="num">
                                      <p:cBhvr>
                                        <p:cTn id="73" dur="500" fill="hold"/>
                                        <p:tgtEl>
                                          <p:spTgt spid="21"/>
                                        </p:tgtEl>
                                        <p:attrNameLst>
                                          <p:attrName>ppt_h</p:attrName>
                                        </p:attrNameLst>
                                      </p:cBhvr>
                                      <p:tavLst>
                                        <p:tav tm="0">
                                          <p:val>
                                            <p:fltVal val="0"/>
                                          </p:val>
                                        </p:tav>
                                        <p:tav tm="100000">
                                          <p:val>
                                            <p:strVal val="#ppt_h"/>
                                          </p:val>
                                        </p:tav>
                                      </p:tavLst>
                                    </p:anim>
                                    <p:animEffect transition="in" filter="fade">
                                      <p:cBhvr>
                                        <p:cTn id="74" dur="500"/>
                                        <p:tgtEl>
                                          <p:spTgt spid="21"/>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22"/>
                                        </p:tgtEl>
                                        <p:attrNameLst>
                                          <p:attrName>style.visibility</p:attrName>
                                        </p:attrNameLst>
                                      </p:cBhvr>
                                      <p:to>
                                        <p:strVal val="visible"/>
                                      </p:to>
                                    </p:set>
                                    <p:anim calcmode="lin" valueType="num">
                                      <p:cBhvr>
                                        <p:cTn id="77" dur="500" fill="hold"/>
                                        <p:tgtEl>
                                          <p:spTgt spid="22"/>
                                        </p:tgtEl>
                                        <p:attrNameLst>
                                          <p:attrName>ppt_w</p:attrName>
                                        </p:attrNameLst>
                                      </p:cBhvr>
                                      <p:tavLst>
                                        <p:tav tm="0">
                                          <p:val>
                                            <p:fltVal val="0"/>
                                          </p:val>
                                        </p:tav>
                                        <p:tav tm="100000">
                                          <p:val>
                                            <p:strVal val="#ppt_w"/>
                                          </p:val>
                                        </p:tav>
                                      </p:tavLst>
                                    </p:anim>
                                    <p:anim calcmode="lin" valueType="num">
                                      <p:cBhvr>
                                        <p:cTn id="78" dur="500" fill="hold"/>
                                        <p:tgtEl>
                                          <p:spTgt spid="22"/>
                                        </p:tgtEl>
                                        <p:attrNameLst>
                                          <p:attrName>ppt_h</p:attrName>
                                        </p:attrNameLst>
                                      </p:cBhvr>
                                      <p:tavLst>
                                        <p:tav tm="0">
                                          <p:val>
                                            <p:fltVal val="0"/>
                                          </p:val>
                                        </p:tav>
                                        <p:tav tm="100000">
                                          <p:val>
                                            <p:strVal val="#ppt_h"/>
                                          </p:val>
                                        </p:tav>
                                      </p:tavLst>
                                    </p:anim>
                                    <p:animEffect transition="in" filter="fade">
                                      <p:cBhvr>
                                        <p:cTn id="79" dur="500"/>
                                        <p:tgtEl>
                                          <p:spTgt spid="22"/>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23"/>
                                        </p:tgtEl>
                                        <p:attrNameLst>
                                          <p:attrName>style.visibility</p:attrName>
                                        </p:attrNameLst>
                                      </p:cBhvr>
                                      <p:to>
                                        <p:strVal val="visible"/>
                                      </p:to>
                                    </p:set>
                                    <p:anim calcmode="lin" valueType="num">
                                      <p:cBhvr>
                                        <p:cTn id="82" dur="500" fill="hold"/>
                                        <p:tgtEl>
                                          <p:spTgt spid="23"/>
                                        </p:tgtEl>
                                        <p:attrNameLst>
                                          <p:attrName>ppt_w</p:attrName>
                                        </p:attrNameLst>
                                      </p:cBhvr>
                                      <p:tavLst>
                                        <p:tav tm="0">
                                          <p:val>
                                            <p:fltVal val="0"/>
                                          </p:val>
                                        </p:tav>
                                        <p:tav tm="100000">
                                          <p:val>
                                            <p:strVal val="#ppt_w"/>
                                          </p:val>
                                        </p:tav>
                                      </p:tavLst>
                                    </p:anim>
                                    <p:anim calcmode="lin" valueType="num">
                                      <p:cBhvr>
                                        <p:cTn id="83" dur="500" fill="hold"/>
                                        <p:tgtEl>
                                          <p:spTgt spid="23"/>
                                        </p:tgtEl>
                                        <p:attrNameLst>
                                          <p:attrName>ppt_h</p:attrName>
                                        </p:attrNameLst>
                                      </p:cBhvr>
                                      <p:tavLst>
                                        <p:tav tm="0">
                                          <p:val>
                                            <p:fltVal val="0"/>
                                          </p:val>
                                        </p:tav>
                                        <p:tav tm="100000">
                                          <p:val>
                                            <p:strVal val="#ppt_h"/>
                                          </p:val>
                                        </p:tav>
                                      </p:tavLst>
                                    </p:anim>
                                    <p:animEffect transition="in" filter="fade">
                                      <p:cBhvr>
                                        <p:cTn id="84" dur="500"/>
                                        <p:tgtEl>
                                          <p:spTgt spid="23"/>
                                        </p:tgtEl>
                                      </p:cBhvr>
                                    </p:animEffect>
                                  </p:childTnLst>
                                </p:cTn>
                              </p:par>
                              <p:par>
                                <p:cTn id="85" presetID="53" presetClass="entr" presetSubtype="16" fill="hold" grpId="0" nodeType="withEffect">
                                  <p:stCondLst>
                                    <p:cond delay="0"/>
                                  </p:stCondLst>
                                  <p:childTnLst>
                                    <p:set>
                                      <p:cBhvr>
                                        <p:cTn id="86" dur="1" fill="hold">
                                          <p:stCondLst>
                                            <p:cond delay="0"/>
                                          </p:stCondLst>
                                        </p:cTn>
                                        <p:tgtEl>
                                          <p:spTgt spid="24"/>
                                        </p:tgtEl>
                                        <p:attrNameLst>
                                          <p:attrName>style.visibility</p:attrName>
                                        </p:attrNameLst>
                                      </p:cBhvr>
                                      <p:to>
                                        <p:strVal val="visible"/>
                                      </p:to>
                                    </p:set>
                                    <p:anim calcmode="lin" valueType="num">
                                      <p:cBhvr>
                                        <p:cTn id="87" dur="500" fill="hold"/>
                                        <p:tgtEl>
                                          <p:spTgt spid="24"/>
                                        </p:tgtEl>
                                        <p:attrNameLst>
                                          <p:attrName>ppt_w</p:attrName>
                                        </p:attrNameLst>
                                      </p:cBhvr>
                                      <p:tavLst>
                                        <p:tav tm="0">
                                          <p:val>
                                            <p:fltVal val="0"/>
                                          </p:val>
                                        </p:tav>
                                        <p:tav tm="100000">
                                          <p:val>
                                            <p:strVal val="#ppt_w"/>
                                          </p:val>
                                        </p:tav>
                                      </p:tavLst>
                                    </p:anim>
                                    <p:anim calcmode="lin" valueType="num">
                                      <p:cBhvr>
                                        <p:cTn id="88" dur="500" fill="hold"/>
                                        <p:tgtEl>
                                          <p:spTgt spid="24"/>
                                        </p:tgtEl>
                                        <p:attrNameLst>
                                          <p:attrName>ppt_h</p:attrName>
                                        </p:attrNameLst>
                                      </p:cBhvr>
                                      <p:tavLst>
                                        <p:tav tm="0">
                                          <p:val>
                                            <p:fltVal val="0"/>
                                          </p:val>
                                        </p:tav>
                                        <p:tav tm="100000">
                                          <p:val>
                                            <p:strVal val="#ppt_h"/>
                                          </p:val>
                                        </p:tav>
                                      </p:tavLst>
                                    </p:anim>
                                    <p:animEffect transition="in" filter="fade">
                                      <p:cBhvr>
                                        <p:cTn id="89" dur="500"/>
                                        <p:tgtEl>
                                          <p:spTgt spid="24"/>
                                        </p:tgtEl>
                                      </p:cBhvr>
                                    </p:animEffect>
                                  </p:childTnLst>
                                </p:cTn>
                              </p:par>
                              <p:par>
                                <p:cTn id="90" presetID="53" presetClass="entr" presetSubtype="16"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 calcmode="lin" valueType="num">
                                      <p:cBhvr>
                                        <p:cTn id="92" dur="500" fill="hold"/>
                                        <p:tgtEl>
                                          <p:spTgt spid="25"/>
                                        </p:tgtEl>
                                        <p:attrNameLst>
                                          <p:attrName>ppt_w</p:attrName>
                                        </p:attrNameLst>
                                      </p:cBhvr>
                                      <p:tavLst>
                                        <p:tav tm="0">
                                          <p:val>
                                            <p:fltVal val="0"/>
                                          </p:val>
                                        </p:tav>
                                        <p:tav tm="100000">
                                          <p:val>
                                            <p:strVal val="#ppt_w"/>
                                          </p:val>
                                        </p:tav>
                                      </p:tavLst>
                                    </p:anim>
                                    <p:anim calcmode="lin" valueType="num">
                                      <p:cBhvr>
                                        <p:cTn id="93" dur="500" fill="hold"/>
                                        <p:tgtEl>
                                          <p:spTgt spid="25"/>
                                        </p:tgtEl>
                                        <p:attrNameLst>
                                          <p:attrName>ppt_h</p:attrName>
                                        </p:attrNameLst>
                                      </p:cBhvr>
                                      <p:tavLst>
                                        <p:tav tm="0">
                                          <p:val>
                                            <p:fltVal val="0"/>
                                          </p:val>
                                        </p:tav>
                                        <p:tav tm="100000">
                                          <p:val>
                                            <p:strVal val="#ppt_h"/>
                                          </p:val>
                                        </p:tav>
                                      </p:tavLst>
                                    </p:anim>
                                    <p:animEffect transition="in" filter="fade">
                                      <p:cBhvr>
                                        <p:cTn id="94" dur="500"/>
                                        <p:tgtEl>
                                          <p:spTgt spid="25"/>
                                        </p:tgtEl>
                                      </p:cBhvr>
                                    </p:animEffect>
                                  </p:childTnLst>
                                </p:cTn>
                              </p:par>
                            </p:childTnLst>
                          </p:cTn>
                        </p:par>
                        <p:par>
                          <p:cTn id="95" fill="hold">
                            <p:stCondLst>
                              <p:cond delay="500"/>
                            </p:stCondLst>
                            <p:childTnLst>
                              <p:par>
                                <p:cTn id="96" presetID="8" presetClass="emph" presetSubtype="0" fill="hold" grpId="1" nodeType="afterEffect">
                                  <p:stCondLst>
                                    <p:cond delay="0"/>
                                  </p:stCondLst>
                                  <p:childTnLst>
                                    <p:animRot by="21600000">
                                      <p:cBhvr>
                                        <p:cTn id="97" dur="2000" fill="hold"/>
                                        <p:tgtEl>
                                          <p:spTgt spid="4"/>
                                        </p:tgtEl>
                                        <p:attrNameLst>
                                          <p:attrName>r</p:attrName>
                                        </p:attrNameLst>
                                      </p:cBhvr>
                                    </p:animRot>
                                  </p:childTnLst>
                                </p:cTn>
                              </p:par>
                              <p:par>
                                <p:cTn id="98" presetID="8" presetClass="emph" presetSubtype="0" fill="hold" grpId="1" nodeType="withEffect">
                                  <p:stCondLst>
                                    <p:cond delay="0"/>
                                  </p:stCondLst>
                                  <p:childTnLst>
                                    <p:animRot by="-21600000">
                                      <p:cBhvr>
                                        <p:cTn id="99" dur="2000" fill="hold"/>
                                        <p:tgtEl>
                                          <p:spTgt spid="5"/>
                                        </p:tgtEl>
                                        <p:attrNameLst>
                                          <p:attrName>r</p:attrName>
                                        </p:attrNameLst>
                                      </p:cBhvr>
                                    </p:animRot>
                                  </p:childTnLst>
                                </p:cTn>
                              </p:par>
                              <p:par>
                                <p:cTn id="100" presetID="8" presetClass="emph" presetSubtype="0" fill="hold" grpId="1" nodeType="withEffect">
                                  <p:stCondLst>
                                    <p:cond delay="0"/>
                                  </p:stCondLst>
                                  <p:childTnLst>
                                    <p:animRot by="-21600000">
                                      <p:cBhvr>
                                        <p:cTn id="101" dur="2000" fill="hold"/>
                                        <p:tgtEl>
                                          <p:spTgt spid="6"/>
                                        </p:tgtEl>
                                        <p:attrNameLst>
                                          <p:attrName>r</p:attrName>
                                        </p:attrNameLst>
                                      </p:cBhvr>
                                    </p:animRot>
                                  </p:childTnLst>
                                </p:cTn>
                              </p:par>
                              <p:par>
                                <p:cTn id="102" presetID="8" presetClass="emph" presetSubtype="0" fill="hold" grpId="1" nodeType="withEffect">
                                  <p:stCondLst>
                                    <p:cond delay="0"/>
                                  </p:stCondLst>
                                  <p:childTnLst>
                                    <p:animRot by="21600000">
                                      <p:cBhvr>
                                        <p:cTn id="103" dur="2000" fill="hold"/>
                                        <p:tgtEl>
                                          <p:spTgt spid="7"/>
                                        </p:tgtEl>
                                        <p:attrNameLst>
                                          <p:attrName>r</p:attrName>
                                        </p:attrNameLst>
                                      </p:cBhvr>
                                    </p:animRot>
                                  </p:childTnLst>
                                </p:cTn>
                              </p:par>
                              <p:par>
                                <p:cTn id="104" presetID="8" presetClass="emph" presetSubtype="0" fill="hold" grpId="1" nodeType="withEffect">
                                  <p:stCondLst>
                                    <p:cond delay="0"/>
                                  </p:stCondLst>
                                  <p:childTnLst>
                                    <p:animRot by="-21600000">
                                      <p:cBhvr>
                                        <p:cTn id="105" dur="2000" fill="hold"/>
                                        <p:tgtEl>
                                          <p:spTgt spid="8"/>
                                        </p:tgtEl>
                                        <p:attrNameLst>
                                          <p:attrName>r</p:attrName>
                                        </p:attrNameLst>
                                      </p:cBhvr>
                                    </p:animRot>
                                  </p:childTnLst>
                                </p:cTn>
                              </p:par>
                              <p:par>
                                <p:cTn id="106" presetID="8" presetClass="emph" presetSubtype="0" fill="hold" grpId="1" nodeType="withEffect">
                                  <p:stCondLst>
                                    <p:cond delay="0"/>
                                  </p:stCondLst>
                                  <p:childTnLst>
                                    <p:animRot by="21600000">
                                      <p:cBhvr>
                                        <p:cTn id="107"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102"/>
          <p:cNvSpPr/>
          <p:nvPr/>
        </p:nvSpPr>
        <p:spPr>
          <a:xfrm>
            <a:off x="1071525" y="115863"/>
            <a:ext cx="2792752" cy="523220"/>
          </a:xfrm>
          <a:prstGeom prst="rect">
            <a:avLst/>
          </a:prstGeom>
        </p:spPr>
        <p:txBody>
          <a:bodyPr wrap="none">
            <a:spAutoFit/>
          </a:bodyPr>
          <a:lstStyle/>
          <a:p>
            <a:pPr marL="0" indent="0">
              <a:buNone/>
            </a:pPr>
            <a:r>
              <a:rPr lang="zh-CN" altLang="en-US" sz="2800" b="1" dirty="0" smtClean="0">
                <a:solidFill>
                  <a:schemeClr val="accent1">
                    <a:lumMod val="75000"/>
                  </a:schemeClr>
                </a:solidFill>
                <a:sym typeface="+mn-ea"/>
              </a:rPr>
              <a:t>1.2.2 表象与想象</a:t>
            </a:r>
            <a:endParaRPr lang="zh-CN" altLang="en-US" sz="2800" b="1" dirty="0">
              <a:solidFill>
                <a:schemeClr val="accent1">
                  <a:lumMod val="75000"/>
                </a:schemeClr>
              </a:solidFill>
            </a:endParaRPr>
          </a:p>
        </p:txBody>
      </p:sp>
      <p:sp>
        <p:nvSpPr>
          <p:cNvPr id="61" name="矩形 60"/>
          <p:cNvSpPr/>
          <p:nvPr/>
        </p:nvSpPr>
        <p:spPr>
          <a:xfrm>
            <a:off x="1071525" y="1115995"/>
            <a:ext cx="11287204" cy="2462213"/>
          </a:xfrm>
          <a:prstGeom prst="rect">
            <a:avLst/>
          </a:prstGeom>
        </p:spPr>
        <p:txBody>
          <a:bodyPr wrap="square">
            <a:spAutoFit/>
          </a:bodyPr>
          <a:lstStyle/>
          <a:p>
            <a:pPr marL="0" indent="0">
              <a:buNone/>
            </a:pPr>
            <a:r>
              <a:rPr lang="zh-CN" altLang="en-US" sz="2200" dirty="0" smtClean="0"/>
              <a:t>        表象是事物不在面前时，人们在头脑中出现的关于事物的形象。从信息加工的角度来讲，表象是指当前不存在的物体或事件的一种知识表征，这种表征具有鲜明的形象性。在心理学中，表象是指过去感知过的事物形象在头脑中再现的过程。</a:t>
            </a:r>
          </a:p>
          <a:p>
            <a:endParaRPr lang="zh-CN" altLang="en-US" sz="2200" dirty="0" smtClean="0"/>
          </a:p>
          <a:p>
            <a:r>
              <a:rPr lang="zh-CN" altLang="en-US" sz="2200" dirty="0" smtClean="0"/>
              <a:t>         想象它是一种特殊的思维形式。是人在头脑里对已储存的表象进行加工改造形成新形象的心理过程。它能突破时间和空间的束缚。想象能起到对机体的调节作用，还能起到预见未来的作用。</a:t>
            </a:r>
            <a:endParaRPr lang="zh-CN" altLang="en-US" sz="2200" dirty="0"/>
          </a:p>
        </p:txBody>
      </p:sp>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4" y="448"/>
            <a:ext cx="12857163" cy="7231757"/>
          </a:xfrm>
          <a:prstGeom prst="rect">
            <a:avLst/>
          </a:prstGeom>
          <a:blipFill dpi="0" rotWithShape="1">
            <a:blip r:embed="rId3"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95" y="2397128"/>
            <a:ext cx="12857163" cy="230397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Freeform 6"/>
          <p:cNvSpPr>
            <a:spLocks/>
          </p:cNvSpPr>
          <p:nvPr/>
        </p:nvSpPr>
        <p:spPr bwMode="auto">
          <a:xfrm>
            <a:off x="2463677" y="1905597"/>
            <a:ext cx="2842657" cy="35336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3" name="Freeform 7"/>
          <p:cNvSpPr>
            <a:spLocks/>
          </p:cNvSpPr>
          <p:nvPr/>
        </p:nvSpPr>
        <p:spPr bwMode="auto">
          <a:xfrm>
            <a:off x="1519475" y="1652839"/>
            <a:ext cx="2837635" cy="3531936"/>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grpSp>
        <p:nvGrpSpPr>
          <p:cNvPr id="2" name="组合 1"/>
          <p:cNvGrpSpPr/>
          <p:nvPr/>
        </p:nvGrpSpPr>
        <p:grpSpPr>
          <a:xfrm>
            <a:off x="1181302" y="4046"/>
            <a:ext cx="4707627" cy="7239631"/>
            <a:chOff x="1180653" y="3598"/>
            <a:chExt cx="4708208" cy="7240525"/>
          </a:xfrm>
        </p:grpSpPr>
        <p:sp>
          <p:nvSpPr>
            <p:cNvPr id="11" name="椭圆 10"/>
            <p:cNvSpPr/>
            <p:nvPr/>
          </p:nvSpPr>
          <p:spPr>
            <a:xfrm>
              <a:off x="1491196" y="1622620"/>
              <a:ext cx="3817980" cy="381748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solidFill>
                <a:schemeClr val="accent1"/>
              </a:soli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8208" rIns="0" bIns="48208" rtlCol="0" anchor="ctr"/>
            <a:lstStyle/>
            <a:p>
              <a:pPr lvl="0" algn="ctr"/>
              <a:endParaRPr lang="zh-CN" altLang="en-US" sz="4000" dirty="0">
                <a:ln w="12700">
                  <a:noFill/>
                </a:ln>
                <a:solidFill>
                  <a:schemeClr val="accent1"/>
                </a:solidFill>
                <a:latin typeface="Impact" panose="020B0806030902050204" pitchFamily="34" charset="0"/>
                <a:ea typeface="微软雅黑" pitchFamily="34" charset="-122"/>
              </a:endParaRPr>
            </a:p>
          </p:txBody>
        </p:sp>
        <p:sp>
          <p:nvSpPr>
            <p:cNvPr id="14" name="Line 8"/>
            <p:cNvSpPr>
              <a:spLocks noChangeShapeType="1"/>
            </p:cNvSpPr>
            <p:nvPr/>
          </p:nvSpPr>
          <p:spPr bwMode="auto">
            <a:xfrm flipH="1" flipV="1">
              <a:off x="1180653" y="3598"/>
              <a:ext cx="3182897" cy="1905136"/>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2454815" y="5178272"/>
              <a:ext cx="3434046" cy="2065851"/>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grpSp>
      <p:cxnSp>
        <p:nvCxnSpPr>
          <p:cNvPr id="17" name="直接连接符 16"/>
          <p:cNvCxnSpPr>
            <a:endCxn id="4" idx="0"/>
          </p:cNvCxnSpPr>
          <p:nvPr/>
        </p:nvCxnSpPr>
        <p:spPr>
          <a:xfrm flipV="1">
            <a:off x="6429376" y="2397128"/>
            <a:ext cx="0" cy="2303972"/>
          </a:xfrm>
          <a:prstGeom prst="line">
            <a:avLst/>
          </a:prstGeom>
          <a:ln w="12700">
            <a:solidFill>
              <a:srgbClr val="CB10D7"/>
            </a:solidFill>
            <a:prstDash val="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005369" y="3003360"/>
            <a:ext cx="3281658" cy="1200329"/>
          </a:xfrm>
          <a:prstGeom prst="rect">
            <a:avLst/>
          </a:prstGeom>
          <a:effectLst/>
        </p:spPr>
        <p:txBody>
          <a:bodyPr wrap="square">
            <a:spAutoFit/>
          </a:bodyPr>
          <a:lstStyle/>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1.1.1 </a:t>
            </a:r>
            <a:r>
              <a:rPr lang="zh-CN" altLang="en-US" sz="2400" b="1" spc="300" dirty="0" smtClean="0">
                <a:latin typeface="Franklin Gothic Medium" panose="020B0603020102020204" pitchFamily="34" charset="0"/>
                <a:ea typeface="微软雅黑" panose="020B0503020204020204" pitchFamily="34" charset="-122"/>
              </a:rPr>
              <a:t>艺术与科学</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1.1.2 </a:t>
            </a:r>
            <a:r>
              <a:rPr lang="zh-CN" altLang="en-US" sz="2400" b="1" spc="300" dirty="0" smtClean="0">
                <a:latin typeface="Franklin Gothic Medium" panose="020B0603020102020204" pitchFamily="34" charset="0"/>
                <a:ea typeface="微软雅黑" panose="020B0503020204020204" pitchFamily="34" charset="-122"/>
              </a:rPr>
              <a:t>内容与方法</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1.1.3 </a:t>
            </a:r>
            <a:r>
              <a:rPr lang="zh-CN" altLang="en-US" sz="2400" b="1" spc="300" dirty="0" smtClean="0">
                <a:latin typeface="Franklin Gothic Medium" panose="020B0603020102020204" pitchFamily="34" charset="0"/>
                <a:ea typeface="微软雅黑" panose="020B0503020204020204" pitchFamily="34" charset="-122"/>
              </a:rPr>
              <a:t>形式与功能</a:t>
            </a:r>
            <a:endParaRPr lang="zh-CN" altLang="en-US" sz="2400" b="1" spc="300" dirty="0">
              <a:latin typeface="Franklin Gothic Medium" panose="020B0603020102020204" pitchFamily="34" charset="0"/>
              <a:ea typeface="微软雅黑" panose="020B0503020204020204" pitchFamily="34" charset="-122"/>
            </a:endParaRPr>
          </a:p>
        </p:txBody>
      </p:sp>
      <p:sp>
        <p:nvSpPr>
          <p:cNvPr id="16" name="矩形 15"/>
          <p:cNvSpPr/>
          <p:nvPr/>
        </p:nvSpPr>
        <p:spPr>
          <a:xfrm>
            <a:off x="1714467" y="3187697"/>
            <a:ext cx="3500462" cy="584775"/>
          </a:xfrm>
          <a:prstGeom prst="rect">
            <a:avLst/>
          </a:prstGeom>
        </p:spPr>
        <p:txBody>
          <a:bodyPr wrap="square">
            <a:spAutoFit/>
          </a:bodyPr>
          <a:lstStyle/>
          <a:p>
            <a:r>
              <a:rPr lang="en-US" altLang="zh-CN" sz="3200" b="1" spc="300" dirty="0" smtClean="0">
                <a:solidFill>
                  <a:schemeClr val="accent2"/>
                </a:solidFill>
                <a:latin typeface="Franklin Gothic Medium" panose="020B0603020102020204" pitchFamily="34" charset="0"/>
                <a:ea typeface="微软雅黑" panose="020B0503020204020204" pitchFamily="34" charset="-122"/>
              </a:rPr>
              <a:t>1.1 </a:t>
            </a:r>
            <a:r>
              <a:rPr lang="zh-CN" altLang="en-US" sz="3200" b="1" spc="300" dirty="0" smtClean="0">
                <a:solidFill>
                  <a:schemeClr val="accent2"/>
                </a:solidFill>
                <a:latin typeface="Franklin Gothic Medium" panose="020B0603020102020204" pitchFamily="34" charset="0"/>
                <a:ea typeface="微软雅黑" panose="020B0503020204020204" pitchFamily="34" charset="-122"/>
              </a:rPr>
              <a:t>设计的本质</a:t>
            </a:r>
            <a:endParaRPr lang="zh-CN" altLang="en-US" sz="3200" b="1" dirty="0"/>
          </a:p>
        </p:txBody>
      </p:sp>
    </p:spTree>
    <p:extLst>
      <p:ext uri="{BB962C8B-B14F-4D97-AF65-F5344CB8AC3E}">
        <p14:creationId xmlns:p14="http://schemas.microsoft.com/office/powerpoint/2010/main" xmlns="" val="2781919797"/>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2" presetClass="exit" presetSubtype="1" fill="hold" grpId="1" nodeType="withEffect">
                                  <p:stCondLst>
                                    <p:cond delay="800"/>
                                  </p:stCondLst>
                                  <p:childTnLst>
                                    <p:animEffect transition="out" filter="wipe(up)">
                                      <p:cBhvr>
                                        <p:cTn id="28" dur="400"/>
                                        <p:tgtEl>
                                          <p:spTgt spid="12"/>
                                        </p:tgtEl>
                                      </p:cBhvr>
                                    </p:animEffect>
                                    <p:set>
                                      <p:cBhvr>
                                        <p:cTn id="29" dur="1" fill="hold">
                                          <p:stCondLst>
                                            <p:cond delay="399"/>
                                          </p:stCondLst>
                                        </p:cTn>
                                        <p:tgtEl>
                                          <p:spTgt spid="12"/>
                                        </p:tgtEl>
                                        <p:attrNameLst>
                                          <p:attrName>style.visibility</p:attrName>
                                        </p:attrNameLst>
                                      </p:cBhvr>
                                      <p:to>
                                        <p:strVal val="hidden"/>
                                      </p:to>
                                    </p:set>
                                  </p:childTnLst>
                                </p:cTn>
                              </p:par>
                              <p:par>
                                <p:cTn id="30" presetID="22" presetClass="exit" presetSubtype="4" fill="hold" grpId="1" nodeType="withEffect">
                                  <p:stCondLst>
                                    <p:cond delay="800"/>
                                  </p:stCondLst>
                                  <p:childTnLst>
                                    <p:animEffect transition="out" filter="wipe(down)">
                                      <p:cBhvr>
                                        <p:cTn id="31" dur="400"/>
                                        <p:tgtEl>
                                          <p:spTgt spid="13"/>
                                        </p:tgtEl>
                                      </p:cBhvr>
                                    </p:animEffect>
                                    <p:set>
                                      <p:cBhvr>
                                        <p:cTn id="32" dur="1" fill="hold">
                                          <p:stCondLst>
                                            <p:cond delay="399"/>
                                          </p:stCondLst>
                                        </p:cTn>
                                        <p:tgtEl>
                                          <p:spTgt spid="13"/>
                                        </p:tgtEl>
                                        <p:attrNameLst>
                                          <p:attrName>style.visibility</p:attrName>
                                        </p:attrNameLst>
                                      </p:cBhvr>
                                      <p:to>
                                        <p:strVal val="hidden"/>
                                      </p:to>
                                    </p:set>
                                  </p:childTnLst>
                                </p:cTn>
                              </p:par>
                            </p:childTnLst>
                          </p:cTn>
                        </p:par>
                        <p:par>
                          <p:cTn id="33" fill="hold">
                            <p:stCondLst>
                              <p:cond delay="270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2" grpId="1" animBg="1"/>
      <p:bldP spid="13" grpId="0" animBg="1"/>
      <p:bldP spid="13"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矩形 4"/>
          <p:cNvSpPr/>
          <p:nvPr/>
        </p:nvSpPr>
        <p:spPr>
          <a:xfrm>
            <a:off x="857211" y="1115996"/>
            <a:ext cx="10144195" cy="3046988"/>
          </a:xfrm>
          <a:prstGeom prst="rect">
            <a:avLst/>
          </a:prstGeom>
        </p:spPr>
        <p:txBody>
          <a:bodyPr wrap="square">
            <a:spAutoFit/>
          </a:bodyPr>
          <a:lstStyle/>
          <a:p>
            <a:r>
              <a:rPr lang="zh-CN" altLang="en-US" sz="2400" dirty="0" smtClean="0"/>
              <a:t>        形态除了空间本质属性外，还有多样性、可感性、变通性等不同属性，对于“形态”这一词的复杂化理解可衍生出多个交叉学科。当被赋予“空间”修辞时，其形态归属被类别化。空间形态不仅是现实空间中包容实体形态与虚空形态的有机整体，也是意识空间中对事物存在的主观判断，能够在虚拟空间中呈现交流信息的综合体。</a:t>
            </a:r>
          </a:p>
          <a:p>
            <a:r>
              <a:rPr lang="zh-CN" altLang="en-US" sz="2400" dirty="0" smtClean="0"/>
              <a:t>重新界定的“空间形态”概念强调空间语境下事物形态在特定时空环境中整体有机特性的展现，以便阐释出形态在主客观空间中生成的原因、组成、关系、发展及趋向，易于运用中把握形态设计发展的本质。</a:t>
            </a:r>
            <a:endParaRPr lang="zh-CN" altLang="en-US" sz="2400" dirty="0"/>
          </a:p>
        </p:txBody>
      </p:sp>
      <p:sp>
        <p:nvSpPr>
          <p:cNvPr id="6" name="矩形 5"/>
          <p:cNvSpPr/>
          <p:nvPr/>
        </p:nvSpPr>
        <p:spPr>
          <a:xfrm>
            <a:off x="1071525" y="115863"/>
            <a:ext cx="3416320" cy="523220"/>
          </a:xfrm>
          <a:prstGeom prst="rect">
            <a:avLst/>
          </a:prstGeom>
        </p:spPr>
        <p:txBody>
          <a:bodyPr wrap="none">
            <a:spAutoFit/>
          </a:bodyPr>
          <a:lstStyle/>
          <a:p>
            <a:r>
              <a:rPr lang="zh-CN" altLang="en-US" sz="2800" b="1" dirty="0" smtClean="0">
                <a:solidFill>
                  <a:schemeClr val="accent1">
                    <a:lumMod val="75000"/>
                  </a:schemeClr>
                </a:solidFill>
              </a:rPr>
              <a:t>空间形态表象的传递</a:t>
            </a:r>
            <a:endParaRPr lang="zh-CN" altLang="en-US" sz="2800" b="1" dirty="0">
              <a:solidFill>
                <a:schemeClr val="accent1">
                  <a:lumMod val="75000"/>
                </a:schemeClr>
              </a:solidFill>
            </a:endParaRPr>
          </a:p>
        </p:txBody>
      </p:sp>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102"/>
          <p:cNvSpPr/>
          <p:nvPr/>
        </p:nvSpPr>
        <p:spPr>
          <a:xfrm>
            <a:off x="1071525" y="115863"/>
            <a:ext cx="1980029" cy="523220"/>
          </a:xfrm>
          <a:prstGeom prst="rect">
            <a:avLst/>
          </a:prstGeom>
        </p:spPr>
        <p:txBody>
          <a:bodyPr wrap="none">
            <a:spAutoFit/>
          </a:bodyPr>
          <a:lstStyle/>
          <a:p>
            <a:r>
              <a:rPr lang="zh-CN" altLang="en-US" sz="2800" b="1" dirty="0" smtClean="0">
                <a:solidFill>
                  <a:schemeClr val="accent1">
                    <a:lumMod val="75000"/>
                  </a:schemeClr>
                </a:solidFill>
                <a:sym typeface="+mn-ea"/>
              </a:rPr>
              <a:t>表象的感知</a:t>
            </a:r>
            <a:endParaRPr lang="zh-CN" altLang="en-US" sz="2800" b="1" dirty="0" smtClean="0">
              <a:solidFill>
                <a:schemeClr val="accent1">
                  <a:lumMod val="75000"/>
                </a:schemeClr>
              </a:solidFill>
            </a:endParaRPr>
          </a:p>
        </p:txBody>
      </p:sp>
      <p:sp>
        <p:nvSpPr>
          <p:cNvPr id="4" name="矩形 3"/>
          <p:cNvSpPr/>
          <p:nvPr/>
        </p:nvSpPr>
        <p:spPr>
          <a:xfrm>
            <a:off x="428583" y="1115995"/>
            <a:ext cx="12144460" cy="5078313"/>
          </a:xfrm>
          <a:prstGeom prst="rect">
            <a:avLst/>
          </a:prstGeom>
        </p:spPr>
        <p:txBody>
          <a:bodyPr wrap="square">
            <a:spAutoFit/>
          </a:bodyPr>
          <a:lstStyle/>
          <a:p>
            <a:r>
              <a:rPr lang="zh-CN" altLang="en-US" sz="2400" b="1" dirty="0" smtClean="0"/>
              <a:t>第一感觉</a:t>
            </a:r>
          </a:p>
          <a:p>
            <a:r>
              <a:rPr lang="zh-CN" altLang="en-US" sz="2000" dirty="0" smtClean="0"/>
              <a:t>一、指人的“视听嗅味触“五种基本感觉中的视觉。早在两千多年前就有人将人类的感觉划分成五种基本感觉（视听嗅味触），即视觉、听觉、嗅觉、味觉、触觉。其中视觉是一个生理学词汇。光作用于视觉器官，使其感受细胞兴奋，其信息经视觉神经系统加工后便产生视觉。通过视觉，人和动物感知外界物体的大小、明暗、颜色、动静，获得对机体生存具有重要意义的各种信息，至少有80％以上的外界信息经视觉获得，视觉是人和动物最重要的感觉。所以说：“眼睛是心灵的窗户”！</a:t>
            </a:r>
          </a:p>
          <a:p>
            <a:r>
              <a:rPr lang="zh-CN" altLang="en-US" sz="2000" dirty="0" smtClean="0"/>
              <a:t>二、指人看待事物和人物的一种直觉。直觉是指不以人类意志控制的特殊思维方式，它是基于人类的职业，阅历，知识和本能存在的一种思维形式。直觉具有迅捷性、直接性、本能意识等特征。直觉作为一种心理现象贯穿于日常常见的文字，报纸，杂志，图像和预感存在于日常生活，事业和科学研究领域。</a:t>
            </a:r>
          </a:p>
          <a:p>
            <a:r>
              <a:rPr lang="zh-CN" altLang="en-US" sz="2000" dirty="0" smtClean="0"/>
              <a:t>三、指在与陌生人交往的过程中，所得到的有关对方的第一印象。第一印象并非总是正确，但却总是最鲜明、最牢固的，并且决定着以后双方交往的过程。第一印象主要是根据对方的表情、姿态、身体、仪表和服装等形成的印象。第一印象在日常生活中是很普遍的，这种初次获得的印象往往是今后交往的依据。“成见效应”与第一印象有着密切的关系，第一印象往往是形成成见效应的基础，成见效应往往是第一印象的加深和拓宽。在社会实践中，因第一印象在用人上造成失误，古今中外是不乏其例的。所以，管理者既要重视第一印象，又要尽量避免因第一印象而造成的认识上和用人上的错误。</a:t>
            </a:r>
          </a:p>
          <a:p>
            <a:r>
              <a:rPr lang="zh-CN" altLang="en-US" sz="2000" dirty="0" smtClean="0"/>
              <a:t>四，自己会在见到人的第一时间，涌现出了强烈的表现欲。想让对方注意自己。</a:t>
            </a:r>
            <a:endParaRPr lang="zh-CN" altLang="en-US" sz="2000" dirty="0"/>
          </a:p>
        </p:txBody>
      </p:sp>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102"/>
          <p:cNvSpPr/>
          <p:nvPr/>
        </p:nvSpPr>
        <p:spPr>
          <a:xfrm>
            <a:off x="1142963" y="21271"/>
            <a:ext cx="1785949" cy="523220"/>
          </a:xfrm>
          <a:prstGeom prst="rect">
            <a:avLst/>
          </a:prstGeom>
        </p:spPr>
        <p:txBody>
          <a:bodyPr wrap="square">
            <a:spAutoFit/>
          </a:bodyPr>
          <a:lstStyle/>
          <a:p>
            <a:r>
              <a:rPr lang="zh-CN" altLang="en-US" sz="2800" b="1" dirty="0" smtClean="0">
                <a:solidFill>
                  <a:schemeClr val="accent1">
                    <a:lumMod val="75000"/>
                  </a:schemeClr>
                </a:solidFill>
                <a:sym typeface="+mn-ea"/>
              </a:rPr>
              <a:t>联想</a:t>
            </a:r>
          </a:p>
        </p:txBody>
      </p:sp>
      <p:sp>
        <p:nvSpPr>
          <p:cNvPr id="4" name="矩形 3"/>
          <p:cNvSpPr/>
          <p:nvPr/>
        </p:nvSpPr>
        <p:spPr>
          <a:xfrm>
            <a:off x="928649" y="1492667"/>
            <a:ext cx="11072889" cy="3477875"/>
          </a:xfrm>
          <a:prstGeom prst="rect">
            <a:avLst/>
          </a:prstGeom>
        </p:spPr>
        <p:txBody>
          <a:bodyPr wrap="square">
            <a:spAutoFit/>
          </a:bodyPr>
          <a:lstStyle/>
          <a:p>
            <a:r>
              <a:rPr lang="zh-CN" altLang="en-US" sz="2200" dirty="0" smtClean="0"/>
              <a:t>        动词，因一事物而想起与之有关事物的思想活动；由于某人或某种事物而想起其他相关的人或事物；由某一概念而引起其他相关的概念。 联想是暂时神经联系的复活，它是事物之间联系和关系的反应。客观事物是相互联系的，客观事物或现象之间的各种关系和联系反映在人脑中而有各种联想，有反映事物外部联系的简单的、低级的联想，也有反映事物内部联系的复杂的、高级的联想。一般来说，在空间上和时间上同时出现或相继出现，在外部特征和意义上相似或相反的事物，反映在人脑中并建立联系，以后只要其中一个事物出现，就会在头脑中引起与之相联系的另一事物的出现，这便是联想。</a:t>
            </a:r>
          </a:p>
          <a:p>
            <a:r>
              <a:rPr lang="zh-CN" altLang="en-US" sz="2200" dirty="0" smtClean="0"/>
              <a:t>联想与想象的区别</a:t>
            </a:r>
          </a:p>
          <a:p>
            <a:r>
              <a:rPr lang="zh-CN" altLang="en-US" sz="2200" dirty="0" smtClean="0"/>
              <a:t>         联想是指在一个事物的基础上想到另外一个真实存在，具有相同特点的事物。而想象是指在一个事物的基础上想到另外一个不存在的，构想出来的事物。</a:t>
            </a:r>
            <a:endParaRPr lang="zh-CN" altLang="en-US" sz="2200" dirty="0"/>
          </a:p>
        </p:txBody>
      </p:sp>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8"/>
          <p:cNvSpPr>
            <a:spLocks/>
          </p:cNvSpPr>
          <p:nvPr/>
        </p:nvSpPr>
        <p:spPr bwMode="auto">
          <a:xfrm>
            <a:off x="8134909" y="1944519"/>
            <a:ext cx="710944" cy="710943"/>
          </a:xfrm>
          <a:custGeom>
            <a:avLst/>
            <a:gdLst>
              <a:gd name="T0" fmla="*/ 60 w 883"/>
              <a:gd name="T1" fmla="*/ 549 h 883"/>
              <a:gd name="T2" fmla="*/ 550 w 883"/>
              <a:gd name="T3" fmla="*/ 824 h 883"/>
              <a:gd name="T4" fmla="*/ 824 w 883"/>
              <a:gd name="T5" fmla="*/ 334 h 883"/>
              <a:gd name="T6" fmla="*/ 334 w 883"/>
              <a:gd name="T7" fmla="*/ 60 h 883"/>
              <a:gd name="T8" fmla="*/ 60 w 883"/>
              <a:gd name="T9" fmla="*/ 549 h 883"/>
            </a:gdLst>
            <a:ahLst/>
            <a:cxnLst>
              <a:cxn ang="0">
                <a:pos x="T0" y="T1"/>
              </a:cxn>
              <a:cxn ang="0">
                <a:pos x="T2" y="T3"/>
              </a:cxn>
              <a:cxn ang="0">
                <a:pos x="T4" y="T5"/>
              </a:cxn>
              <a:cxn ang="0">
                <a:pos x="T6" y="T7"/>
              </a:cxn>
              <a:cxn ang="0">
                <a:pos x="T8" y="T9"/>
              </a:cxn>
            </a:cxnLst>
            <a:rect l="0" t="0" r="r" b="b"/>
            <a:pathLst>
              <a:path w="883" h="883">
                <a:moveTo>
                  <a:pt x="60" y="549"/>
                </a:moveTo>
                <a:cubicBezTo>
                  <a:pt x="119" y="760"/>
                  <a:pt x="339" y="883"/>
                  <a:pt x="550" y="824"/>
                </a:cubicBezTo>
                <a:cubicBezTo>
                  <a:pt x="761" y="764"/>
                  <a:pt x="883" y="545"/>
                  <a:pt x="824" y="334"/>
                </a:cubicBezTo>
                <a:cubicBezTo>
                  <a:pt x="764" y="123"/>
                  <a:pt x="545" y="0"/>
                  <a:pt x="334" y="60"/>
                </a:cubicBezTo>
                <a:cubicBezTo>
                  <a:pt x="123" y="119"/>
                  <a:pt x="0" y="338"/>
                  <a:pt x="60" y="549"/>
                </a:cubicBezTo>
                <a:close/>
              </a:path>
            </a:pathLst>
          </a:custGeom>
          <a:solidFill>
            <a:schemeClr val="bg1"/>
          </a:solidFill>
          <a:ln>
            <a:noFill/>
          </a:ln>
        </p:spPr>
        <p:txBody>
          <a:bodyPr vert="horz" wrap="square" lIns="83743" tIns="41872" rIns="83743" bIns="41872" numCol="1" anchor="t" anchorCtr="0" compatLnSpc="1">
            <a:prstTxWarp prst="textNoShape">
              <a:avLst/>
            </a:prstTxWarp>
          </a:bodyPr>
          <a:lstStyle/>
          <a:p>
            <a:pPr algn="just">
              <a:lnSpc>
                <a:spcPct val="120000"/>
              </a:lnSpc>
            </a:pPr>
            <a:endParaRPr lang="en-US"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3" name="矩形 102"/>
          <p:cNvSpPr/>
          <p:nvPr/>
        </p:nvSpPr>
        <p:spPr>
          <a:xfrm>
            <a:off x="1071525" y="115863"/>
            <a:ext cx="2728632" cy="523220"/>
          </a:xfrm>
          <a:prstGeom prst="rect">
            <a:avLst/>
          </a:prstGeom>
        </p:spPr>
        <p:txBody>
          <a:bodyPr wrap="none">
            <a:spAutoFit/>
          </a:bodyPr>
          <a:lstStyle/>
          <a:p>
            <a:pPr marL="0" indent="0">
              <a:buNone/>
            </a:pPr>
            <a:r>
              <a:rPr lang="zh-CN" altLang="en-US" sz="2800" b="1" dirty="0" smtClean="0">
                <a:solidFill>
                  <a:schemeClr val="accent1">
                    <a:lumMod val="75000"/>
                  </a:schemeClr>
                </a:solidFill>
                <a:sym typeface="+mn-ea"/>
              </a:rPr>
              <a:t>1.2.</a:t>
            </a:r>
            <a:r>
              <a:rPr lang="en-US" altLang="zh-CN" sz="2800" b="1" dirty="0" smtClean="0">
                <a:solidFill>
                  <a:schemeClr val="accent1">
                    <a:lumMod val="75000"/>
                  </a:schemeClr>
                </a:solidFill>
                <a:sym typeface="+mn-ea"/>
              </a:rPr>
              <a:t>3</a:t>
            </a:r>
            <a:r>
              <a:rPr lang="zh-CN" altLang="en-US" sz="2800" b="1" dirty="0" smtClean="0">
                <a:solidFill>
                  <a:schemeClr val="accent1">
                    <a:lumMod val="75000"/>
                  </a:schemeClr>
                </a:solidFill>
                <a:sym typeface="+mn-ea"/>
              </a:rPr>
              <a:t>思维与创造</a:t>
            </a:r>
            <a:endParaRPr lang="zh-CN" altLang="en-US" sz="2800" b="1" dirty="0">
              <a:solidFill>
                <a:schemeClr val="accent1">
                  <a:lumMod val="75000"/>
                </a:schemeClr>
              </a:solidFill>
            </a:endParaRPr>
          </a:p>
        </p:txBody>
      </p:sp>
      <p:sp>
        <p:nvSpPr>
          <p:cNvPr id="4" name="矩形 3"/>
          <p:cNvSpPr/>
          <p:nvPr/>
        </p:nvSpPr>
        <p:spPr>
          <a:xfrm>
            <a:off x="928650" y="973119"/>
            <a:ext cx="5143535" cy="5262979"/>
          </a:xfrm>
          <a:prstGeom prst="rect">
            <a:avLst/>
          </a:prstGeom>
        </p:spPr>
        <p:txBody>
          <a:bodyPr wrap="square">
            <a:spAutoFit/>
          </a:bodyPr>
          <a:lstStyle/>
          <a:p>
            <a:r>
              <a:rPr lang="zh-CN" altLang="en-US" sz="2400" dirty="0" smtClean="0"/>
              <a:t>        思维最初是人脑借助于语言对客观事物的概括和间接的反应过程。思维以感知为基础又超越感知的界限。它探索与发现事物的内部本质联系和规律性，是认识过程的高级阶段。 思维对事物的间接反映，是指它通过其他媒介作用认识客观事物，及借助于已有的知识和经验，已知的条件推测未知的事物。思维的概括性表现在它对一类事物非本质属性的摒弃和对其共同本质特征的反映。 随着研究的深入，人们发现，</a:t>
            </a:r>
            <a:r>
              <a:rPr lang="zh-CN" altLang="en-US" sz="2400" b="1" dirty="0" smtClean="0">
                <a:solidFill>
                  <a:schemeClr val="accent1">
                    <a:lumMod val="75000"/>
                  </a:schemeClr>
                </a:solidFill>
              </a:rPr>
              <a:t>除了逻辑思维之外，还有形象思维、直觉思维、顿悟等等思维形式的存在。</a:t>
            </a:r>
            <a:endParaRPr lang="zh-CN" altLang="en-US" sz="2400" b="1" dirty="0">
              <a:solidFill>
                <a:schemeClr val="accent1">
                  <a:lumMod val="75000"/>
                </a:schemeClr>
              </a:solidFill>
            </a:endParaRPr>
          </a:p>
        </p:txBody>
      </p:sp>
      <p:pic>
        <p:nvPicPr>
          <p:cNvPr id="5" name="内容占位符 3" descr="img182"/>
          <p:cNvPicPr>
            <a:picLocks noChangeAspect="1"/>
          </p:cNvPicPr>
          <p:nvPr/>
        </p:nvPicPr>
        <p:blipFill>
          <a:blip r:embed="rId3"/>
          <a:srcRect l="2649" t="3147" r="26743" b="27665"/>
          <a:stretch>
            <a:fillRect/>
          </a:stretch>
        </p:blipFill>
        <p:spPr>
          <a:xfrm rot="10800000">
            <a:off x="7643821" y="1044557"/>
            <a:ext cx="4401899" cy="5935277"/>
          </a:xfrm>
          <a:prstGeom prst="rect">
            <a:avLst/>
          </a:prstGeom>
        </p:spPr>
      </p:pic>
    </p:spTree>
    <p:extLst>
      <p:ext uri="{BB962C8B-B14F-4D97-AF65-F5344CB8AC3E}">
        <p14:creationId xmlns:p14="http://schemas.microsoft.com/office/powerpoint/2010/main" xmlns="" val="3666495176"/>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 name="Group 156"/>
          <p:cNvGrpSpPr/>
          <p:nvPr/>
        </p:nvGrpSpPr>
        <p:grpSpPr>
          <a:xfrm>
            <a:off x="642897" y="2259003"/>
            <a:ext cx="4751427" cy="4053515"/>
            <a:chOff x="3534332" y="1723527"/>
            <a:chExt cx="5122595" cy="4370164"/>
          </a:xfrm>
        </p:grpSpPr>
        <p:sp>
          <p:nvSpPr>
            <p:cNvPr id="6" name="Freeform 5"/>
            <p:cNvSpPr>
              <a:spLocks noEditPoints="1"/>
            </p:cNvSpPr>
            <p:nvPr/>
          </p:nvSpPr>
          <p:spPr bwMode="auto">
            <a:xfrm>
              <a:off x="4014228" y="2113813"/>
              <a:ext cx="4205016" cy="2151386"/>
            </a:xfrm>
            <a:custGeom>
              <a:avLst/>
              <a:gdLst>
                <a:gd name="T0" fmla="*/ 5626 w 5678"/>
                <a:gd name="T1" fmla="*/ 2815 h 2905"/>
                <a:gd name="T2" fmla="*/ 5572 w 5678"/>
                <a:gd name="T3" fmla="*/ 2673 h 2905"/>
                <a:gd name="T4" fmla="*/ 5520 w 5678"/>
                <a:gd name="T5" fmla="*/ 2531 h 2905"/>
                <a:gd name="T6" fmla="*/ 5465 w 5678"/>
                <a:gd name="T7" fmla="*/ 2389 h 2905"/>
                <a:gd name="T8" fmla="*/ 5413 w 5678"/>
                <a:gd name="T9" fmla="*/ 2247 h 2905"/>
                <a:gd name="T10" fmla="*/ 5359 w 5678"/>
                <a:gd name="T11" fmla="*/ 2105 h 2905"/>
                <a:gd name="T12" fmla="*/ 5307 w 5678"/>
                <a:gd name="T13" fmla="*/ 1963 h 2905"/>
                <a:gd name="T14" fmla="*/ 5253 w 5678"/>
                <a:gd name="T15" fmla="*/ 1822 h 2905"/>
                <a:gd name="T16" fmla="*/ 5201 w 5678"/>
                <a:gd name="T17" fmla="*/ 1682 h 2905"/>
                <a:gd name="T18" fmla="*/ 5146 w 5678"/>
                <a:gd name="T19" fmla="*/ 1540 h 2905"/>
                <a:gd name="T20" fmla="*/ 5092 w 5678"/>
                <a:gd name="T21" fmla="*/ 1398 h 2905"/>
                <a:gd name="T22" fmla="*/ 5040 w 5678"/>
                <a:gd name="T23" fmla="*/ 1256 h 2905"/>
                <a:gd name="T24" fmla="*/ 4985 w 5678"/>
                <a:gd name="T25" fmla="*/ 1114 h 2905"/>
                <a:gd name="T26" fmla="*/ 4933 w 5678"/>
                <a:gd name="T27" fmla="*/ 972 h 2905"/>
                <a:gd name="T28" fmla="*/ 4905 w 5678"/>
                <a:gd name="T29" fmla="*/ 845 h 2905"/>
                <a:gd name="T30" fmla="*/ 4765 w 5678"/>
                <a:gd name="T31" fmla="*/ 807 h 2905"/>
                <a:gd name="T32" fmla="*/ 4626 w 5678"/>
                <a:gd name="T33" fmla="*/ 750 h 2905"/>
                <a:gd name="T34" fmla="*/ 4484 w 5678"/>
                <a:gd name="T35" fmla="*/ 693 h 2905"/>
                <a:gd name="T36" fmla="*/ 4345 w 5678"/>
                <a:gd name="T37" fmla="*/ 637 h 2905"/>
                <a:gd name="T38" fmla="*/ 4205 w 5678"/>
                <a:gd name="T39" fmla="*/ 580 h 2905"/>
                <a:gd name="T40" fmla="*/ 4063 w 5678"/>
                <a:gd name="T41" fmla="*/ 523 h 2905"/>
                <a:gd name="T42" fmla="*/ 3924 w 5678"/>
                <a:gd name="T43" fmla="*/ 466 h 2905"/>
                <a:gd name="T44" fmla="*/ 3784 w 5678"/>
                <a:gd name="T45" fmla="*/ 410 h 2905"/>
                <a:gd name="T46" fmla="*/ 3642 w 5678"/>
                <a:gd name="T47" fmla="*/ 353 h 2905"/>
                <a:gd name="T48" fmla="*/ 3503 w 5678"/>
                <a:gd name="T49" fmla="*/ 296 h 2905"/>
                <a:gd name="T50" fmla="*/ 3363 w 5678"/>
                <a:gd name="T51" fmla="*/ 239 h 2905"/>
                <a:gd name="T52" fmla="*/ 3224 w 5678"/>
                <a:gd name="T53" fmla="*/ 182 h 2905"/>
                <a:gd name="T54" fmla="*/ 3082 w 5678"/>
                <a:gd name="T55" fmla="*/ 126 h 2905"/>
                <a:gd name="T56" fmla="*/ 2942 w 5678"/>
                <a:gd name="T57" fmla="*/ 69 h 2905"/>
                <a:gd name="T58" fmla="*/ 2807 w 5678"/>
                <a:gd name="T59" fmla="*/ 19 h 2905"/>
                <a:gd name="T60" fmla="*/ 2666 w 5678"/>
                <a:gd name="T61" fmla="*/ 71 h 2905"/>
                <a:gd name="T62" fmla="*/ 2524 w 5678"/>
                <a:gd name="T63" fmla="*/ 123 h 2905"/>
                <a:gd name="T64" fmla="*/ 2382 w 5678"/>
                <a:gd name="T65" fmla="*/ 175 h 2905"/>
                <a:gd name="T66" fmla="*/ 2240 w 5678"/>
                <a:gd name="T67" fmla="*/ 227 h 2905"/>
                <a:gd name="T68" fmla="*/ 2098 w 5678"/>
                <a:gd name="T69" fmla="*/ 279 h 2905"/>
                <a:gd name="T70" fmla="*/ 1956 w 5678"/>
                <a:gd name="T71" fmla="*/ 331 h 2905"/>
                <a:gd name="T72" fmla="*/ 1814 w 5678"/>
                <a:gd name="T73" fmla="*/ 384 h 2905"/>
                <a:gd name="T74" fmla="*/ 1672 w 5678"/>
                <a:gd name="T75" fmla="*/ 436 h 2905"/>
                <a:gd name="T76" fmla="*/ 1530 w 5678"/>
                <a:gd name="T77" fmla="*/ 488 h 2905"/>
                <a:gd name="T78" fmla="*/ 1389 w 5678"/>
                <a:gd name="T79" fmla="*/ 540 h 2905"/>
                <a:gd name="T80" fmla="*/ 1247 w 5678"/>
                <a:gd name="T81" fmla="*/ 594 h 2905"/>
                <a:gd name="T82" fmla="*/ 1105 w 5678"/>
                <a:gd name="T83" fmla="*/ 646 h 2905"/>
                <a:gd name="T84" fmla="*/ 963 w 5678"/>
                <a:gd name="T85" fmla="*/ 698 h 2905"/>
                <a:gd name="T86" fmla="*/ 821 w 5678"/>
                <a:gd name="T87" fmla="*/ 750 h 2905"/>
                <a:gd name="T88" fmla="*/ 745 w 5678"/>
                <a:gd name="T89" fmla="*/ 859 h 2905"/>
                <a:gd name="T90" fmla="*/ 693 w 5678"/>
                <a:gd name="T91" fmla="*/ 1001 h 2905"/>
                <a:gd name="T92" fmla="*/ 641 w 5678"/>
                <a:gd name="T93" fmla="*/ 1143 h 2905"/>
                <a:gd name="T94" fmla="*/ 587 w 5678"/>
                <a:gd name="T95" fmla="*/ 1285 h 2905"/>
                <a:gd name="T96" fmla="*/ 535 w 5678"/>
                <a:gd name="T97" fmla="*/ 1427 h 2905"/>
                <a:gd name="T98" fmla="*/ 480 w 5678"/>
                <a:gd name="T99" fmla="*/ 1568 h 2905"/>
                <a:gd name="T100" fmla="*/ 428 w 5678"/>
                <a:gd name="T101" fmla="*/ 1710 h 2905"/>
                <a:gd name="T102" fmla="*/ 376 w 5678"/>
                <a:gd name="T103" fmla="*/ 1852 h 2905"/>
                <a:gd name="T104" fmla="*/ 322 w 5678"/>
                <a:gd name="T105" fmla="*/ 1994 h 2905"/>
                <a:gd name="T106" fmla="*/ 270 w 5678"/>
                <a:gd name="T107" fmla="*/ 2136 h 2905"/>
                <a:gd name="T108" fmla="*/ 218 w 5678"/>
                <a:gd name="T109" fmla="*/ 2278 h 2905"/>
                <a:gd name="T110" fmla="*/ 164 w 5678"/>
                <a:gd name="T111" fmla="*/ 2420 h 2905"/>
                <a:gd name="T112" fmla="*/ 112 w 5678"/>
                <a:gd name="T113" fmla="*/ 2562 h 2905"/>
                <a:gd name="T114" fmla="*/ 60 w 5678"/>
                <a:gd name="T115" fmla="*/ 2704 h 29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78" h="2905">
                  <a:moveTo>
                    <a:pt x="5652" y="2886"/>
                  </a:moveTo>
                  <a:lnTo>
                    <a:pt x="5662" y="2905"/>
                  </a:lnTo>
                  <a:lnTo>
                    <a:pt x="5678" y="2900"/>
                  </a:lnTo>
                  <a:lnTo>
                    <a:pt x="5671" y="2879"/>
                  </a:lnTo>
                  <a:lnTo>
                    <a:pt x="5652" y="2886"/>
                  </a:lnTo>
                  <a:close/>
                  <a:moveTo>
                    <a:pt x="5626" y="2815"/>
                  </a:moveTo>
                  <a:lnTo>
                    <a:pt x="5640" y="2850"/>
                  </a:lnTo>
                  <a:lnTo>
                    <a:pt x="5657" y="2843"/>
                  </a:lnTo>
                  <a:lnTo>
                    <a:pt x="5643" y="2808"/>
                  </a:lnTo>
                  <a:lnTo>
                    <a:pt x="5626" y="2815"/>
                  </a:lnTo>
                  <a:close/>
                  <a:moveTo>
                    <a:pt x="5600" y="2744"/>
                  </a:moveTo>
                  <a:lnTo>
                    <a:pt x="5612" y="2779"/>
                  </a:lnTo>
                  <a:lnTo>
                    <a:pt x="5631" y="2772"/>
                  </a:lnTo>
                  <a:lnTo>
                    <a:pt x="5617" y="2737"/>
                  </a:lnTo>
                  <a:lnTo>
                    <a:pt x="5600" y="2744"/>
                  </a:lnTo>
                  <a:close/>
                  <a:moveTo>
                    <a:pt x="5572" y="2673"/>
                  </a:moveTo>
                  <a:lnTo>
                    <a:pt x="5586" y="2708"/>
                  </a:lnTo>
                  <a:lnTo>
                    <a:pt x="5605" y="2701"/>
                  </a:lnTo>
                  <a:lnTo>
                    <a:pt x="5591" y="2666"/>
                  </a:lnTo>
                  <a:lnTo>
                    <a:pt x="5572" y="2673"/>
                  </a:lnTo>
                  <a:close/>
                  <a:moveTo>
                    <a:pt x="5546" y="2602"/>
                  </a:moveTo>
                  <a:lnTo>
                    <a:pt x="5560" y="2638"/>
                  </a:lnTo>
                  <a:lnTo>
                    <a:pt x="5577" y="2630"/>
                  </a:lnTo>
                  <a:lnTo>
                    <a:pt x="5565" y="2595"/>
                  </a:lnTo>
                  <a:lnTo>
                    <a:pt x="5546" y="2602"/>
                  </a:lnTo>
                  <a:close/>
                  <a:moveTo>
                    <a:pt x="5520" y="2531"/>
                  </a:moveTo>
                  <a:lnTo>
                    <a:pt x="5532" y="2567"/>
                  </a:lnTo>
                  <a:lnTo>
                    <a:pt x="5551" y="2559"/>
                  </a:lnTo>
                  <a:lnTo>
                    <a:pt x="5536" y="2524"/>
                  </a:lnTo>
                  <a:lnTo>
                    <a:pt x="5520" y="2531"/>
                  </a:lnTo>
                  <a:close/>
                  <a:moveTo>
                    <a:pt x="5494" y="2460"/>
                  </a:moveTo>
                  <a:lnTo>
                    <a:pt x="5506" y="2496"/>
                  </a:lnTo>
                  <a:lnTo>
                    <a:pt x="5525" y="2489"/>
                  </a:lnTo>
                  <a:lnTo>
                    <a:pt x="5510" y="2453"/>
                  </a:lnTo>
                  <a:lnTo>
                    <a:pt x="5494" y="2460"/>
                  </a:lnTo>
                  <a:close/>
                  <a:moveTo>
                    <a:pt x="5465" y="2389"/>
                  </a:moveTo>
                  <a:lnTo>
                    <a:pt x="5480" y="2425"/>
                  </a:lnTo>
                  <a:lnTo>
                    <a:pt x="5496" y="2418"/>
                  </a:lnTo>
                  <a:lnTo>
                    <a:pt x="5484" y="2382"/>
                  </a:lnTo>
                  <a:lnTo>
                    <a:pt x="5465" y="2389"/>
                  </a:lnTo>
                  <a:close/>
                  <a:moveTo>
                    <a:pt x="5439" y="2318"/>
                  </a:moveTo>
                  <a:lnTo>
                    <a:pt x="5454" y="2354"/>
                  </a:lnTo>
                  <a:lnTo>
                    <a:pt x="5470" y="2347"/>
                  </a:lnTo>
                  <a:lnTo>
                    <a:pt x="5458" y="2311"/>
                  </a:lnTo>
                  <a:lnTo>
                    <a:pt x="5439" y="2318"/>
                  </a:lnTo>
                  <a:close/>
                  <a:moveTo>
                    <a:pt x="5413" y="2247"/>
                  </a:moveTo>
                  <a:lnTo>
                    <a:pt x="5425" y="2283"/>
                  </a:lnTo>
                  <a:lnTo>
                    <a:pt x="5444" y="2276"/>
                  </a:lnTo>
                  <a:lnTo>
                    <a:pt x="5430" y="2240"/>
                  </a:lnTo>
                  <a:lnTo>
                    <a:pt x="5413" y="2247"/>
                  </a:lnTo>
                  <a:close/>
                  <a:moveTo>
                    <a:pt x="5385" y="2176"/>
                  </a:moveTo>
                  <a:lnTo>
                    <a:pt x="5399" y="2212"/>
                  </a:lnTo>
                  <a:lnTo>
                    <a:pt x="5418" y="2205"/>
                  </a:lnTo>
                  <a:lnTo>
                    <a:pt x="5404" y="2169"/>
                  </a:lnTo>
                  <a:lnTo>
                    <a:pt x="5385" y="2176"/>
                  </a:lnTo>
                  <a:close/>
                  <a:moveTo>
                    <a:pt x="5359" y="2105"/>
                  </a:moveTo>
                  <a:lnTo>
                    <a:pt x="5373" y="2141"/>
                  </a:lnTo>
                  <a:lnTo>
                    <a:pt x="5390" y="2134"/>
                  </a:lnTo>
                  <a:lnTo>
                    <a:pt x="5378" y="2098"/>
                  </a:lnTo>
                  <a:lnTo>
                    <a:pt x="5359" y="2105"/>
                  </a:lnTo>
                  <a:close/>
                  <a:moveTo>
                    <a:pt x="5333" y="2034"/>
                  </a:moveTo>
                  <a:lnTo>
                    <a:pt x="5347" y="2070"/>
                  </a:lnTo>
                  <a:lnTo>
                    <a:pt x="5364" y="2063"/>
                  </a:lnTo>
                  <a:lnTo>
                    <a:pt x="5350" y="2027"/>
                  </a:lnTo>
                  <a:lnTo>
                    <a:pt x="5333" y="2034"/>
                  </a:lnTo>
                  <a:close/>
                  <a:moveTo>
                    <a:pt x="5307" y="1963"/>
                  </a:moveTo>
                  <a:lnTo>
                    <a:pt x="5319" y="1999"/>
                  </a:lnTo>
                  <a:lnTo>
                    <a:pt x="5338" y="1992"/>
                  </a:lnTo>
                  <a:lnTo>
                    <a:pt x="5324" y="1959"/>
                  </a:lnTo>
                  <a:lnTo>
                    <a:pt x="5307" y="1963"/>
                  </a:lnTo>
                  <a:close/>
                  <a:moveTo>
                    <a:pt x="5279" y="1892"/>
                  </a:moveTo>
                  <a:lnTo>
                    <a:pt x="5293" y="1928"/>
                  </a:lnTo>
                  <a:lnTo>
                    <a:pt x="5309" y="1923"/>
                  </a:lnTo>
                  <a:lnTo>
                    <a:pt x="5298" y="1888"/>
                  </a:lnTo>
                  <a:lnTo>
                    <a:pt x="5279" y="1892"/>
                  </a:lnTo>
                  <a:close/>
                  <a:moveTo>
                    <a:pt x="5253" y="1822"/>
                  </a:moveTo>
                  <a:lnTo>
                    <a:pt x="5267" y="1857"/>
                  </a:lnTo>
                  <a:lnTo>
                    <a:pt x="5283" y="1852"/>
                  </a:lnTo>
                  <a:lnTo>
                    <a:pt x="5272" y="1817"/>
                  </a:lnTo>
                  <a:lnTo>
                    <a:pt x="5253" y="1822"/>
                  </a:lnTo>
                  <a:close/>
                  <a:moveTo>
                    <a:pt x="5227" y="1751"/>
                  </a:moveTo>
                  <a:lnTo>
                    <a:pt x="5238" y="1786"/>
                  </a:lnTo>
                  <a:lnTo>
                    <a:pt x="5257" y="1781"/>
                  </a:lnTo>
                  <a:lnTo>
                    <a:pt x="5243" y="1746"/>
                  </a:lnTo>
                  <a:lnTo>
                    <a:pt x="5227" y="1751"/>
                  </a:lnTo>
                  <a:close/>
                  <a:moveTo>
                    <a:pt x="5201" y="1682"/>
                  </a:moveTo>
                  <a:lnTo>
                    <a:pt x="5212" y="1717"/>
                  </a:lnTo>
                  <a:lnTo>
                    <a:pt x="5231" y="1710"/>
                  </a:lnTo>
                  <a:lnTo>
                    <a:pt x="5217" y="1675"/>
                  </a:lnTo>
                  <a:lnTo>
                    <a:pt x="5201" y="1682"/>
                  </a:lnTo>
                  <a:close/>
                  <a:moveTo>
                    <a:pt x="5172" y="1611"/>
                  </a:moveTo>
                  <a:lnTo>
                    <a:pt x="5186" y="1647"/>
                  </a:lnTo>
                  <a:lnTo>
                    <a:pt x="5203" y="1639"/>
                  </a:lnTo>
                  <a:lnTo>
                    <a:pt x="5191" y="1604"/>
                  </a:lnTo>
                  <a:lnTo>
                    <a:pt x="5172" y="1611"/>
                  </a:lnTo>
                  <a:close/>
                  <a:moveTo>
                    <a:pt x="5146" y="1540"/>
                  </a:moveTo>
                  <a:lnTo>
                    <a:pt x="5160" y="1576"/>
                  </a:lnTo>
                  <a:lnTo>
                    <a:pt x="5177" y="1568"/>
                  </a:lnTo>
                  <a:lnTo>
                    <a:pt x="5163" y="1533"/>
                  </a:lnTo>
                  <a:lnTo>
                    <a:pt x="5146" y="1540"/>
                  </a:lnTo>
                  <a:close/>
                  <a:moveTo>
                    <a:pt x="5120" y="1469"/>
                  </a:moveTo>
                  <a:lnTo>
                    <a:pt x="5132" y="1505"/>
                  </a:lnTo>
                  <a:lnTo>
                    <a:pt x="5151" y="1498"/>
                  </a:lnTo>
                  <a:lnTo>
                    <a:pt x="5137" y="1462"/>
                  </a:lnTo>
                  <a:lnTo>
                    <a:pt x="5120" y="1469"/>
                  </a:lnTo>
                  <a:close/>
                  <a:moveTo>
                    <a:pt x="5092" y="1398"/>
                  </a:moveTo>
                  <a:lnTo>
                    <a:pt x="5106" y="1434"/>
                  </a:lnTo>
                  <a:lnTo>
                    <a:pt x="5125" y="1427"/>
                  </a:lnTo>
                  <a:lnTo>
                    <a:pt x="5111" y="1391"/>
                  </a:lnTo>
                  <a:lnTo>
                    <a:pt x="5092" y="1398"/>
                  </a:lnTo>
                  <a:close/>
                  <a:moveTo>
                    <a:pt x="5066" y="1327"/>
                  </a:moveTo>
                  <a:lnTo>
                    <a:pt x="5080" y="1363"/>
                  </a:lnTo>
                  <a:lnTo>
                    <a:pt x="5097" y="1356"/>
                  </a:lnTo>
                  <a:lnTo>
                    <a:pt x="5085" y="1320"/>
                  </a:lnTo>
                  <a:lnTo>
                    <a:pt x="5066" y="1327"/>
                  </a:lnTo>
                  <a:close/>
                  <a:moveTo>
                    <a:pt x="5040" y="1256"/>
                  </a:moveTo>
                  <a:lnTo>
                    <a:pt x="5054" y="1292"/>
                  </a:lnTo>
                  <a:lnTo>
                    <a:pt x="5071" y="1285"/>
                  </a:lnTo>
                  <a:lnTo>
                    <a:pt x="5056" y="1249"/>
                  </a:lnTo>
                  <a:lnTo>
                    <a:pt x="5040" y="1256"/>
                  </a:lnTo>
                  <a:close/>
                  <a:moveTo>
                    <a:pt x="5014" y="1185"/>
                  </a:moveTo>
                  <a:lnTo>
                    <a:pt x="5026" y="1221"/>
                  </a:lnTo>
                  <a:lnTo>
                    <a:pt x="5045" y="1214"/>
                  </a:lnTo>
                  <a:lnTo>
                    <a:pt x="5030" y="1178"/>
                  </a:lnTo>
                  <a:lnTo>
                    <a:pt x="5014" y="1185"/>
                  </a:lnTo>
                  <a:close/>
                  <a:moveTo>
                    <a:pt x="4985" y="1114"/>
                  </a:moveTo>
                  <a:lnTo>
                    <a:pt x="5000" y="1150"/>
                  </a:lnTo>
                  <a:lnTo>
                    <a:pt x="5016" y="1143"/>
                  </a:lnTo>
                  <a:lnTo>
                    <a:pt x="5004" y="1107"/>
                  </a:lnTo>
                  <a:lnTo>
                    <a:pt x="4985" y="1114"/>
                  </a:lnTo>
                  <a:close/>
                  <a:moveTo>
                    <a:pt x="4959" y="1043"/>
                  </a:moveTo>
                  <a:lnTo>
                    <a:pt x="4974" y="1079"/>
                  </a:lnTo>
                  <a:lnTo>
                    <a:pt x="4990" y="1072"/>
                  </a:lnTo>
                  <a:lnTo>
                    <a:pt x="4978" y="1036"/>
                  </a:lnTo>
                  <a:lnTo>
                    <a:pt x="4959" y="1043"/>
                  </a:lnTo>
                  <a:close/>
                  <a:moveTo>
                    <a:pt x="4933" y="972"/>
                  </a:moveTo>
                  <a:lnTo>
                    <a:pt x="4945" y="1008"/>
                  </a:lnTo>
                  <a:lnTo>
                    <a:pt x="4964" y="1001"/>
                  </a:lnTo>
                  <a:lnTo>
                    <a:pt x="4950" y="965"/>
                  </a:lnTo>
                  <a:lnTo>
                    <a:pt x="4933" y="972"/>
                  </a:lnTo>
                  <a:close/>
                  <a:moveTo>
                    <a:pt x="4907" y="901"/>
                  </a:moveTo>
                  <a:lnTo>
                    <a:pt x="4919" y="937"/>
                  </a:lnTo>
                  <a:lnTo>
                    <a:pt x="4938" y="930"/>
                  </a:lnTo>
                  <a:lnTo>
                    <a:pt x="4924" y="894"/>
                  </a:lnTo>
                  <a:lnTo>
                    <a:pt x="4907" y="901"/>
                  </a:lnTo>
                  <a:close/>
                  <a:moveTo>
                    <a:pt x="4870" y="849"/>
                  </a:moveTo>
                  <a:lnTo>
                    <a:pt x="4891" y="859"/>
                  </a:lnTo>
                  <a:lnTo>
                    <a:pt x="4893" y="866"/>
                  </a:lnTo>
                  <a:lnTo>
                    <a:pt x="4910" y="859"/>
                  </a:lnTo>
                  <a:lnTo>
                    <a:pt x="4905" y="845"/>
                  </a:lnTo>
                  <a:lnTo>
                    <a:pt x="4877" y="833"/>
                  </a:lnTo>
                  <a:lnTo>
                    <a:pt x="4870" y="849"/>
                  </a:lnTo>
                  <a:lnTo>
                    <a:pt x="4870" y="849"/>
                  </a:lnTo>
                  <a:close/>
                  <a:moveTo>
                    <a:pt x="4801" y="821"/>
                  </a:moveTo>
                  <a:lnTo>
                    <a:pt x="4836" y="835"/>
                  </a:lnTo>
                  <a:lnTo>
                    <a:pt x="4844" y="819"/>
                  </a:lnTo>
                  <a:lnTo>
                    <a:pt x="4808" y="805"/>
                  </a:lnTo>
                  <a:lnTo>
                    <a:pt x="4801" y="821"/>
                  </a:lnTo>
                  <a:close/>
                  <a:moveTo>
                    <a:pt x="4730" y="793"/>
                  </a:moveTo>
                  <a:lnTo>
                    <a:pt x="4765" y="807"/>
                  </a:lnTo>
                  <a:lnTo>
                    <a:pt x="4773" y="790"/>
                  </a:lnTo>
                  <a:lnTo>
                    <a:pt x="4737" y="776"/>
                  </a:lnTo>
                  <a:lnTo>
                    <a:pt x="4730" y="793"/>
                  </a:lnTo>
                  <a:close/>
                  <a:moveTo>
                    <a:pt x="4659" y="764"/>
                  </a:moveTo>
                  <a:lnTo>
                    <a:pt x="4695" y="778"/>
                  </a:lnTo>
                  <a:lnTo>
                    <a:pt x="4702" y="762"/>
                  </a:lnTo>
                  <a:lnTo>
                    <a:pt x="4666" y="748"/>
                  </a:lnTo>
                  <a:lnTo>
                    <a:pt x="4659" y="764"/>
                  </a:lnTo>
                  <a:close/>
                  <a:moveTo>
                    <a:pt x="4590" y="736"/>
                  </a:moveTo>
                  <a:lnTo>
                    <a:pt x="4626" y="750"/>
                  </a:lnTo>
                  <a:lnTo>
                    <a:pt x="4633" y="734"/>
                  </a:lnTo>
                  <a:lnTo>
                    <a:pt x="4598" y="719"/>
                  </a:lnTo>
                  <a:lnTo>
                    <a:pt x="4590" y="736"/>
                  </a:lnTo>
                  <a:close/>
                  <a:moveTo>
                    <a:pt x="4520" y="708"/>
                  </a:moveTo>
                  <a:lnTo>
                    <a:pt x="4555" y="722"/>
                  </a:lnTo>
                  <a:lnTo>
                    <a:pt x="4562" y="705"/>
                  </a:lnTo>
                  <a:lnTo>
                    <a:pt x="4527" y="691"/>
                  </a:lnTo>
                  <a:lnTo>
                    <a:pt x="4520" y="708"/>
                  </a:lnTo>
                  <a:close/>
                  <a:moveTo>
                    <a:pt x="4449" y="679"/>
                  </a:moveTo>
                  <a:lnTo>
                    <a:pt x="4484" y="693"/>
                  </a:lnTo>
                  <a:lnTo>
                    <a:pt x="4491" y="677"/>
                  </a:lnTo>
                  <a:lnTo>
                    <a:pt x="4456" y="663"/>
                  </a:lnTo>
                  <a:lnTo>
                    <a:pt x="4449" y="679"/>
                  </a:lnTo>
                  <a:close/>
                  <a:moveTo>
                    <a:pt x="4380" y="651"/>
                  </a:moveTo>
                  <a:lnTo>
                    <a:pt x="4416" y="665"/>
                  </a:lnTo>
                  <a:lnTo>
                    <a:pt x="4423" y="648"/>
                  </a:lnTo>
                  <a:lnTo>
                    <a:pt x="4387" y="634"/>
                  </a:lnTo>
                  <a:lnTo>
                    <a:pt x="4380" y="651"/>
                  </a:lnTo>
                  <a:close/>
                  <a:moveTo>
                    <a:pt x="4309" y="622"/>
                  </a:moveTo>
                  <a:lnTo>
                    <a:pt x="4345" y="637"/>
                  </a:lnTo>
                  <a:lnTo>
                    <a:pt x="4352" y="620"/>
                  </a:lnTo>
                  <a:lnTo>
                    <a:pt x="4316" y="606"/>
                  </a:lnTo>
                  <a:lnTo>
                    <a:pt x="4309" y="622"/>
                  </a:lnTo>
                  <a:close/>
                  <a:moveTo>
                    <a:pt x="4238" y="594"/>
                  </a:moveTo>
                  <a:lnTo>
                    <a:pt x="4274" y="608"/>
                  </a:lnTo>
                  <a:lnTo>
                    <a:pt x="4281" y="592"/>
                  </a:lnTo>
                  <a:lnTo>
                    <a:pt x="4245" y="577"/>
                  </a:lnTo>
                  <a:lnTo>
                    <a:pt x="4238" y="594"/>
                  </a:lnTo>
                  <a:close/>
                  <a:moveTo>
                    <a:pt x="4170" y="566"/>
                  </a:moveTo>
                  <a:lnTo>
                    <a:pt x="4205" y="580"/>
                  </a:lnTo>
                  <a:lnTo>
                    <a:pt x="4212" y="563"/>
                  </a:lnTo>
                  <a:lnTo>
                    <a:pt x="4177" y="549"/>
                  </a:lnTo>
                  <a:lnTo>
                    <a:pt x="4170" y="566"/>
                  </a:lnTo>
                  <a:close/>
                  <a:moveTo>
                    <a:pt x="4099" y="537"/>
                  </a:moveTo>
                  <a:lnTo>
                    <a:pt x="4134" y="551"/>
                  </a:lnTo>
                  <a:lnTo>
                    <a:pt x="4141" y="535"/>
                  </a:lnTo>
                  <a:lnTo>
                    <a:pt x="4106" y="521"/>
                  </a:lnTo>
                  <a:lnTo>
                    <a:pt x="4099" y="537"/>
                  </a:lnTo>
                  <a:close/>
                  <a:moveTo>
                    <a:pt x="4030" y="509"/>
                  </a:moveTo>
                  <a:lnTo>
                    <a:pt x="4063" y="523"/>
                  </a:lnTo>
                  <a:lnTo>
                    <a:pt x="4070" y="507"/>
                  </a:lnTo>
                  <a:lnTo>
                    <a:pt x="4037" y="492"/>
                  </a:lnTo>
                  <a:lnTo>
                    <a:pt x="4030" y="509"/>
                  </a:lnTo>
                  <a:close/>
                  <a:moveTo>
                    <a:pt x="3959" y="480"/>
                  </a:moveTo>
                  <a:lnTo>
                    <a:pt x="3995" y="495"/>
                  </a:lnTo>
                  <a:lnTo>
                    <a:pt x="4002" y="478"/>
                  </a:lnTo>
                  <a:lnTo>
                    <a:pt x="3966" y="464"/>
                  </a:lnTo>
                  <a:lnTo>
                    <a:pt x="3959" y="480"/>
                  </a:lnTo>
                  <a:close/>
                  <a:moveTo>
                    <a:pt x="3888" y="452"/>
                  </a:moveTo>
                  <a:lnTo>
                    <a:pt x="3924" y="466"/>
                  </a:lnTo>
                  <a:lnTo>
                    <a:pt x="3931" y="450"/>
                  </a:lnTo>
                  <a:lnTo>
                    <a:pt x="3895" y="436"/>
                  </a:lnTo>
                  <a:lnTo>
                    <a:pt x="3888" y="452"/>
                  </a:lnTo>
                  <a:close/>
                  <a:moveTo>
                    <a:pt x="3820" y="424"/>
                  </a:moveTo>
                  <a:lnTo>
                    <a:pt x="3853" y="438"/>
                  </a:lnTo>
                  <a:lnTo>
                    <a:pt x="3860" y="421"/>
                  </a:lnTo>
                  <a:lnTo>
                    <a:pt x="3827" y="407"/>
                  </a:lnTo>
                  <a:lnTo>
                    <a:pt x="3820" y="424"/>
                  </a:lnTo>
                  <a:close/>
                  <a:moveTo>
                    <a:pt x="3749" y="395"/>
                  </a:moveTo>
                  <a:lnTo>
                    <a:pt x="3784" y="410"/>
                  </a:lnTo>
                  <a:lnTo>
                    <a:pt x="3791" y="393"/>
                  </a:lnTo>
                  <a:lnTo>
                    <a:pt x="3756" y="379"/>
                  </a:lnTo>
                  <a:lnTo>
                    <a:pt x="3749" y="395"/>
                  </a:lnTo>
                  <a:close/>
                  <a:moveTo>
                    <a:pt x="3678" y="367"/>
                  </a:moveTo>
                  <a:lnTo>
                    <a:pt x="3713" y="381"/>
                  </a:lnTo>
                  <a:lnTo>
                    <a:pt x="3720" y="365"/>
                  </a:lnTo>
                  <a:lnTo>
                    <a:pt x="3685" y="348"/>
                  </a:lnTo>
                  <a:lnTo>
                    <a:pt x="3678" y="367"/>
                  </a:lnTo>
                  <a:close/>
                  <a:moveTo>
                    <a:pt x="3609" y="339"/>
                  </a:moveTo>
                  <a:lnTo>
                    <a:pt x="3642" y="353"/>
                  </a:lnTo>
                  <a:lnTo>
                    <a:pt x="3649" y="334"/>
                  </a:lnTo>
                  <a:lnTo>
                    <a:pt x="3616" y="320"/>
                  </a:lnTo>
                  <a:lnTo>
                    <a:pt x="3609" y="339"/>
                  </a:lnTo>
                  <a:close/>
                  <a:moveTo>
                    <a:pt x="3538" y="310"/>
                  </a:moveTo>
                  <a:lnTo>
                    <a:pt x="3574" y="324"/>
                  </a:lnTo>
                  <a:lnTo>
                    <a:pt x="3581" y="305"/>
                  </a:lnTo>
                  <a:lnTo>
                    <a:pt x="3545" y="291"/>
                  </a:lnTo>
                  <a:lnTo>
                    <a:pt x="3538" y="310"/>
                  </a:lnTo>
                  <a:close/>
                  <a:moveTo>
                    <a:pt x="3467" y="282"/>
                  </a:moveTo>
                  <a:lnTo>
                    <a:pt x="3503" y="296"/>
                  </a:lnTo>
                  <a:lnTo>
                    <a:pt x="3510" y="277"/>
                  </a:lnTo>
                  <a:lnTo>
                    <a:pt x="3474" y="263"/>
                  </a:lnTo>
                  <a:lnTo>
                    <a:pt x="3467" y="282"/>
                  </a:lnTo>
                  <a:close/>
                  <a:moveTo>
                    <a:pt x="3399" y="253"/>
                  </a:moveTo>
                  <a:lnTo>
                    <a:pt x="3432" y="268"/>
                  </a:lnTo>
                  <a:lnTo>
                    <a:pt x="3439" y="249"/>
                  </a:lnTo>
                  <a:lnTo>
                    <a:pt x="3406" y="235"/>
                  </a:lnTo>
                  <a:lnTo>
                    <a:pt x="3399" y="253"/>
                  </a:lnTo>
                  <a:close/>
                  <a:moveTo>
                    <a:pt x="3328" y="225"/>
                  </a:moveTo>
                  <a:lnTo>
                    <a:pt x="3363" y="239"/>
                  </a:lnTo>
                  <a:lnTo>
                    <a:pt x="3370" y="220"/>
                  </a:lnTo>
                  <a:lnTo>
                    <a:pt x="3335" y="206"/>
                  </a:lnTo>
                  <a:lnTo>
                    <a:pt x="3328" y="225"/>
                  </a:lnTo>
                  <a:close/>
                  <a:moveTo>
                    <a:pt x="3257" y="197"/>
                  </a:moveTo>
                  <a:lnTo>
                    <a:pt x="3292" y="211"/>
                  </a:lnTo>
                  <a:lnTo>
                    <a:pt x="3299" y="192"/>
                  </a:lnTo>
                  <a:lnTo>
                    <a:pt x="3264" y="178"/>
                  </a:lnTo>
                  <a:lnTo>
                    <a:pt x="3257" y="197"/>
                  </a:lnTo>
                  <a:close/>
                  <a:moveTo>
                    <a:pt x="3188" y="168"/>
                  </a:moveTo>
                  <a:lnTo>
                    <a:pt x="3224" y="182"/>
                  </a:lnTo>
                  <a:lnTo>
                    <a:pt x="3231" y="164"/>
                  </a:lnTo>
                  <a:lnTo>
                    <a:pt x="3195" y="149"/>
                  </a:lnTo>
                  <a:lnTo>
                    <a:pt x="3188" y="168"/>
                  </a:lnTo>
                  <a:close/>
                  <a:moveTo>
                    <a:pt x="3117" y="140"/>
                  </a:moveTo>
                  <a:lnTo>
                    <a:pt x="3153" y="154"/>
                  </a:lnTo>
                  <a:lnTo>
                    <a:pt x="3160" y="135"/>
                  </a:lnTo>
                  <a:lnTo>
                    <a:pt x="3124" y="121"/>
                  </a:lnTo>
                  <a:lnTo>
                    <a:pt x="3117" y="140"/>
                  </a:lnTo>
                  <a:close/>
                  <a:moveTo>
                    <a:pt x="3046" y="112"/>
                  </a:moveTo>
                  <a:lnTo>
                    <a:pt x="3082" y="126"/>
                  </a:lnTo>
                  <a:lnTo>
                    <a:pt x="3089" y="107"/>
                  </a:lnTo>
                  <a:lnTo>
                    <a:pt x="3053" y="93"/>
                  </a:lnTo>
                  <a:lnTo>
                    <a:pt x="3046" y="112"/>
                  </a:lnTo>
                  <a:close/>
                  <a:moveTo>
                    <a:pt x="2978" y="83"/>
                  </a:moveTo>
                  <a:lnTo>
                    <a:pt x="3013" y="97"/>
                  </a:lnTo>
                  <a:lnTo>
                    <a:pt x="3020" y="78"/>
                  </a:lnTo>
                  <a:lnTo>
                    <a:pt x="2985" y="64"/>
                  </a:lnTo>
                  <a:lnTo>
                    <a:pt x="2978" y="83"/>
                  </a:lnTo>
                  <a:close/>
                  <a:moveTo>
                    <a:pt x="2907" y="55"/>
                  </a:moveTo>
                  <a:lnTo>
                    <a:pt x="2942" y="69"/>
                  </a:lnTo>
                  <a:lnTo>
                    <a:pt x="2949" y="50"/>
                  </a:lnTo>
                  <a:lnTo>
                    <a:pt x="2914" y="36"/>
                  </a:lnTo>
                  <a:lnTo>
                    <a:pt x="2907" y="55"/>
                  </a:lnTo>
                  <a:close/>
                  <a:moveTo>
                    <a:pt x="2836" y="26"/>
                  </a:moveTo>
                  <a:lnTo>
                    <a:pt x="2871" y="41"/>
                  </a:lnTo>
                  <a:lnTo>
                    <a:pt x="2878" y="22"/>
                  </a:lnTo>
                  <a:lnTo>
                    <a:pt x="2843" y="7"/>
                  </a:lnTo>
                  <a:lnTo>
                    <a:pt x="2836" y="26"/>
                  </a:lnTo>
                  <a:close/>
                  <a:moveTo>
                    <a:pt x="2772" y="31"/>
                  </a:moveTo>
                  <a:lnTo>
                    <a:pt x="2807" y="19"/>
                  </a:lnTo>
                  <a:lnTo>
                    <a:pt x="2803" y="0"/>
                  </a:lnTo>
                  <a:lnTo>
                    <a:pt x="2767" y="15"/>
                  </a:lnTo>
                  <a:lnTo>
                    <a:pt x="2772" y="31"/>
                  </a:lnTo>
                  <a:close/>
                  <a:moveTo>
                    <a:pt x="2701" y="57"/>
                  </a:moveTo>
                  <a:lnTo>
                    <a:pt x="2737" y="45"/>
                  </a:lnTo>
                  <a:lnTo>
                    <a:pt x="2732" y="26"/>
                  </a:lnTo>
                  <a:lnTo>
                    <a:pt x="2696" y="41"/>
                  </a:lnTo>
                  <a:lnTo>
                    <a:pt x="2701" y="57"/>
                  </a:lnTo>
                  <a:close/>
                  <a:moveTo>
                    <a:pt x="2630" y="83"/>
                  </a:moveTo>
                  <a:lnTo>
                    <a:pt x="2666" y="71"/>
                  </a:lnTo>
                  <a:lnTo>
                    <a:pt x="2661" y="52"/>
                  </a:lnTo>
                  <a:lnTo>
                    <a:pt x="2625" y="67"/>
                  </a:lnTo>
                  <a:lnTo>
                    <a:pt x="2630" y="83"/>
                  </a:lnTo>
                  <a:close/>
                  <a:moveTo>
                    <a:pt x="2559" y="109"/>
                  </a:moveTo>
                  <a:lnTo>
                    <a:pt x="2595" y="97"/>
                  </a:lnTo>
                  <a:lnTo>
                    <a:pt x="2590" y="78"/>
                  </a:lnTo>
                  <a:lnTo>
                    <a:pt x="2554" y="93"/>
                  </a:lnTo>
                  <a:lnTo>
                    <a:pt x="2559" y="109"/>
                  </a:lnTo>
                  <a:close/>
                  <a:moveTo>
                    <a:pt x="2488" y="135"/>
                  </a:moveTo>
                  <a:lnTo>
                    <a:pt x="2524" y="123"/>
                  </a:lnTo>
                  <a:lnTo>
                    <a:pt x="2519" y="104"/>
                  </a:lnTo>
                  <a:lnTo>
                    <a:pt x="2483" y="119"/>
                  </a:lnTo>
                  <a:lnTo>
                    <a:pt x="2488" y="135"/>
                  </a:lnTo>
                  <a:close/>
                  <a:moveTo>
                    <a:pt x="2417" y="161"/>
                  </a:moveTo>
                  <a:lnTo>
                    <a:pt x="2453" y="149"/>
                  </a:lnTo>
                  <a:lnTo>
                    <a:pt x="2448" y="130"/>
                  </a:lnTo>
                  <a:lnTo>
                    <a:pt x="2413" y="145"/>
                  </a:lnTo>
                  <a:lnTo>
                    <a:pt x="2417" y="161"/>
                  </a:lnTo>
                  <a:close/>
                  <a:moveTo>
                    <a:pt x="2346" y="187"/>
                  </a:moveTo>
                  <a:lnTo>
                    <a:pt x="2382" y="175"/>
                  </a:lnTo>
                  <a:lnTo>
                    <a:pt x="2375" y="156"/>
                  </a:lnTo>
                  <a:lnTo>
                    <a:pt x="2339" y="171"/>
                  </a:lnTo>
                  <a:lnTo>
                    <a:pt x="2346" y="187"/>
                  </a:lnTo>
                  <a:close/>
                  <a:moveTo>
                    <a:pt x="2275" y="213"/>
                  </a:moveTo>
                  <a:lnTo>
                    <a:pt x="2311" y="201"/>
                  </a:lnTo>
                  <a:lnTo>
                    <a:pt x="2304" y="182"/>
                  </a:lnTo>
                  <a:lnTo>
                    <a:pt x="2268" y="197"/>
                  </a:lnTo>
                  <a:lnTo>
                    <a:pt x="2275" y="213"/>
                  </a:lnTo>
                  <a:close/>
                  <a:moveTo>
                    <a:pt x="2204" y="239"/>
                  </a:moveTo>
                  <a:lnTo>
                    <a:pt x="2240" y="227"/>
                  </a:lnTo>
                  <a:lnTo>
                    <a:pt x="2233" y="208"/>
                  </a:lnTo>
                  <a:lnTo>
                    <a:pt x="2197" y="223"/>
                  </a:lnTo>
                  <a:lnTo>
                    <a:pt x="2204" y="239"/>
                  </a:lnTo>
                  <a:close/>
                  <a:moveTo>
                    <a:pt x="2133" y="265"/>
                  </a:moveTo>
                  <a:lnTo>
                    <a:pt x="2169" y="253"/>
                  </a:lnTo>
                  <a:lnTo>
                    <a:pt x="2162" y="235"/>
                  </a:lnTo>
                  <a:lnTo>
                    <a:pt x="2126" y="249"/>
                  </a:lnTo>
                  <a:lnTo>
                    <a:pt x="2133" y="265"/>
                  </a:lnTo>
                  <a:close/>
                  <a:moveTo>
                    <a:pt x="2063" y="294"/>
                  </a:moveTo>
                  <a:lnTo>
                    <a:pt x="2098" y="279"/>
                  </a:lnTo>
                  <a:lnTo>
                    <a:pt x="2091" y="263"/>
                  </a:lnTo>
                  <a:lnTo>
                    <a:pt x="2055" y="275"/>
                  </a:lnTo>
                  <a:lnTo>
                    <a:pt x="2063" y="294"/>
                  </a:lnTo>
                  <a:close/>
                  <a:moveTo>
                    <a:pt x="1992" y="320"/>
                  </a:moveTo>
                  <a:lnTo>
                    <a:pt x="2027" y="305"/>
                  </a:lnTo>
                  <a:lnTo>
                    <a:pt x="2020" y="289"/>
                  </a:lnTo>
                  <a:lnTo>
                    <a:pt x="1985" y="301"/>
                  </a:lnTo>
                  <a:lnTo>
                    <a:pt x="1992" y="320"/>
                  </a:lnTo>
                  <a:close/>
                  <a:moveTo>
                    <a:pt x="1921" y="346"/>
                  </a:moveTo>
                  <a:lnTo>
                    <a:pt x="1956" y="331"/>
                  </a:lnTo>
                  <a:lnTo>
                    <a:pt x="1949" y="315"/>
                  </a:lnTo>
                  <a:lnTo>
                    <a:pt x="1914" y="327"/>
                  </a:lnTo>
                  <a:lnTo>
                    <a:pt x="1921" y="346"/>
                  </a:lnTo>
                  <a:close/>
                  <a:moveTo>
                    <a:pt x="1850" y="372"/>
                  </a:moveTo>
                  <a:lnTo>
                    <a:pt x="1885" y="357"/>
                  </a:lnTo>
                  <a:lnTo>
                    <a:pt x="1878" y="341"/>
                  </a:lnTo>
                  <a:lnTo>
                    <a:pt x="1843" y="353"/>
                  </a:lnTo>
                  <a:lnTo>
                    <a:pt x="1850" y="372"/>
                  </a:lnTo>
                  <a:close/>
                  <a:moveTo>
                    <a:pt x="1779" y="398"/>
                  </a:moveTo>
                  <a:lnTo>
                    <a:pt x="1814" y="384"/>
                  </a:lnTo>
                  <a:lnTo>
                    <a:pt x="1807" y="367"/>
                  </a:lnTo>
                  <a:lnTo>
                    <a:pt x="1772" y="379"/>
                  </a:lnTo>
                  <a:lnTo>
                    <a:pt x="1779" y="398"/>
                  </a:lnTo>
                  <a:close/>
                  <a:moveTo>
                    <a:pt x="1708" y="424"/>
                  </a:moveTo>
                  <a:lnTo>
                    <a:pt x="1743" y="410"/>
                  </a:lnTo>
                  <a:lnTo>
                    <a:pt x="1736" y="393"/>
                  </a:lnTo>
                  <a:lnTo>
                    <a:pt x="1701" y="405"/>
                  </a:lnTo>
                  <a:lnTo>
                    <a:pt x="1708" y="424"/>
                  </a:lnTo>
                  <a:close/>
                  <a:moveTo>
                    <a:pt x="1637" y="450"/>
                  </a:moveTo>
                  <a:lnTo>
                    <a:pt x="1672" y="436"/>
                  </a:lnTo>
                  <a:lnTo>
                    <a:pt x="1665" y="419"/>
                  </a:lnTo>
                  <a:lnTo>
                    <a:pt x="1630" y="431"/>
                  </a:lnTo>
                  <a:lnTo>
                    <a:pt x="1637" y="450"/>
                  </a:lnTo>
                  <a:close/>
                  <a:moveTo>
                    <a:pt x="1566" y="476"/>
                  </a:moveTo>
                  <a:lnTo>
                    <a:pt x="1601" y="462"/>
                  </a:lnTo>
                  <a:lnTo>
                    <a:pt x="1594" y="445"/>
                  </a:lnTo>
                  <a:lnTo>
                    <a:pt x="1559" y="457"/>
                  </a:lnTo>
                  <a:lnTo>
                    <a:pt x="1566" y="476"/>
                  </a:lnTo>
                  <a:close/>
                  <a:moveTo>
                    <a:pt x="1495" y="502"/>
                  </a:moveTo>
                  <a:lnTo>
                    <a:pt x="1530" y="488"/>
                  </a:lnTo>
                  <a:lnTo>
                    <a:pt x="1523" y="471"/>
                  </a:lnTo>
                  <a:lnTo>
                    <a:pt x="1488" y="483"/>
                  </a:lnTo>
                  <a:lnTo>
                    <a:pt x="1495" y="502"/>
                  </a:lnTo>
                  <a:close/>
                  <a:moveTo>
                    <a:pt x="1424" y="528"/>
                  </a:moveTo>
                  <a:lnTo>
                    <a:pt x="1460" y="514"/>
                  </a:lnTo>
                  <a:lnTo>
                    <a:pt x="1452" y="497"/>
                  </a:lnTo>
                  <a:lnTo>
                    <a:pt x="1417" y="509"/>
                  </a:lnTo>
                  <a:lnTo>
                    <a:pt x="1424" y="528"/>
                  </a:lnTo>
                  <a:close/>
                  <a:moveTo>
                    <a:pt x="1353" y="554"/>
                  </a:moveTo>
                  <a:lnTo>
                    <a:pt x="1389" y="540"/>
                  </a:lnTo>
                  <a:lnTo>
                    <a:pt x="1381" y="523"/>
                  </a:lnTo>
                  <a:lnTo>
                    <a:pt x="1346" y="535"/>
                  </a:lnTo>
                  <a:lnTo>
                    <a:pt x="1353" y="554"/>
                  </a:lnTo>
                  <a:close/>
                  <a:moveTo>
                    <a:pt x="1282" y="580"/>
                  </a:moveTo>
                  <a:lnTo>
                    <a:pt x="1318" y="566"/>
                  </a:lnTo>
                  <a:lnTo>
                    <a:pt x="1311" y="549"/>
                  </a:lnTo>
                  <a:lnTo>
                    <a:pt x="1275" y="563"/>
                  </a:lnTo>
                  <a:lnTo>
                    <a:pt x="1282" y="580"/>
                  </a:lnTo>
                  <a:close/>
                  <a:moveTo>
                    <a:pt x="1211" y="606"/>
                  </a:moveTo>
                  <a:lnTo>
                    <a:pt x="1247" y="594"/>
                  </a:lnTo>
                  <a:lnTo>
                    <a:pt x="1240" y="575"/>
                  </a:lnTo>
                  <a:lnTo>
                    <a:pt x="1204" y="589"/>
                  </a:lnTo>
                  <a:lnTo>
                    <a:pt x="1211" y="606"/>
                  </a:lnTo>
                  <a:close/>
                  <a:moveTo>
                    <a:pt x="1140" y="632"/>
                  </a:moveTo>
                  <a:lnTo>
                    <a:pt x="1176" y="620"/>
                  </a:lnTo>
                  <a:lnTo>
                    <a:pt x="1169" y="601"/>
                  </a:lnTo>
                  <a:lnTo>
                    <a:pt x="1133" y="615"/>
                  </a:lnTo>
                  <a:lnTo>
                    <a:pt x="1140" y="632"/>
                  </a:lnTo>
                  <a:close/>
                  <a:moveTo>
                    <a:pt x="1069" y="658"/>
                  </a:moveTo>
                  <a:lnTo>
                    <a:pt x="1105" y="646"/>
                  </a:lnTo>
                  <a:lnTo>
                    <a:pt x="1098" y="627"/>
                  </a:lnTo>
                  <a:lnTo>
                    <a:pt x="1062" y="641"/>
                  </a:lnTo>
                  <a:lnTo>
                    <a:pt x="1069" y="658"/>
                  </a:lnTo>
                  <a:close/>
                  <a:moveTo>
                    <a:pt x="998" y="684"/>
                  </a:moveTo>
                  <a:lnTo>
                    <a:pt x="1034" y="672"/>
                  </a:lnTo>
                  <a:lnTo>
                    <a:pt x="1027" y="653"/>
                  </a:lnTo>
                  <a:lnTo>
                    <a:pt x="991" y="667"/>
                  </a:lnTo>
                  <a:lnTo>
                    <a:pt x="998" y="684"/>
                  </a:lnTo>
                  <a:close/>
                  <a:moveTo>
                    <a:pt x="927" y="710"/>
                  </a:moveTo>
                  <a:lnTo>
                    <a:pt x="963" y="698"/>
                  </a:lnTo>
                  <a:lnTo>
                    <a:pt x="956" y="679"/>
                  </a:lnTo>
                  <a:lnTo>
                    <a:pt x="920" y="693"/>
                  </a:lnTo>
                  <a:lnTo>
                    <a:pt x="927" y="710"/>
                  </a:lnTo>
                  <a:close/>
                  <a:moveTo>
                    <a:pt x="856" y="736"/>
                  </a:moveTo>
                  <a:lnTo>
                    <a:pt x="892" y="724"/>
                  </a:lnTo>
                  <a:lnTo>
                    <a:pt x="885" y="705"/>
                  </a:lnTo>
                  <a:lnTo>
                    <a:pt x="849" y="719"/>
                  </a:lnTo>
                  <a:lnTo>
                    <a:pt x="856" y="736"/>
                  </a:lnTo>
                  <a:close/>
                  <a:moveTo>
                    <a:pt x="783" y="762"/>
                  </a:moveTo>
                  <a:lnTo>
                    <a:pt x="821" y="750"/>
                  </a:lnTo>
                  <a:lnTo>
                    <a:pt x="814" y="731"/>
                  </a:lnTo>
                  <a:lnTo>
                    <a:pt x="778" y="745"/>
                  </a:lnTo>
                  <a:lnTo>
                    <a:pt x="783" y="762"/>
                  </a:lnTo>
                  <a:close/>
                  <a:moveTo>
                    <a:pt x="760" y="823"/>
                  </a:moveTo>
                  <a:lnTo>
                    <a:pt x="771" y="788"/>
                  </a:lnTo>
                  <a:lnTo>
                    <a:pt x="755" y="781"/>
                  </a:lnTo>
                  <a:lnTo>
                    <a:pt x="741" y="816"/>
                  </a:lnTo>
                  <a:lnTo>
                    <a:pt x="760" y="823"/>
                  </a:lnTo>
                  <a:close/>
                  <a:moveTo>
                    <a:pt x="734" y="894"/>
                  </a:moveTo>
                  <a:lnTo>
                    <a:pt x="745" y="859"/>
                  </a:lnTo>
                  <a:lnTo>
                    <a:pt x="729" y="852"/>
                  </a:lnTo>
                  <a:lnTo>
                    <a:pt x="715" y="887"/>
                  </a:lnTo>
                  <a:lnTo>
                    <a:pt x="734" y="894"/>
                  </a:lnTo>
                  <a:close/>
                  <a:moveTo>
                    <a:pt x="705" y="965"/>
                  </a:moveTo>
                  <a:lnTo>
                    <a:pt x="719" y="930"/>
                  </a:lnTo>
                  <a:lnTo>
                    <a:pt x="703" y="923"/>
                  </a:lnTo>
                  <a:lnTo>
                    <a:pt x="689" y="958"/>
                  </a:lnTo>
                  <a:lnTo>
                    <a:pt x="705" y="965"/>
                  </a:lnTo>
                  <a:close/>
                  <a:moveTo>
                    <a:pt x="679" y="1036"/>
                  </a:moveTo>
                  <a:lnTo>
                    <a:pt x="693" y="1001"/>
                  </a:lnTo>
                  <a:lnTo>
                    <a:pt x="674" y="994"/>
                  </a:lnTo>
                  <a:lnTo>
                    <a:pt x="663" y="1029"/>
                  </a:lnTo>
                  <a:lnTo>
                    <a:pt x="679" y="1036"/>
                  </a:lnTo>
                  <a:close/>
                  <a:moveTo>
                    <a:pt x="653" y="1107"/>
                  </a:moveTo>
                  <a:lnTo>
                    <a:pt x="667" y="1072"/>
                  </a:lnTo>
                  <a:lnTo>
                    <a:pt x="648" y="1065"/>
                  </a:lnTo>
                  <a:lnTo>
                    <a:pt x="637" y="1100"/>
                  </a:lnTo>
                  <a:lnTo>
                    <a:pt x="653" y="1107"/>
                  </a:lnTo>
                  <a:close/>
                  <a:moveTo>
                    <a:pt x="627" y="1178"/>
                  </a:moveTo>
                  <a:lnTo>
                    <a:pt x="641" y="1143"/>
                  </a:lnTo>
                  <a:lnTo>
                    <a:pt x="622" y="1136"/>
                  </a:lnTo>
                  <a:lnTo>
                    <a:pt x="608" y="1171"/>
                  </a:lnTo>
                  <a:lnTo>
                    <a:pt x="627" y="1178"/>
                  </a:lnTo>
                  <a:close/>
                  <a:moveTo>
                    <a:pt x="601" y="1249"/>
                  </a:moveTo>
                  <a:lnTo>
                    <a:pt x="613" y="1214"/>
                  </a:lnTo>
                  <a:lnTo>
                    <a:pt x="596" y="1207"/>
                  </a:lnTo>
                  <a:lnTo>
                    <a:pt x="582" y="1242"/>
                  </a:lnTo>
                  <a:lnTo>
                    <a:pt x="601" y="1249"/>
                  </a:lnTo>
                  <a:close/>
                  <a:moveTo>
                    <a:pt x="575" y="1320"/>
                  </a:moveTo>
                  <a:lnTo>
                    <a:pt x="587" y="1285"/>
                  </a:lnTo>
                  <a:lnTo>
                    <a:pt x="570" y="1278"/>
                  </a:lnTo>
                  <a:lnTo>
                    <a:pt x="556" y="1313"/>
                  </a:lnTo>
                  <a:lnTo>
                    <a:pt x="575" y="1320"/>
                  </a:lnTo>
                  <a:close/>
                  <a:moveTo>
                    <a:pt x="547" y="1391"/>
                  </a:moveTo>
                  <a:lnTo>
                    <a:pt x="561" y="1356"/>
                  </a:lnTo>
                  <a:lnTo>
                    <a:pt x="542" y="1348"/>
                  </a:lnTo>
                  <a:lnTo>
                    <a:pt x="530" y="1384"/>
                  </a:lnTo>
                  <a:lnTo>
                    <a:pt x="547" y="1391"/>
                  </a:lnTo>
                  <a:close/>
                  <a:moveTo>
                    <a:pt x="521" y="1462"/>
                  </a:moveTo>
                  <a:lnTo>
                    <a:pt x="535" y="1427"/>
                  </a:lnTo>
                  <a:lnTo>
                    <a:pt x="516" y="1419"/>
                  </a:lnTo>
                  <a:lnTo>
                    <a:pt x="504" y="1455"/>
                  </a:lnTo>
                  <a:lnTo>
                    <a:pt x="521" y="1462"/>
                  </a:lnTo>
                  <a:close/>
                  <a:moveTo>
                    <a:pt x="495" y="1533"/>
                  </a:moveTo>
                  <a:lnTo>
                    <a:pt x="509" y="1498"/>
                  </a:lnTo>
                  <a:lnTo>
                    <a:pt x="490" y="1490"/>
                  </a:lnTo>
                  <a:lnTo>
                    <a:pt x="478" y="1526"/>
                  </a:lnTo>
                  <a:lnTo>
                    <a:pt x="495" y="1533"/>
                  </a:lnTo>
                  <a:close/>
                  <a:moveTo>
                    <a:pt x="469" y="1604"/>
                  </a:moveTo>
                  <a:lnTo>
                    <a:pt x="480" y="1568"/>
                  </a:lnTo>
                  <a:lnTo>
                    <a:pt x="464" y="1561"/>
                  </a:lnTo>
                  <a:lnTo>
                    <a:pt x="450" y="1597"/>
                  </a:lnTo>
                  <a:lnTo>
                    <a:pt x="469" y="1604"/>
                  </a:lnTo>
                  <a:close/>
                  <a:moveTo>
                    <a:pt x="443" y="1675"/>
                  </a:moveTo>
                  <a:lnTo>
                    <a:pt x="454" y="1639"/>
                  </a:lnTo>
                  <a:lnTo>
                    <a:pt x="438" y="1632"/>
                  </a:lnTo>
                  <a:lnTo>
                    <a:pt x="424" y="1668"/>
                  </a:lnTo>
                  <a:lnTo>
                    <a:pt x="443" y="1675"/>
                  </a:lnTo>
                  <a:close/>
                  <a:moveTo>
                    <a:pt x="417" y="1746"/>
                  </a:moveTo>
                  <a:lnTo>
                    <a:pt x="428" y="1710"/>
                  </a:lnTo>
                  <a:lnTo>
                    <a:pt x="412" y="1703"/>
                  </a:lnTo>
                  <a:lnTo>
                    <a:pt x="398" y="1739"/>
                  </a:lnTo>
                  <a:lnTo>
                    <a:pt x="417" y="1746"/>
                  </a:lnTo>
                  <a:close/>
                  <a:moveTo>
                    <a:pt x="388" y="1817"/>
                  </a:moveTo>
                  <a:lnTo>
                    <a:pt x="402" y="1781"/>
                  </a:lnTo>
                  <a:lnTo>
                    <a:pt x="384" y="1774"/>
                  </a:lnTo>
                  <a:lnTo>
                    <a:pt x="372" y="1810"/>
                  </a:lnTo>
                  <a:lnTo>
                    <a:pt x="388" y="1817"/>
                  </a:lnTo>
                  <a:close/>
                  <a:moveTo>
                    <a:pt x="362" y="1888"/>
                  </a:moveTo>
                  <a:lnTo>
                    <a:pt x="376" y="1852"/>
                  </a:lnTo>
                  <a:lnTo>
                    <a:pt x="358" y="1845"/>
                  </a:lnTo>
                  <a:lnTo>
                    <a:pt x="346" y="1881"/>
                  </a:lnTo>
                  <a:lnTo>
                    <a:pt x="362" y="1888"/>
                  </a:lnTo>
                  <a:close/>
                  <a:moveTo>
                    <a:pt x="336" y="1959"/>
                  </a:moveTo>
                  <a:lnTo>
                    <a:pt x="350" y="1923"/>
                  </a:lnTo>
                  <a:lnTo>
                    <a:pt x="332" y="1916"/>
                  </a:lnTo>
                  <a:lnTo>
                    <a:pt x="317" y="1952"/>
                  </a:lnTo>
                  <a:lnTo>
                    <a:pt x="336" y="1959"/>
                  </a:lnTo>
                  <a:close/>
                  <a:moveTo>
                    <a:pt x="310" y="2030"/>
                  </a:moveTo>
                  <a:lnTo>
                    <a:pt x="322" y="1994"/>
                  </a:lnTo>
                  <a:lnTo>
                    <a:pt x="306" y="1987"/>
                  </a:lnTo>
                  <a:lnTo>
                    <a:pt x="291" y="2023"/>
                  </a:lnTo>
                  <a:lnTo>
                    <a:pt x="310" y="2030"/>
                  </a:lnTo>
                  <a:close/>
                  <a:moveTo>
                    <a:pt x="284" y="2101"/>
                  </a:moveTo>
                  <a:lnTo>
                    <a:pt x="296" y="2065"/>
                  </a:lnTo>
                  <a:lnTo>
                    <a:pt x="279" y="2058"/>
                  </a:lnTo>
                  <a:lnTo>
                    <a:pt x="265" y="2094"/>
                  </a:lnTo>
                  <a:lnTo>
                    <a:pt x="284" y="2101"/>
                  </a:lnTo>
                  <a:close/>
                  <a:moveTo>
                    <a:pt x="256" y="2172"/>
                  </a:moveTo>
                  <a:lnTo>
                    <a:pt x="270" y="2136"/>
                  </a:lnTo>
                  <a:lnTo>
                    <a:pt x="253" y="2129"/>
                  </a:lnTo>
                  <a:lnTo>
                    <a:pt x="239" y="2164"/>
                  </a:lnTo>
                  <a:lnTo>
                    <a:pt x="256" y="2172"/>
                  </a:lnTo>
                  <a:close/>
                  <a:moveTo>
                    <a:pt x="230" y="2243"/>
                  </a:moveTo>
                  <a:lnTo>
                    <a:pt x="244" y="2207"/>
                  </a:lnTo>
                  <a:lnTo>
                    <a:pt x="225" y="2200"/>
                  </a:lnTo>
                  <a:lnTo>
                    <a:pt x="213" y="2235"/>
                  </a:lnTo>
                  <a:lnTo>
                    <a:pt x="230" y="2243"/>
                  </a:lnTo>
                  <a:close/>
                  <a:moveTo>
                    <a:pt x="204" y="2313"/>
                  </a:moveTo>
                  <a:lnTo>
                    <a:pt x="218" y="2278"/>
                  </a:lnTo>
                  <a:lnTo>
                    <a:pt x="199" y="2271"/>
                  </a:lnTo>
                  <a:lnTo>
                    <a:pt x="187" y="2306"/>
                  </a:lnTo>
                  <a:lnTo>
                    <a:pt x="204" y="2313"/>
                  </a:lnTo>
                  <a:close/>
                  <a:moveTo>
                    <a:pt x="178" y="2384"/>
                  </a:moveTo>
                  <a:lnTo>
                    <a:pt x="190" y="2349"/>
                  </a:lnTo>
                  <a:lnTo>
                    <a:pt x="173" y="2342"/>
                  </a:lnTo>
                  <a:lnTo>
                    <a:pt x="159" y="2377"/>
                  </a:lnTo>
                  <a:lnTo>
                    <a:pt x="178" y="2384"/>
                  </a:lnTo>
                  <a:close/>
                  <a:moveTo>
                    <a:pt x="152" y="2455"/>
                  </a:moveTo>
                  <a:lnTo>
                    <a:pt x="164" y="2420"/>
                  </a:lnTo>
                  <a:lnTo>
                    <a:pt x="147" y="2413"/>
                  </a:lnTo>
                  <a:lnTo>
                    <a:pt x="133" y="2448"/>
                  </a:lnTo>
                  <a:lnTo>
                    <a:pt x="152" y="2455"/>
                  </a:lnTo>
                  <a:close/>
                  <a:moveTo>
                    <a:pt x="126" y="2526"/>
                  </a:moveTo>
                  <a:lnTo>
                    <a:pt x="138" y="2491"/>
                  </a:lnTo>
                  <a:lnTo>
                    <a:pt x="121" y="2484"/>
                  </a:lnTo>
                  <a:lnTo>
                    <a:pt x="107" y="2519"/>
                  </a:lnTo>
                  <a:lnTo>
                    <a:pt x="126" y="2526"/>
                  </a:lnTo>
                  <a:close/>
                  <a:moveTo>
                    <a:pt x="97" y="2597"/>
                  </a:moveTo>
                  <a:lnTo>
                    <a:pt x="112" y="2562"/>
                  </a:lnTo>
                  <a:lnTo>
                    <a:pt x="93" y="2555"/>
                  </a:lnTo>
                  <a:lnTo>
                    <a:pt x="81" y="2590"/>
                  </a:lnTo>
                  <a:lnTo>
                    <a:pt x="97" y="2597"/>
                  </a:lnTo>
                  <a:close/>
                  <a:moveTo>
                    <a:pt x="71" y="2668"/>
                  </a:moveTo>
                  <a:lnTo>
                    <a:pt x="86" y="2633"/>
                  </a:lnTo>
                  <a:lnTo>
                    <a:pt x="67" y="2626"/>
                  </a:lnTo>
                  <a:lnTo>
                    <a:pt x="55" y="2661"/>
                  </a:lnTo>
                  <a:lnTo>
                    <a:pt x="71" y="2668"/>
                  </a:lnTo>
                  <a:close/>
                  <a:moveTo>
                    <a:pt x="45" y="2739"/>
                  </a:moveTo>
                  <a:lnTo>
                    <a:pt x="60" y="2704"/>
                  </a:lnTo>
                  <a:lnTo>
                    <a:pt x="41" y="2697"/>
                  </a:lnTo>
                  <a:lnTo>
                    <a:pt x="29" y="2732"/>
                  </a:lnTo>
                  <a:lnTo>
                    <a:pt x="45" y="2739"/>
                  </a:lnTo>
                  <a:close/>
                  <a:moveTo>
                    <a:pt x="19" y="2810"/>
                  </a:moveTo>
                  <a:lnTo>
                    <a:pt x="31" y="2775"/>
                  </a:lnTo>
                  <a:lnTo>
                    <a:pt x="15" y="2768"/>
                  </a:lnTo>
                  <a:lnTo>
                    <a:pt x="0" y="2803"/>
                  </a:lnTo>
                  <a:lnTo>
                    <a:pt x="19" y="281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6"/>
            <p:cNvSpPr>
              <a:spLocks noEditPoints="1"/>
            </p:cNvSpPr>
            <p:nvPr/>
          </p:nvSpPr>
          <p:spPr bwMode="auto">
            <a:xfrm>
              <a:off x="3969053" y="2746268"/>
              <a:ext cx="2131391" cy="1510043"/>
            </a:xfrm>
            <a:custGeom>
              <a:avLst/>
              <a:gdLst>
                <a:gd name="T0" fmla="*/ 106 w 2878"/>
                <a:gd name="T1" fmla="*/ 1977 h 2039"/>
                <a:gd name="T2" fmla="*/ 142 w 2878"/>
                <a:gd name="T3" fmla="*/ 1966 h 2039"/>
                <a:gd name="T4" fmla="*/ 220 w 2878"/>
                <a:gd name="T5" fmla="*/ 1954 h 2039"/>
                <a:gd name="T6" fmla="*/ 324 w 2878"/>
                <a:gd name="T7" fmla="*/ 1914 h 2039"/>
                <a:gd name="T8" fmla="*/ 388 w 2878"/>
                <a:gd name="T9" fmla="*/ 1866 h 2039"/>
                <a:gd name="T10" fmla="*/ 530 w 2878"/>
                <a:gd name="T11" fmla="*/ 1812 h 2039"/>
                <a:gd name="T12" fmla="*/ 563 w 2878"/>
                <a:gd name="T13" fmla="*/ 1798 h 2039"/>
                <a:gd name="T14" fmla="*/ 641 w 2878"/>
                <a:gd name="T15" fmla="*/ 1788 h 2039"/>
                <a:gd name="T16" fmla="*/ 747 w 2878"/>
                <a:gd name="T17" fmla="*/ 1746 h 2039"/>
                <a:gd name="T18" fmla="*/ 811 w 2878"/>
                <a:gd name="T19" fmla="*/ 1701 h 2039"/>
                <a:gd name="T20" fmla="*/ 951 w 2878"/>
                <a:gd name="T21" fmla="*/ 1644 h 2039"/>
                <a:gd name="T22" fmla="*/ 986 w 2878"/>
                <a:gd name="T23" fmla="*/ 1632 h 2039"/>
                <a:gd name="T24" fmla="*/ 1064 w 2878"/>
                <a:gd name="T25" fmla="*/ 1620 h 2039"/>
                <a:gd name="T26" fmla="*/ 1168 w 2878"/>
                <a:gd name="T27" fmla="*/ 1580 h 2039"/>
                <a:gd name="T28" fmla="*/ 1232 w 2878"/>
                <a:gd name="T29" fmla="*/ 1533 h 2039"/>
                <a:gd name="T30" fmla="*/ 1374 w 2878"/>
                <a:gd name="T31" fmla="*/ 1478 h 2039"/>
                <a:gd name="T32" fmla="*/ 1409 w 2878"/>
                <a:gd name="T33" fmla="*/ 1464 h 2039"/>
                <a:gd name="T34" fmla="*/ 1485 w 2878"/>
                <a:gd name="T35" fmla="*/ 1455 h 2039"/>
                <a:gd name="T36" fmla="*/ 1591 w 2878"/>
                <a:gd name="T37" fmla="*/ 1412 h 2039"/>
                <a:gd name="T38" fmla="*/ 1655 w 2878"/>
                <a:gd name="T39" fmla="*/ 1367 h 2039"/>
                <a:gd name="T40" fmla="*/ 1795 w 2878"/>
                <a:gd name="T41" fmla="*/ 1310 h 2039"/>
                <a:gd name="T42" fmla="*/ 1830 w 2878"/>
                <a:gd name="T43" fmla="*/ 1299 h 2039"/>
                <a:gd name="T44" fmla="*/ 1908 w 2878"/>
                <a:gd name="T45" fmla="*/ 1287 h 2039"/>
                <a:gd name="T46" fmla="*/ 2015 w 2878"/>
                <a:gd name="T47" fmla="*/ 1247 h 2039"/>
                <a:gd name="T48" fmla="*/ 2076 w 2878"/>
                <a:gd name="T49" fmla="*/ 1199 h 2039"/>
                <a:gd name="T50" fmla="*/ 2218 w 2878"/>
                <a:gd name="T51" fmla="*/ 1145 h 2039"/>
                <a:gd name="T52" fmla="*/ 2254 w 2878"/>
                <a:gd name="T53" fmla="*/ 1131 h 2039"/>
                <a:gd name="T54" fmla="*/ 2329 w 2878"/>
                <a:gd name="T55" fmla="*/ 1121 h 2039"/>
                <a:gd name="T56" fmla="*/ 2436 w 2878"/>
                <a:gd name="T57" fmla="*/ 1079 h 2039"/>
                <a:gd name="T58" fmla="*/ 2500 w 2878"/>
                <a:gd name="T59" fmla="*/ 1034 h 2039"/>
                <a:gd name="T60" fmla="*/ 2639 w 2878"/>
                <a:gd name="T61" fmla="*/ 977 h 2039"/>
                <a:gd name="T62" fmla="*/ 2675 w 2878"/>
                <a:gd name="T63" fmla="*/ 965 h 2039"/>
                <a:gd name="T64" fmla="*/ 2753 w 2878"/>
                <a:gd name="T65" fmla="*/ 953 h 2039"/>
                <a:gd name="T66" fmla="*/ 2850 w 2878"/>
                <a:gd name="T67" fmla="*/ 894 h 2039"/>
                <a:gd name="T68" fmla="*/ 2781 w 2878"/>
                <a:gd name="T69" fmla="*/ 878 h 2039"/>
                <a:gd name="T70" fmla="*/ 2748 w 2878"/>
                <a:gd name="T71" fmla="*/ 861 h 2039"/>
                <a:gd name="T72" fmla="*/ 2686 w 2878"/>
                <a:gd name="T73" fmla="*/ 811 h 2039"/>
                <a:gd name="T74" fmla="*/ 2585 w 2878"/>
                <a:gd name="T75" fmla="*/ 762 h 2039"/>
                <a:gd name="T76" fmla="*/ 2509 w 2878"/>
                <a:gd name="T77" fmla="*/ 745 h 2039"/>
                <a:gd name="T78" fmla="*/ 2372 w 2878"/>
                <a:gd name="T79" fmla="*/ 679 h 2039"/>
                <a:gd name="T80" fmla="*/ 2339 w 2878"/>
                <a:gd name="T81" fmla="*/ 662 h 2039"/>
                <a:gd name="T82" fmla="*/ 2280 w 2878"/>
                <a:gd name="T83" fmla="*/ 613 h 2039"/>
                <a:gd name="T84" fmla="*/ 2178 w 2878"/>
                <a:gd name="T85" fmla="*/ 563 h 2039"/>
                <a:gd name="T86" fmla="*/ 2100 w 2878"/>
                <a:gd name="T87" fmla="*/ 547 h 2039"/>
                <a:gd name="T88" fmla="*/ 1965 w 2878"/>
                <a:gd name="T89" fmla="*/ 480 h 2039"/>
                <a:gd name="T90" fmla="*/ 1930 w 2878"/>
                <a:gd name="T91" fmla="*/ 464 h 2039"/>
                <a:gd name="T92" fmla="*/ 1871 w 2878"/>
                <a:gd name="T93" fmla="*/ 414 h 2039"/>
                <a:gd name="T94" fmla="*/ 1769 w 2878"/>
                <a:gd name="T95" fmla="*/ 364 h 2039"/>
                <a:gd name="T96" fmla="*/ 1693 w 2878"/>
                <a:gd name="T97" fmla="*/ 348 h 2039"/>
                <a:gd name="T98" fmla="*/ 1556 w 2878"/>
                <a:gd name="T99" fmla="*/ 282 h 2039"/>
                <a:gd name="T100" fmla="*/ 1523 w 2878"/>
                <a:gd name="T101" fmla="*/ 265 h 2039"/>
                <a:gd name="T102" fmla="*/ 1461 w 2878"/>
                <a:gd name="T103" fmla="*/ 215 h 2039"/>
                <a:gd name="T104" fmla="*/ 1360 w 2878"/>
                <a:gd name="T105" fmla="*/ 166 h 2039"/>
                <a:gd name="T106" fmla="*/ 1284 w 2878"/>
                <a:gd name="T107" fmla="*/ 149 h 2039"/>
                <a:gd name="T108" fmla="*/ 1147 w 2878"/>
                <a:gd name="T109" fmla="*/ 83 h 2039"/>
                <a:gd name="T110" fmla="*/ 1114 w 2878"/>
                <a:gd name="T111" fmla="*/ 66 h 2039"/>
                <a:gd name="T112" fmla="*/ 1055 w 2878"/>
                <a:gd name="T113" fmla="*/ 17 h 2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78" h="2039">
                  <a:moveTo>
                    <a:pt x="35" y="2006"/>
                  </a:moveTo>
                  <a:lnTo>
                    <a:pt x="0" y="2020"/>
                  </a:lnTo>
                  <a:lnTo>
                    <a:pt x="7" y="2039"/>
                  </a:lnTo>
                  <a:lnTo>
                    <a:pt x="43" y="2025"/>
                  </a:lnTo>
                  <a:lnTo>
                    <a:pt x="35" y="2006"/>
                  </a:lnTo>
                  <a:close/>
                  <a:moveTo>
                    <a:pt x="106" y="1977"/>
                  </a:moveTo>
                  <a:lnTo>
                    <a:pt x="71" y="1992"/>
                  </a:lnTo>
                  <a:lnTo>
                    <a:pt x="78" y="2011"/>
                  </a:lnTo>
                  <a:lnTo>
                    <a:pt x="113" y="1996"/>
                  </a:lnTo>
                  <a:lnTo>
                    <a:pt x="106" y="1977"/>
                  </a:lnTo>
                  <a:close/>
                  <a:moveTo>
                    <a:pt x="177" y="1951"/>
                  </a:moveTo>
                  <a:lnTo>
                    <a:pt x="142" y="1966"/>
                  </a:lnTo>
                  <a:lnTo>
                    <a:pt x="149" y="1982"/>
                  </a:lnTo>
                  <a:lnTo>
                    <a:pt x="184" y="1968"/>
                  </a:lnTo>
                  <a:lnTo>
                    <a:pt x="177" y="1951"/>
                  </a:lnTo>
                  <a:close/>
                  <a:moveTo>
                    <a:pt x="248" y="1923"/>
                  </a:moveTo>
                  <a:lnTo>
                    <a:pt x="213" y="1937"/>
                  </a:lnTo>
                  <a:lnTo>
                    <a:pt x="220" y="1954"/>
                  </a:lnTo>
                  <a:lnTo>
                    <a:pt x="253" y="1940"/>
                  </a:lnTo>
                  <a:lnTo>
                    <a:pt x="248" y="1923"/>
                  </a:lnTo>
                  <a:close/>
                  <a:moveTo>
                    <a:pt x="317" y="1895"/>
                  </a:moveTo>
                  <a:lnTo>
                    <a:pt x="281" y="1909"/>
                  </a:lnTo>
                  <a:lnTo>
                    <a:pt x="288" y="1928"/>
                  </a:lnTo>
                  <a:lnTo>
                    <a:pt x="324" y="1914"/>
                  </a:lnTo>
                  <a:lnTo>
                    <a:pt x="317" y="1895"/>
                  </a:lnTo>
                  <a:close/>
                  <a:moveTo>
                    <a:pt x="388" y="1866"/>
                  </a:moveTo>
                  <a:lnTo>
                    <a:pt x="352" y="1880"/>
                  </a:lnTo>
                  <a:lnTo>
                    <a:pt x="359" y="1899"/>
                  </a:lnTo>
                  <a:lnTo>
                    <a:pt x="395" y="1885"/>
                  </a:lnTo>
                  <a:lnTo>
                    <a:pt x="388" y="1866"/>
                  </a:lnTo>
                  <a:close/>
                  <a:moveTo>
                    <a:pt x="459" y="1840"/>
                  </a:moveTo>
                  <a:lnTo>
                    <a:pt x="423" y="1854"/>
                  </a:lnTo>
                  <a:lnTo>
                    <a:pt x="430" y="1871"/>
                  </a:lnTo>
                  <a:lnTo>
                    <a:pt x="466" y="1857"/>
                  </a:lnTo>
                  <a:lnTo>
                    <a:pt x="459" y="1840"/>
                  </a:lnTo>
                  <a:close/>
                  <a:moveTo>
                    <a:pt x="530" y="1812"/>
                  </a:moveTo>
                  <a:lnTo>
                    <a:pt x="494" y="1826"/>
                  </a:lnTo>
                  <a:lnTo>
                    <a:pt x="501" y="1843"/>
                  </a:lnTo>
                  <a:lnTo>
                    <a:pt x="537" y="1828"/>
                  </a:lnTo>
                  <a:lnTo>
                    <a:pt x="530" y="1812"/>
                  </a:lnTo>
                  <a:close/>
                  <a:moveTo>
                    <a:pt x="598" y="1784"/>
                  </a:moveTo>
                  <a:lnTo>
                    <a:pt x="563" y="1798"/>
                  </a:lnTo>
                  <a:lnTo>
                    <a:pt x="570" y="1817"/>
                  </a:lnTo>
                  <a:lnTo>
                    <a:pt x="605" y="1802"/>
                  </a:lnTo>
                  <a:lnTo>
                    <a:pt x="598" y="1784"/>
                  </a:lnTo>
                  <a:close/>
                  <a:moveTo>
                    <a:pt x="669" y="1755"/>
                  </a:moveTo>
                  <a:lnTo>
                    <a:pt x="634" y="1769"/>
                  </a:lnTo>
                  <a:lnTo>
                    <a:pt x="641" y="1788"/>
                  </a:lnTo>
                  <a:lnTo>
                    <a:pt x="676" y="1774"/>
                  </a:lnTo>
                  <a:lnTo>
                    <a:pt x="669" y="1755"/>
                  </a:lnTo>
                  <a:close/>
                  <a:moveTo>
                    <a:pt x="740" y="1729"/>
                  </a:moveTo>
                  <a:lnTo>
                    <a:pt x="705" y="1743"/>
                  </a:lnTo>
                  <a:lnTo>
                    <a:pt x="712" y="1760"/>
                  </a:lnTo>
                  <a:lnTo>
                    <a:pt x="747" y="1746"/>
                  </a:lnTo>
                  <a:lnTo>
                    <a:pt x="740" y="1729"/>
                  </a:lnTo>
                  <a:close/>
                  <a:moveTo>
                    <a:pt x="811" y="1701"/>
                  </a:moveTo>
                  <a:lnTo>
                    <a:pt x="776" y="1715"/>
                  </a:lnTo>
                  <a:lnTo>
                    <a:pt x="783" y="1731"/>
                  </a:lnTo>
                  <a:lnTo>
                    <a:pt x="818" y="1717"/>
                  </a:lnTo>
                  <a:lnTo>
                    <a:pt x="811" y="1701"/>
                  </a:lnTo>
                  <a:close/>
                  <a:moveTo>
                    <a:pt x="880" y="1672"/>
                  </a:moveTo>
                  <a:lnTo>
                    <a:pt x="847" y="1687"/>
                  </a:lnTo>
                  <a:lnTo>
                    <a:pt x="851" y="1705"/>
                  </a:lnTo>
                  <a:lnTo>
                    <a:pt x="887" y="1691"/>
                  </a:lnTo>
                  <a:lnTo>
                    <a:pt x="880" y="1672"/>
                  </a:lnTo>
                  <a:close/>
                  <a:moveTo>
                    <a:pt x="951" y="1644"/>
                  </a:moveTo>
                  <a:lnTo>
                    <a:pt x="915" y="1658"/>
                  </a:lnTo>
                  <a:lnTo>
                    <a:pt x="922" y="1677"/>
                  </a:lnTo>
                  <a:lnTo>
                    <a:pt x="958" y="1663"/>
                  </a:lnTo>
                  <a:lnTo>
                    <a:pt x="951" y="1644"/>
                  </a:lnTo>
                  <a:close/>
                  <a:moveTo>
                    <a:pt x="1022" y="1618"/>
                  </a:moveTo>
                  <a:lnTo>
                    <a:pt x="986" y="1632"/>
                  </a:lnTo>
                  <a:lnTo>
                    <a:pt x="993" y="1649"/>
                  </a:lnTo>
                  <a:lnTo>
                    <a:pt x="1029" y="1635"/>
                  </a:lnTo>
                  <a:lnTo>
                    <a:pt x="1022" y="1618"/>
                  </a:lnTo>
                  <a:close/>
                  <a:moveTo>
                    <a:pt x="1092" y="1590"/>
                  </a:moveTo>
                  <a:lnTo>
                    <a:pt x="1057" y="1604"/>
                  </a:lnTo>
                  <a:lnTo>
                    <a:pt x="1064" y="1620"/>
                  </a:lnTo>
                  <a:lnTo>
                    <a:pt x="1100" y="1606"/>
                  </a:lnTo>
                  <a:lnTo>
                    <a:pt x="1092" y="1590"/>
                  </a:lnTo>
                  <a:close/>
                  <a:moveTo>
                    <a:pt x="1161" y="1561"/>
                  </a:moveTo>
                  <a:lnTo>
                    <a:pt x="1128" y="1575"/>
                  </a:lnTo>
                  <a:lnTo>
                    <a:pt x="1133" y="1592"/>
                  </a:lnTo>
                  <a:lnTo>
                    <a:pt x="1168" y="1580"/>
                  </a:lnTo>
                  <a:lnTo>
                    <a:pt x="1161" y="1561"/>
                  </a:lnTo>
                  <a:close/>
                  <a:moveTo>
                    <a:pt x="1232" y="1533"/>
                  </a:moveTo>
                  <a:lnTo>
                    <a:pt x="1197" y="1547"/>
                  </a:lnTo>
                  <a:lnTo>
                    <a:pt x="1204" y="1566"/>
                  </a:lnTo>
                  <a:lnTo>
                    <a:pt x="1239" y="1552"/>
                  </a:lnTo>
                  <a:lnTo>
                    <a:pt x="1232" y="1533"/>
                  </a:lnTo>
                  <a:close/>
                  <a:moveTo>
                    <a:pt x="1303" y="1507"/>
                  </a:moveTo>
                  <a:lnTo>
                    <a:pt x="1267" y="1521"/>
                  </a:lnTo>
                  <a:lnTo>
                    <a:pt x="1275" y="1538"/>
                  </a:lnTo>
                  <a:lnTo>
                    <a:pt x="1310" y="1523"/>
                  </a:lnTo>
                  <a:lnTo>
                    <a:pt x="1303" y="1507"/>
                  </a:lnTo>
                  <a:close/>
                  <a:moveTo>
                    <a:pt x="1374" y="1478"/>
                  </a:moveTo>
                  <a:lnTo>
                    <a:pt x="1338" y="1493"/>
                  </a:lnTo>
                  <a:lnTo>
                    <a:pt x="1346" y="1509"/>
                  </a:lnTo>
                  <a:lnTo>
                    <a:pt x="1381" y="1495"/>
                  </a:lnTo>
                  <a:lnTo>
                    <a:pt x="1374" y="1478"/>
                  </a:lnTo>
                  <a:close/>
                  <a:moveTo>
                    <a:pt x="1442" y="1450"/>
                  </a:moveTo>
                  <a:lnTo>
                    <a:pt x="1409" y="1464"/>
                  </a:lnTo>
                  <a:lnTo>
                    <a:pt x="1416" y="1481"/>
                  </a:lnTo>
                  <a:lnTo>
                    <a:pt x="1450" y="1469"/>
                  </a:lnTo>
                  <a:lnTo>
                    <a:pt x="1442" y="1450"/>
                  </a:lnTo>
                  <a:close/>
                  <a:moveTo>
                    <a:pt x="1513" y="1422"/>
                  </a:moveTo>
                  <a:lnTo>
                    <a:pt x="1478" y="1436"/>
                  </a:lnTo>
                  <a:lnTo>
                    <a:pt x="1485" y="1455"/>
                  </a:lnTo>
                  <a:lnTo>
                    <a:pt x="1521" y="1441"/>
                  </a:lnTo>
                  <a:lnTo>
                    <a:pt x="1513" y="1422"/>
                  </a:lnTo>
                  <a:close/>
                  <a:moveTo>
                    <a:pt x="1584" y="1396"/>
                  </a:moveTo>
                  <a:lnTo>
                    <a:pt x="1549" y="1410"/>
                  </a:lnTo>
                  <a:lnTo>
                    <a:pt x="1556" y="1426"/>
                  </a:lnTo>
                  <a:lnTo>
                    <a:pt x="1591" y="1412"/>
                  </a:lnTo>
                  <a:lnTo>
                    <a:pt x="1584" y="1396"/>
                  </a:lnTo>
                  <a:close/>
                  <a:moveTo>
                    <a:pt x="1655" y="1367"/>
                  </a:moveTo>
                  <a:lnTo>
                    <a:pt x="1620" y="1381"/>
                  </a:lnTo>
                  <a:lnTo>
                    <a:pt x="1627" y="1398"/>
                  </a:lnTo>
                  <a:lnTo>
                    <a:pt x="1662" y="1384"/>
                  </a:lnTo>
                  <a:lnTo>
                    <a:pt x="1655" y="1367"/>
                  </a:lnTo>
                  <a:close/>
                  <a:moveTo>
                    <a:pt x="1726" y="1339"/>
                  </a:moveTo>
                  <a:lnTo>
                    <a:pt x="1691" y="1353"/>
                  </a:lnTo>
                  <a:lnTo>
                    <a:pt x="1698" y="1370"/>
                  </a:lnTo>
                  <a:lnTo>
                    <a:pt x="1731" y="1358"/>
                  </a:lnTo>
                  <a:lnTo>
                    <a:pt x="1726" y="1339"/>
                  </a:lnTo>
                  <a:close/>
                  <a:moveTo>
                    <a:pt x="1795" y="1310"/>
                  </a:moveTo>
                  <a:lnTo>
                    <a:pt x="1759" y="1325"/>
                  </a:lnTo>
                  <a:lnTo>
                    <a:pt x="1766" y="1344"/>
                  </a:lnTo>
                  <a:lnTo>
                    <a:pt x="1802" y="1329"/>
                  </a:lnTo>
                  <a:lnTo>
                    <a:pt x="1795" y="1310"/>
                  </a:lnTo>
                  <a:close/>
                  <a:moveTo>
                    <a:pt x="1866" y="1284"/>
                  </a:moveTo>
                  <a:lnTo>
                    <a:pt x="1830" y="1299"/>
                  </a:lnTo>
                  <a:lnTo>
                    <a:pt x="1837" y="1315"/>
                  </a:lnTo>
                  <a:lnTo>
                    <a:pt x="1873" y="1301"/>
                  </a:lnTo>
                  <a:lnTo>
                    <a:pt x="1866" y="1284"/>
                  </a:lnTo>
                  <a:close/>
                  <a:moveTo>
                    <a:pt x="1937" y="1256"/>
                  </a:moveTo>
                  <a:lnTo>
                    <a:pt x="1901" y="1270"/>
                  </a:lnTo>
                  <a:lnTo>
                    <a:pt x="1908" y="1287"/>
                  </a:lnTo>
                  <a:lnTo>
                    <a:pt x="1944" y="1273"/>
                  </a:lnTo>
                  <a:lnTo>
                    <a:pt x="1937" y="1256"/>
                  </a:lnTo>
                  <a:close/>
                  <a:moveTo>
                    <a:pt x="2008" y="1228"/>
                  </a:moveTo>
                  <a:lnTo>
                    <a:pt x="1972" y="1242"/>
                  </a:lnTo>
                  <a:lnTo>
                    <a:pt x="1979" y="1258"/>
                  </a:lnTo>
                  <a:lnTo>
                    <a:pt x="2015" y="1247"/>
                  </a:lnTo>
                  <a:lnTo>
                    <a:pt x="2008" y="1228"/>
                  </a:lnTo>
                  <a:close/>
                  <a:moveTo>
                    <a:pt x="2076" y="1199"/>
                  </a:moveTo>
                  <a:lnTo>
                    <a:pt x="2041" y="1214"/>
                  </a:lnTo>
                  <a:lnTo>
                    <a:pt x="2048" y="1232"/>
                  </a:lnTo>
                  <a:lnTo>
                    <a:pt x="2083" y="1218"/>
                  </a:lnTo>
                  <a:lnTo>
                    <a:pt x="2076" y="1199"/>
                  </a:lnTo>
                  <a:close/>
                  <a:moveTo>
                    <a:pt x="2147" y="1173"/>
                  </a:moveTo>
                  <a:lnTo>
                    <a:pt x="2112" y="1187"/>
                  </a:lnTo>
                  <a:lnTo>
                    <a:pt x="2119" y="1204"/>
                  </a:lnTo>
                  <a:lnTo>
                    <a:pt x="2154" y="1190"/>
                  </a:lnTo>
                  <a:lnTo>
                    <a:pt x="2147" y="1173"/>
                  </a:lnTo>
                  <a:close/>
                  <a:moveTo>
                    <a:pt x="2218" y="1145"/>
                  </a:moveTo>
                  <a:lnTo>
                    <a:pt x="2183" y="1159"/>
                  </a:lnTo>
                  <a:lnTo>
                    <a:pt x="2190" y="1176"/>
                  </a:lnTo>
                  <a:lnTo>
                    <a:pt x="2225" y="1161"/>
                  </a:lnTo>
                  <a:lnTo>
                    <a:pt x="2218" y="1145"/>
                  </a:lnTo>
                  <a:close/>
                  <a:moveTo>
                    <a:pt x="2289" y="1117"/>
                  </a:moveTo>
                  <a:lnTo>
                    <a:pt x="2254" y="1131"/>
                  </a:lnTo>
                  <a:lnTo>
                    <a:pt x="2261" y="1147"/>
                  </a:lnTo>
                  <a:lnTo>
                    <a:pt x="2296" y="1135"/>
                  </a:lnTo>
                  <a:lnTo>
                    <a:pt x="2289" y="1117"/>
                  </a:lnTo>
                  <a:close/>
                  <a:moveTo>
                    <a:pt x="2358" y="1088"/>
                  </a:moveTo>
                  <a:lnTo>
                    <a:pt x="2325" y="1102"/>
                  </a:lnTo>
                  <a:lnTo>
                    <a:pt x="2329" y="1121"/>
                  </a:lnTo>
                  <a:lnTo>
                    <a:pt x="2365" y="1107"/>
                  </a:lnTo>
                  <a:lnTo>
                    <a:pt x="2358" y="1088"/>
                  </a:lnTo>
                  <a:close/>
                  <a:moveTo>
                    <a:pt x="2429" y="1062"/>
                  </a:moveTo>
                  <a:lnTo>
                    <a:pt x="2393" y="1076"/>
                  </a:lnTo>
                  <a:lnTo>
                    <a:pt x="2400" y="1093"/>
                  </a:lnTo>
                  <a:lnTo>
                    <a:pt x="2436" y="1079"/>
                  </a:lnTo>
                  <a:lnTo>
                    <a:pt x="2429" y="1062"/>
                  </a:lnTo>
                  <a:close/>
                  <a:moveTo>
                    <a:pt x="2500" y="1034"/>
                  </a:moveTo>
                  <a:lnTo>
                    <a:pt x="2464" y="1048"/>
                  </a:lnTo>
                  <a:lnTo>
                    <a:pt x="2471" y="1064"/>
                  </a:lnTo>
                  <a:lnTo>
                    <a:pt x="2507" y="1050"/>
                  </a:lnTo>
                  <a:lnTo>
                    <a:pt x="2500" y="1034"/>
                  </a:lnTo>
                  <a:close/>
                  <a:moveTo>
                    <a:pt x="2570" y="1005"/>
                  </a:moveTo>
                  <a:lnTo>
                    <a:pt x="2535" y="1020"/>
                  </a:lnTo>
                  <a:lnTo>
                    <a:pt x="2542" y="1036"/>
                  </a:lnTo>
                  <a:lnTo>
                    <a:pt x="2578" y="1024"/>
                  </a:lnTo>
                  <a:lnTo>
                    <a:pt x="2570" y="1005"/>
                  </a:lnTo>
                  <a:close/>
                  <a:moveTo>
                    <a:pt x="2639" y="977"/>
                  </a:moveTo>
                  <a:lnTo>
                    <a:pt x="2606" y="991"/>
                  </a:lnTo>
                  <a:lnTo>
                    <a:pt x="2613" y="1010"/>
                  </a:lnTo>
                  <a:lnTo>
                    <a:pt x="2646" y="996"/>
                  </a:lnTo>
                  <a:lnTo>
                    <a:pt x="2639" y="977"/>
                  </a:lnTo>
                  <a:close/>
                  <a:moveTo>
                    <a:pt x="2710" y="951"/>
                  </a:moveTo>
                  <a:lnTo>
                    <a:pt x="2675" y="965"/>
                  </a:lnTo>
                  <a:lnTo>
                    <a:pt x="2682" y="982"/>
                  </a:lnTo>
                  <a:lnTo>
                    <a:pt x="2717" y="968"/>
                  </a:lnTo>
                  <a:lnTo>
                    <a:pt x="2710" y="951"/>
                  </a:lnTo>
                  <a:close/>
                  <a:moveTo>
                    <a:pt x="2781" y="923"/>
                  </a:moveTo>
                  <a:lnTo>
                    <a:pt x="2745" y="937"/>
                  </a:lnTo>
                  <a:lnTo>
                    <a:pt x="2753" y="953"/>
                  </a:lnTo>
                  <a:lnTo>
                    <a:pt x="2788" y="939"/>
                  </a:lnTo>
                  <a:lnTo>
                    <a:pt x="2781" y="923"/>
                  </a:lnTo>
                  <a:close/>
                  <a:moveTo>
                    <a:pt x="2850" y="911"/>
                  </a:moveTo>
                  <a:lnTo>
                    <a:pt x="2850" y="913"/>
                  </a:lnTo>
                  <a:lnTo>
                    <a:pt x="2854" y="904"/>
                  </a:lnTo>
                  <a:lnTo>
                    <a:pt x="2850" y="894"/>
                  </a:lnTo>
                  <a:lnTo>
                    <a:pt x="2816" y="908"/>
                  </a:lnTo>
                  <a:lnTo>
                    <a:pt x="2824" y="925"/>
                  </a:lnTo>
                  <a:lnTo>
                    <a:pt x="2878" y="904"/>
                  </a:lnTo>
                  <a:lnTo>
                    <a:pt x="2857" y="894"/>
                  </a:lnTo>
                  <a:lnTo>
                    <a:pt x="2850" y="911"/>
                  </a:lnTo>
                  <a:close/>
                  <a:moveTo>
                    <a:pt x="2781" y="878"/>
                  </a:moveTo>
                  <a:lnTo>
                    <a:pt x="2814" y="894"/>
                  </a:lnTo>
                  <a:lnTo>
                    <a:pt x="2824" y="878"/>
                  </a:lnTo>
                  <a:lnTo>
                    <a:pt x="2790" y="861"/>
                  </a:lnTo>
                  <a:lnTo>
                    <a:pt x="2781" y="878"/>
                  </a:lnTo>
                  <a:close/>
                  <a:moveTo>
                    <a:pt x="2712" y="845"/>
                  </a:moveTo>
                  <a:lnTo>
                    <a:pt x="2748" y="861"/>
                  </a:lnTo>
                  <a:lnTo>
                    <a:pt x="2755" y="845"/>
                  </a:lnTo>
                  <a:lnTo>
                    <a:pt x="2722" y="828"/>
                  </a:lnTo>
                  <a:lnTo>
                    <a:pt x="2712" y="845"/>
                  </a:lnTo>
                  <a:close/>
                  <a:moveTo>
                    <a:pt x="2644" y="811"/>
                  </a:moveTo>
                  <a:lnTo>
                    <a:pt x="2679" y="828"/>
                  </a:lnTo>
                  <a:lnTo>
                    <a:pt x="2686" y="811"/>
                  </a:lnTo>
                  <a:lnTo>
                    <a:pt x="2653" y="795"/>
                  </a:lnTo>
                  <a:lnTo>
                    <a:pt x="2644" y="811"/>
                  </a:lnTo>
                  <a:close/>
                  <a:moveTo>
                    <a:pt x="2578" y="778"/>
                  </a:moveTo>
                  <a:lnTo>
                    <a:pt x="2611" y="795"/>
                  </a:lnTo>
                  <a:lnTo>
                    <a:pt x="2620" y="778"/>
                  </a:lnTo>
                  <a:lnTo>
                    <a:pt x="2585" y="762"/>
                  </a:lnTo>
                  <a:lnTo>
                    <a:pt x="2578" y="778"/>
                  </a:lnTo>
                  <a:close/>
                  <a:moveTo>
                    <a:pt x="2509" y="745"/>
                  </a:moveTo>
                  <a:lnTo>
                    <a:pt x="2542" y="762"/>
                  </a:lnTo>
                  <a:lnTo>
                    <a:pt x="2552" y="745"/>
                  </a:lnTo>
                  <a:lnTo>
                    <a:pt x="2516" y="729"/>
                  </a:lnTo>
                  <a:lnTo>
                    <a:pt x="2509" y="745"/>
                  </a:lnTo>
                  <a:close/>
                  <a:moveTo>
                    <a:pt x="2440" y="712"/>
                  </a:moveTo>
                  <a:lnTo>
                    <a:pt x="2476" y="729"/>
                  </a:lnTo>
                  <a:lnTo>
                    <a:pt x="2483" y="712"/>
                  </a:lnTo>
                  <a:lnTo>
                    <a:pt x="2450" y="696"/>
                  </a:lnTo>
                  <a:lnTo>
                    <a:pt x="2440" y="712"/>
                  </a:lnTo>
                  <a:close/>
                  <a:moveTo>
                    <a:pt x="2372" y="679"/>
                  </a:moveTo>
                  <a:lnTo>
                    <a:pt x="2407" y="696"/>
                  </a:lnTo>
                  <a:lnTo>
                    <a:pt x="2414" y="679"/>
                  </a:lnTo>
                  <a:lnTo>
                    <a:pt x="2381" y="662"/>
                  </a:lnTo>
                  <a:lnTo>
                    <a:pt x="2372" y="679"/>
                  </a:lnTo>
                  <a:close/>
                  <a:moveTo>
                    <a:pt x="2306" y="646"/>
                  </a:moveTo>
                  <a:lnTo>
                    <a:pt x="2339" y="662"/>
                  </a:lnTo>
                  <a:lnTo>
                    <a:pt x="2346" y="646"/>
                  </a:lnTo>
                  <a:lnTo>
                    <a:pt x="2313" y="629"/>
                  </a:lnTo>
                  <a:lnTo>
                    <a:pt x="2306" y="646"/>
                  </a:lnTo>
                  <a:close/>
                  <a:moveTo>
                    <a:pt x="2237" y="613"/>
                  </a:moveTo>
                  <a:lnTo>
                    <a:pt x="2270" y="629"/>
                  </a:lnTo>
                  <a:lnTo>
                    <a:pt x="2280" y="613"/>
                  </a:lnTo>
                  <a:lnTo>
                    <a:pt x="2244" y="596"/>
                  </a:lnTo>
                  <a:lnTo>
                    <a:pt x="2237" y="613"/>
                  </a:lnTo>
                  <a:close/>
                  <a:moveTo>
                    <a:pt x="2168" y="580"/>
                  </a:moveTo>
                  <a:lnTo>
                    <a:pt x="2202" y="596"/>
                  </a:lnTo>
                  <a:lnTo>
                    <a:pt x="2211" y="580"/>
                  </a:lnTo>
                  <a:lnTo>
                    <a:pt x="2178" y="563"/>
                  </a:lnTo>
                  <a:lnTo>
                    <a:pt x="2168" y="580"/>
                  </a:lnTo>
                  <a:close/>
                  <a:moveTo>
                    <a:pt x="2100" y="547"/>
                  </a:moveTo>
                  <a:lnTo>
                    <a:pt x="2135" y="563"/>
                  </a:lnTo>
                  <a:lnTo>
                    <a:pt x="2142" y="547"/>
                  </a:lnTo>
                  <a:lnTo>
                    <a:pt x="2109" y="530"/>
                  </a:lnTo>
                  <a:lnTo>
                    <a:pt x="2100" y="547"/>
                  </a:lnTo>
                  <a:close/>
                  <a:moveTo>
                    <a:pt x="2034" y="513"/>
                  </a:moveTo>
                  <a:lnTo>
                    <a:pt x="2067" y="530"/>
                  </a:lnTo>
                  <a:lnTo>
                    <a:pt x="2074" y="513"/>
                  </a:lnTo>
                  <a:lnTo>
                    <a:pt x="2041" y="497"/>
                  </a:lnTo>
                  <a:lnTo>
                    <a:pt x="2034" y="513"/>
                  </a:lnTo>
                  <a:close/>
                  <a:moveTo>
                    <a:pt x="1965" y="480"/>
                  </a:moveTo>
                  <a:lnTo>
                    <a:pt x="1998" y="497"/>
                  </a:lnTo>
                  <a:lnTo>
                    <a:pt x="2008" y="480"/>
                  </a:lnTo>
                  <a:lnTo>
                    <a:pt x="1972" y="464"/>
                  </a:lnTo>
                  <a:lnTo>
                    <a:pt x="1965" y="480"/>
                  </a:lnTo>
                  <a:close/>
                  <a:moveTo>
                    <a:pt x="1897" y="447"/>
                  </a:moveTo>
                  <a:lnTo>
                    <a:pt x="1930" y="464"/>
                  </a:lnTo>
                  <a:lnTo>
                    <a:pt x="1939" y="447"/>
                  </a:lnTo>
                  <a:lnTo>
                    <a:pt x="1904" y="431"/>
                  </a:lnTo>
                  <a:lnTo>
                    <a:pt x="1897" y="447"/>
                  </a:lnTo>
                  <a:close/>
                  <a:moveTo>
                    <a:pt x="1828" y="414"/>
                  </a:moveTo>
                  <a:lnTo>
                    <a:pt x="1863" y="431"/>
                  </a:lnTo>
                  <a:lnTo>
                    <a:pt x="1871" y="414"/>
                  </a:lnTo>
                  <a:lnTo>
                    <a:pt x="1837" y="398"/>
                  </a:lnTo>
                  <a:lnTo>
                    <a:pt x="1828" y="414"/>
                  </a:lnTo>
                  <a:close/>
                  <a:moveTo>
                    <a:pt x="1759" y="381"/>
                  </a:moveTo>
                  <a:lnTo>
                    <a:pt x="1795" y="398"/>
                  </a:lnTo>
                  <a:lnTo>
                    <a:pt x="1802" y="381"/>
                  </a:lnTo>
                  <a:lnTo>
                    <a:pt x="1769" y="364"/>
                  </a:lnTo>
                  <a:lnTo>
                    <a:pt x="1759" y="381"/>
                  </a:lnTo>
                  <a:close/>
                  <a:moveTo>
                    <a:pt x="1693" y="348"/>
                  </a:moveTo>
                  <a:lnTo>
                    <a:pt x="1726" y="364"/>
                  </a:lnTo>
                  <a:lnTo>
                    <a:pt x="1736" y="348"/>
                  </a:lnTo>
                  <a:lnTo>
                    <a:pt x="1700" y="331"/>
                  </a:lnTo>
                  <a:lnTo>
                    <a:pt x="1693" y="348"/>
                  </a:lnTo>
                  <a:close/>
                  <a:moveTo>
                    <a:pt x="1625" y="315"/>
                  </a:moveTo>
                  <a:lnTo>
                    <a:pt x="1658" y="331"/>
                  </a:lnTo>
                  <a:lnTo>
                    <a:pt x="1667" y="315"/>
                  </a:lnTo>
                  <a:lnTo>
                    <a:pt x="1632" y="298"/>
                  </a:lnTo>
                  <a:lnTo>
                    <a:pt x="1625" y="315"/>
                  </a:lnTo>
                  <a:close/>
                  <a:moveTo>
                    <a:pt x="1556" y="282"/>
                  </a:moveTo>
                  <a:lnTo>
                    <a:pt x="1589" y="298"/>
                  </a:lnTo>
                  <a:lnTo>
                    <a:pt x="1599" y="282"/>
                  </a:lnTo>
                  <a:lnTo>
                    <a:pt x="1565" y="265"/>
                  </a:lnTo>
                  <a:lnTo>
                    <a:pt x="1556" y="282"/>
                  </a:lnTo>
                  <a:close/>
                  <a:moveTo>
                    <a:pt x="1487" y="249"/>
                  </a:moveTo>
                  <a:lnTo>
                    <a:pt x="1523" y="265"/>
                  </a:lnTo>
                  <a:lnTo>
                    <a:pt x="1530" y="249"/>
                  </a:lnTo>
                  <a:lnTo>
                    <a:pt x="1497" y="232"/>
                  </a:lnTo>
                  <a:lnTo>
                    <a:pt x="1487" y="249"/>
                  </a:lnTo>
                  <a:close/>
                  <a:moveTo>
                    <a:pt x="1421" y="215"/>
                  </a:moveTo>
                  <a:lnTo>
                    <a:pt x="1454" y="232"/>
                  </a:lnTo>
                  <a:lnTo>
                    <a:pt x="1461" y="215"/>
                  </a:lnTo>
                  <a:lnTo>
                    <a:pt x="1428" y="199"/>
                  </a:lnTo>
                  <a:lnTo>
                    <a:pt x="1421" y="215"/>
                  </a:lnTo>
                  <a:close/>
                  <a:moveTo>
                    <a:pt x="1353" y="182"/>
                  </a:moveTo>
                  <a:lnTo>
                    <a:pt x="1386" y="199"/>
                  </a:lnTo>
                  <a:lnTo>
                    <a:pt x="1395" y="182"/>
                  </a:lnTo>
                  <a:lnTo>
                    <a:pt x="1360" y="166"/>
                  </a:lnTo>
                  <a:lnTo>
                    <a:pt x="1353" y="182"/>
                  </a:lnTo>
                  <a:close/>
                  <a:moveTo>
                    <a:pt x="1284" y="149"/>
                  </a:moveTo>
                  <a:lnTo>
                    <a:pt x="1317" y="166"/>
                  </a:lnTo>
                  <a:lnTo>
                    <a:pt x="1327" y="149"/>
                  </a:lnTo>
                  <a:lnTo>
                    <a:pt x="1291" y="133"/>
                  </a:lnTo>
                  <a:lnTo>
                    <a:pt x="1284" y="149"/>
                  </a:lnTo>
                  <a:close/>
                  <a:moveTo>
                    <a:pt x="1215" y="116"/>
                  </a:moveTo>
                  <a:lnTo>
                    <a:pt x="1251" y="133"/>
                  </a:lnTo>
                  <a:lnTo>
                    <a:pt x="1258" y="116"/>
                  </a:lnTo>
                  <a:lnTo>
                    <a:pt x="1225" y="100"/>
                  </a:lnTo>
                  <a:lnTo>
                    <a:pt x="1215" y="116"/>
                  </a:lnTo>
                  <a:close/>
                  <a:moveTo>
                    <a:pt x="1147" y="83"/>
                  </a:moveTo>
                  <a:lnTo>
                    <a:pt x="1182" y="100"/>
                  </a:lnTo>
                  <a:lnTo>
                    <a:pt x="1189" y="83"/>
                  </a:lnTo>
                  <a:lnTo>
                    <a:pt x="1156" y="66"/>
                  </a:lnTo>
                  <a:lnTo>
                    <a:pt x="1147" y="83"/>
                  </a:lnTo>
                  <a:close/>
                  <a:moveTo>
                    <a:pt x="1081" y="50"/>
                  </a:moveTo>
                  <a:lnTo>
                    <a:pt x="1114" y="66"/>
                  </a:lnTo>
                  <a:lnTo>
                    <a:pt x="1123" y="50"/>
                  </a:lnTo>
                  <a:lnTo>
                    <a:pt x="1088" y="33"/>
                  </a:lnTo>
                  <a:lnTo>
                    <a:pt x="1081" y="50"/>
                  </a:lnTo>
                  <a:close/>
                  <a:moveTo>
                    <a:pt x="1012" y="17"/>
                  </a:moveTo>
                  <a:lnTo>
                    <a:pt x="1045" y="33"/>
                  </a:lnTo>
                  <a:lnTo>
                    <a:pt x="1055" y="17"/>
                  </a:lnTo>
                  <a:lnTo>
                    <a:pt x="1019" y="0"/>
                  </a:lnTo>
                  <a:lnTo>
                    <a:pt x="1012" y="17"/>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
            <p:cNvSpPr>
              <a:spLocks noEditPoints="1"/>
            </p:cNvSpPr>
            <p:nvPr/>
          </p:nvSpPr>
          <p:spPr bwMode="auto">
            <a:xfrm>
              <a:off x="6076004" y="2122700"/>
              <a:ext cx="1693708" cy="1303421"/>
            </a:xfrm>
            <a:custGeom>
              <a:avLst/>
              <a:gdLst>
                <a:gd name="T0" fmla="*/ 90 w 2287"/>
                <a:gd name="T1" fmla="*/ 40 h 1760"/>
                <a:gd name="T2" fmla="*/ 85 w 2287"/>
                <a:gd name="T3" fmla="*/ 116 h 1760"/>
                <a:gd name="T4" fmla="*/ 83 w 2287"/>
                <a:gd name="T5" fmla="*/ 192 h 1760"/>
                <a:gd name="T6" fmla="*/ 80 w 2287"/>
                <a:gd name="T7" fmla="*/ 267 h 1760"/>
                <a:gd name="T8" fmla="*/ 75 w 2287"/>
                <a:gd name="T9" fmla="*/ 343 h 1760"/>
                <a:gd name="T10" fmla="*/ 73 w 2287"/>
                <a:gd name="T11" fmla="*/ 419 h 1760"/>
                <a:gd name="T12" fmla="*/ 71 w 2287"/>
                <a:gd name="T13" fmla="*/ 495 h 1760"/>
                <a:gd name="T14" fmla="*/ 66 w 2287"/>
                <a:gd name="T15" fmla="*/ 568 h 1760"/>
                <a:gd name="T16" fmla="*/ 64 w 2287"/>
                <a:gd name="T17" fmla="*/ 644 h 1760"/>
                <a:gd name="T18" fmla="*/ 61 w 2287"/>
                <a:gd name="T19" fmla="*/ 719 h 1760"/>
                <a:gd name="T20" fmla="*/ 57 w 2287"/>
                <a:gd name="T21" fmla="*/ 795 h 1760"/>
                <a:gd name="T22" fmla="*/ 54 w 2287"/>
                <a:gd name="T23" fmla="*/ 871 h 1760"/>
                <a:gd name="T24" fmla="*/ 52 w 2287"/>
                <a:gd name="T25" fmla="*/ 946 h 1760"/>
                <a:gd name="T26" fmla="*/ 47 w 2287"/>
                <a:gd name="T27" fmla="*/ 1022 h 1760"/>
                <a:gd name="T28" fmla="*/ 45 w 2287"/>
                <a:gd name="T29" fmla="*/ 1098 h 1760"/>
                <a:gd name="T30" fmla="*/ 42 w 2287"/>
                <a:gd name="T31" fmla="*/ 1173 h 1760"/>
                <a:gd name="T32" fmla="*/ 40 w 2287"/>
                <a:gd name="T33" fmla="*/ 1249 h 1760"/>
                <a:gd name="T34" fmla="*/ 35 w 2287"/>
                <a:gd name="T35" fmla="*/ 1325 h 1760"/>
                <a:gd name="T36" fmla="*/ 33 w 2287"/>
                <a:gd name="T37" fmla="*/ 1400 h 1760"/>
                <a:gd name="T38" fmla="*/ 31 w 2287"/>
                <a:gd name="T39" fmla="*/ 1476 h 1760"/>
                <a:gd name="T40" fmla="*/ 26 w 2287"/>
                <a:gd name="T41" fmla="*/ 1552 h 1760"/>
                <a:gd name="T42" fmla="*/ 23 w 2287"/>
                <a:gd name="T43" fmla="*/ 1627 h 1760"/>
                <a:gd name="T44" fmla="*/ 21 w 2287"/>
                <a:gd name="T45" fmla="*/ 1703 h 1760"/>
                <a:gd name="T46" fmla="*/ 19 w 2287"/>
                <a:gd name="T47" fmla="*/ 1741 h 1760"/>
                <a:gd name="T48" fmla="*/ 35 w 2287"/>
                <a:gd name="T49" fmla="*/ 1724 h 1760"/>
                <a:gd name="T50" fmla="*/ 106 w 2287"/>
                <a:gd name="T51" fmla="*/ 1696 h 1760"/>
                <a:gd name="T52" fmla="*/ 177 w 2287"/>
                <a:gd name="T53" fmla="*/ 1668 h 1760"/>
                <a:gd name="T54" fmla="*/ 246 w 2287"/>
                <a:gd name="T55" fmla="*/ 1639 h 1760"/>
                <a:gd name="T56" fmla="*/ 317 w 2287"/>
                <a:gd name="T57" fmla="*/ 1611 h 1760"/>
                <a:gd name="T58" fmla="*/ 385 w 2287"/>
                <a:gd name="T59" fmla="*/ 1582 h 1760"/>
                <a:gd name="T60" fmla="*/ 456 w 2287"/>
                <a:gd name="T61" fmla="*/ 1554 h 1760"/>
                <a:gd name="T62" fmla="*/ 527 w 2287"/>
                <a:gd name="T63" fmla="*/ 1523 h 1760"/>
                <a:gd name="T64" fmla="*/ 596 w 2287"/>
                <a:gd name="T65" fmla="*/ 1495 h 1760"/>
                <a:gd name="T66" fmla="*/ 667 w 2287"/>
                <a:gd name="T67" fmla="*/ 1467 h 1760"/>
                <a:gd name="T68" fmla="*/ 738 w 2287"/>
                <a:gd name="T69" fmla="*/ 1438 h 1760"/>
                <a:gd name="T70" fmla="*/ 806 w 2287"/>
                <a:gd name="T71" fmla="*/ 1410 h 1760"/>
                <a:gd name="T72" fmla="*/ 877 w 2287"/>
                <a:gd name="T73" fmla="*/ 1381 h 1760"/>
                <a:gd name="T74" fmla="*/ 946 w 2287"/>
                <a:gd name="T75" fmla="*/ 1353 h 1760"/>
                <a:gd name="T76" fmla="*/ 1017 w 2287"/>
                <a:gd name="T77" fmla="*/ 1325 h 1760"/>
                <a:gd name="T78" fmla="*/ 1088 w 2287"/>
                <a:gd name="T79" fmla="*/ 1296 h 1760"/>
                <a:gd name="T80" fmla="*/ 1156 w 2287"/>
                <a:gd name="T81" fmla="*/ 1268 h 1760"/>
                <a:gd name="T82" fmla="*/ 1227 w 2287"/>
                <a:gd name="T83" fmla="*/ 1240 h 1760"/>
                <a:gd name="T84" fmla="*/ 1298 w 2287"/>
                <a:gd name="T85" fmla="*/ 1211 h 1760"/>
                <a:gd name="T86" fmla="*/ 1367 w 2287"/>
                <a:gd name="T87" fmla="*/ 1180 h 1760"/>
                <a:gd name="T88" fmla="*/ 1438 w 2287"/>
                <a:gd name="T89" fmla="*/ 1152 h 1760"/>
                <a:gd name="T90" fmla="*/ 1509 w 2287"/>
                <a:gd name="T91" fmla="*/ 1124 h 1760"/>
                <a:gd name="T92" fmla="*/ 1577 w 2287"/>
                <a:gd name="T93" fmla="*/ 1095 h 1760"/>
                <a:gd name="T94" fmla="*/ 1648 w 2287"/>
                <a:gd name="T95" fmla="*/ 1067 h 1760"/>
                <a:gd name="T96" fmla="*/ 1717 w 2287"/>
                <a:gd name="T97" fmla="*/ 1038 h 1760"/>
                <a:gd name="T98" fmla="*/ 1788 w 2287"/>
                <a:gd name="T99" fmla="*/ 1010 h 1760"/>
                <a:gd name="T100" fmla="*/ 1859 w 2287"/>
                <a:gd name="T101" fmla="*/ 982 h 1760"/>
                <a:gd name="T102" fmla="*/ 1927 w 2287"/>
                <a:gd name="T103" fmla="*/ 953 h 1760"/>
                <a:gd name="T104" fmla="*/ 1998 w 2287"/>
                <a:gd name="T105" fmla="*/ 925 h 1760"/>
                <a:gd name="T106" fmla="*/ 2069 w 2287"/>
                <a:gd name="T107" fmla="*/ 897 h 1760"/>
                <a:gd name="T108" fmla="*/ 2138 w 2287"/>
                <a:gd name="T109" fmla="*/ 868 h 1760"/>
                <a:gd name="T110" fmla="*/ 2209 w 2287"/>
                <a:gd name="T111" fmla="*/ 840 h 1760"/>
                <a:gd name="T112" fmla="*/ 2277 w 2287"/>
                <a:gd name="T113" fmla="*/ 809 h 1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87" h="1760">
                  <a:moveTo>
                    <a:pt x="90" y="40"/>
                  </a:moveTo>
                  <a:lnTo>
                    <a:pt x="90" y="3"/>
                  </a:lnTo>
                  <a:lnTo>
                    <a:pt x="71" y="0"/>
                  </a:lnTo>
                  <a:lnTo>
                    <a:pt x="71" y="38"/>
                  </a:lnTo>
                  <a:lnTo>
                    <a:pt x="90" y="40"/>
                  </a:lnTo>
                  <a:close/>
                  <a:moveTo>
                    <a:pt x="85" y="116"/>
                  </a:moveTo>
                  <a:lnTo>
                    <a:pt x="87" y="78"/>
                  </a:lnTo>
                  <a:lnTo>
                    <a:pt x="68" y="76"/>
                  </a:lnTo>
                  <a:lnTo>
                    <a:pt x="66" y="114"/>
                  </a:lnTo>
                  <a:lnTo>
                    <a:pt x="85" y="116"/>
                  </a:lnTo>
                  <a:close/>
                  <a:moveTo>
                    <a:pt x="83" y="192"/>
                  </a:moveTo>
                  <a:lnTo>
                    <a:pt x="85" y="154"/>
                  </a:lnTo>
                  <a:lnTo>
                    <a:pt x="66" y="152"/>
                  </a:lnTo>
                  <a:lnTo>
                    <a:pt x="64" y="189"/>
                  </a:lnTo>
                  <a:lnTo>
                    <a:pt x="83" y="192"/>
                  </a:lnTo>
                  <a:close/>
                  <a:moveTo>
                    <a:pt x="80" y="267"/>
                  </a:moveTo>
                  <a:lnTo>
                    <a:pt x="80" y="230"/>
                  </a:lnTo>
                  <a:lnTo>
                    <a:pt x="61" y="227"/>
                  </a:lnTo>
                  <a:lnTo>
                    <a:pt x="61" y="265"/>
                  </a:lnTo>
                  <a:lnTo>
                    <a:pt x="80" y="267"/>
                  </a:lnTo>
                  <a:close/>
                  <a:moveTo>
                    <a:pt x="75" y="343"/>
                  </a:moveTo>
                  <a:lnTo>
                    <a:pt x="78" y="305"/>
                  </a:lnTo>
                  <a:lnTo>
                    <a:pt x="59" y="303"/>
                  </a:lnTo>
                  <a:lnTo>
                    <a:pt x="57" y="341"/>
                  </a:lnTo>
                  <a:lnTo>
                    <a:pt x="75" y="343"/>
                  </a:lnTo>
                  <a:close/>
                  <a:moveTo>
                    <a:pt x="73" y="419"/>
                  </a:moveTo>
                  <a:lnTo>
                    <a:pt x="75" y="381"/>
                  </a:lnTo>
                  <a:lnTo>
                    <a:pt x="57" y="379"/>
                  </a:lnTo>
                  <a:lnTo>
                    <a:pt x="54" y="416"/>
                  </a:lnTo>
                  <a:lnTo>
                    <a:pt x="73" y="419"/>
                  </a:lnTo>
                  <a:close/>
                  <a:moveTo>
                    <a:pt x="71" y="495"/>
                  </a:moveTo>
                  <a:lnTo>
                    <a:pt x="71" y="457"/>
                  </a:lnTo>
                  <a:lnTo>
                    <a:pt x="52" y="454"/>
                  </a:lnTo>
                  <a:lnTo>
                    <a:pt x="52" y="492"/>
                  </a:lnTo>
                  <a:lnTo>
                    <a:pt x="71" y="495"/>
                  </a:lnTo>
                  <a:close/>
                  <a:moveTo>
                    <a:pt x="66" y="568"/>
                  </a:moveTo>
                  <a:lnTo>
                    <a:pt x="68" y="532"/>
                  </a:lnTo>
                  <a:lnTo>
                    <a:pt x="49" y="530"/>
                  </a:lnTo>
                  <a:lnTo>
                    <a:pt x="47" y="568"/>
                  </a:lnTo>
                  <a:lnTo>
                    <a:pt x="66" y="568"/>
                  </a:lnTo>
                  <a:close/>
                  <a:moveTo>
                    <a:pt x="64" y="644"/>
                  </a:moveTo>
                  <a:lnTo>
                    <a:pt x="66" y="606"/>
                  </a:lnTo>
                  <a:lnTo>
                    <a:pt x="47" y="606"/>
                  </a:lnTo>
                  <a:lnTo>
                    <a:pt x="45" y="644"/>
                  </a:lnTo>
                  <a:lnTo>
                    <a:pt x="64" y="644"/>
                  </a:lnTo>
                  <a:close/>
                  <a:moveTo>
                    <a:pt x="61" y="719"/>
                  </a:moveTo>
                  <a:lnTo>
                    <a:pt x="61" y="681"/>
                  </a:lnTo>
                  <a:lnTo>
                    <a:pt x="42" y="681"/>
                  </a:lnTo>
                  <a:lnTo>
                    <a:pt x="42" y="719"/>
                  </a:lnTo>
                  <a:lnTo>
                    <a:pt x="61" y="719"/>
                  </a:lnTo>
                  <a:close/>
                  <a:moveTo>
                    <a:pt x="57" y="795"/>
                  </a:moveTo>
                  <a:lnTo>
                    <a:pt x="59" y="757"/>
                  </a:lnTo>
                  <a:lnTo>
                    <a:pt x="40" y="757"/>
                  </a:lnTo>
                  <a:lnTo>
                    <a:pt x="38" y="795"/>
                  </a:lnTo>
                  <a:lnTo>
                    <a:pt x="57" y="795"/>
                  </a:lnTo>
                  <a:close/>
                  <a:moveTo>
                    <a:pt x="54" y="871"/>
                  </a:moveTo>
                  <a:lnTo>
                    <a:pt x="57" y="833"/>
                  </a:lnTo>
                  <a:lnTo>
                    <a:pt x="38" y="833"/>
                  </a:lnTo>
                  <a:lnTo>
                    <a:pt x="35" y="871"/>
                  </a:lnTo>
                  <a:lnTo>
                    <a:pt x="54" y="871"/>
                  </a:lnTo>
                  <a:close/>
                  <a:moveTo>
                    <a:pt x="52" y="946"/>
                  </a:moveTo>
                  <a:lnTo>
                    <a:pt x="52" y="908"/>
                  </a:lnTo>
                  <a:lnTo>
                    <a:pt x="33" y="908"/>
                  </a:lnTo>
                  <a:lnTo>
                    <a:pt x="33" y="946"/>
                  </a:lnTo>
                  <a:lnTo>
                    <a:pt x="52" y="946"/>
                  </a:lnTo>
                  <a:close/>
                  <a:moveTo>
                    <a:pt x="47" y="1022"/>
                  </a:moveTo>
                  <a:lnTo>
                    <a:pt x="49" y="984"/>
                  </a:lnTo>
                  <a:lnTo>
                    <a:pt x="31" y="984"/>
                  </a:lnTo>
                  <a:lnTo>
                    <a:pt x="28" y="1022"/>
                  </a:lnTo>
                  <a:lnTo>
                    <a:pt x="47" y="1022"/>
                  </a:lnTo>
                  <a:close/>
                  <a:moveTo>
                    <a:pt x="45" y="1098"/>
                  </a:moveTo>
                  <a:lnTo>
                    <a:pt x="47" y="1060"/>
                  </a:lnTo>
                  <a:lnTo>
                    <a:pt x="28" y="1060"/>
                  </a:lnTo>
                  <a:lnTo>
                    <a:pt x="26" y="1098"/>
                  </a:lnTo>
                  <a:lnTo>
                    <a:pt x="45" y="1098"/>
                  </a:lnTo>
                  <a:close/>
                  <a:moveTo>
                    <a:pt x="42" y="1173"/>
                  </a:moveTo>
                  <a:lnTo>
                    <a:pt x="42" y="1135"/>
                  </a:lnTo>
                  <a:lnTo>
                    <a:pt x="23" y="1135"/>
                  </a:lnTo>
                  <a:lnTo>
                    <a:pt x="23" y="1173"/>
                  </a:lnTo>
                  <a:lnTo>
                    <a:pt x="42" y="1173"/>
                  </a:lnTo>
                  <a:close/>
                  <a:moveTo>
                    <a:pt x="40" y="1249"/>
                  </a:moveTo>
                  <a:lnTo>
                    <a:pt x="40" y="1211"/>
                  </a:lnTo>
                  <a:lnTo>
                    <a:pt x="21" y="1211"/>
                  </a:lnTo>
                  <a:lnTo>
                    <a:pt x="21" y="1249"/>
                  </a:lnTo>
                  <a:lnTo>
                    <a:pt x="40" y="1249"/>
                  </a:lnTo>
                  <a:close/>
                  <a:moveTo>
                    <a:pt x="35" y="1325"/>
                  </a:moveTo>
                  <a:lnTo>
                    <a:pt x="38" y="1287"/>
                  </a:lnTo>
                  <a:lnTo>
                    <a:pt x="19" y="1287"/>
                  </a:lnTo>
                  <a:lnTo>
                    <a:pt x="16" y="1325"/>
                  </a:lnTo>
                  <a:lnTo>
                    <a:pt x="35" y="1325"/>
                  </a:lnTo>
                  <a:close/>
                  <a:moveTo>
                    <a:pt x="33" y="1400"/>
                  </a:moveTo>
                  <a:lnTo>
                    <a:pt x="35" y="1363"/>
                  </a:lnTo>
                  <a:lnTo>
                    <a:pt x="16" y="1363"/>
                  </a:lnTo>
                  <a:lnTo>
                    <a:pt x="14" y="1400"/>
                  </a:lnTo>
                  <a:lnTo>
                    <a:pt x="33" y="1400"/>
                  </a:lnTo>
                  <a:close/>
                  <a:moveTo>
                    <a:pt x="31" y="1476"/>
                  </a:moveTo>
                  <a:lnTo>
                    <a:pt x="31" y="1438"/>
                  </a:lnTo>
                  <a:lnTo>
                    <a:pt x="12" y="1438"/>
                  </a:lnTo>
                  <a:lnTo>
                    <a:pt x="12" y="1476"/>
                  </a:lnTo>
                  <a:lnTo>
                    <a:pt x="31" y="1476"/>
                  </a:lnTo>
                  <a:close/>
                  <a:moveTo>
                    <a:pt x="26" y="1552"/>
                  </a:moveTo>
                  <a:lnTo>
                    <a:pt x="28" y="1514"/>
                  </a:lnTo>
                  <a:lnTo>
                    <a:pt x="9" y="1514"/>
                  </a:lnTo>
                  <a:lnTo>
                    <a:pt x="7" y="1552"/>
                  </a:lnTo>
                  <a:lnTo>
                    <a:pt x="26" y="1552"/>
                  </a:lnTo>
                  <a:close/>
                  <a:moveTo>
                    <a:pt x="23" y="1627"/>
                  </a:moveTo>
                  <a:lnTo>
                    <a:pt x="26" y="1590"/>
                  </a:lnTo>
                  <a:lnTo>
                    <a:pt x="7" y="1590"/>
                  </a:lnTo>
                  <a:lnTo>
                    <a:pt x="5" y="1627"/>
                  </a:lnTo>
                  <a:lnTo>
                    <a:pt x="23" y="1627"/>
                  </a:lnTo>
                  <a:close/>
                  <a:moveTo>
                    <a:pt x="21" y="1703"/>
                  </a:moveTo>
                  <a:lnTo>
                    <a:pt x="21" y="1665"/>
                  </a:lnTo>
                  <a:lnTo>
                    <a:pt x="2" y="1665"/>
                  </a:lnTo>
                  <a:lnTo>
                    <a:pt x="2" y="1703"/>
                  </a:lnTo>
                  <a:lnTo>
                    <a:pt x="21" y="1703"/>
                  </a:lnTo>
                  <a:close/>
                  <a:moveTo>
                    <a:pt x="35" y="1724"/>
                  </a:moveTo>
                  <a:lnTo>
                    <a:pt x="5" y="1736"/>
                  </a:lnTo>
                  <a:lnTo>
                    <a:pt x="9" y="1746"/>
                  </a:lnTo>
                  <a:lnTo>
                    <a:pt x="19" y="1746"/>
                  </a:lnTo>
                  <a:lnTo>
                    <a:pt x="19" y="1741"/>
                  </a:lnTo>
                  <a:lnTo>
                    <a:pt x="0" y="1741"/>
                  </a:lnTo>
                  <a:lnTo>
                    <a:pt x="0" y="1746"/>
                  </a:lnTo>
                  <a:lnTo>
                    <a:pt x="0" y="1760"/>
                  </a:lnTo>
                  <a:lnTo>
                    <a:pt x="42" y="1741"/>
                  </a:lnTo>
                  <a:lnTo>
                    <a:pt x="35" y="1724"/>
                  </a:lnTo>
                  <a:close/>
                  <a:moveTo>
                    <a:pt x="106" y="1696"/>
                  </a:moveTo>
                  <a:lnTo>
                    <a:pt x="71" y="1710"/>
                  </a:lnTo>
                  <a:lnTo>
                    <a:pt x="78" y="1727"/>
                  </a:lnTo>
                  <a:lnTo>
                    <a:pt x="113" y="1713"/>
                  </a:lnTo>
                  <a:lnTo>
                    <a:pt x="106" y="1696"/>
                  </a:lnTo>
                  <a:close/>
                  <a:moveTo>
                    <a:pt x="177" y="1668"/>
                  </a:moveTo>
                  <a:lnTo>
                    <a:pt x="142" y="1682"/>
                  </a:lnTo>
                  <a:lnTo>
                    <a:pt x="149" y="1698"/>
                  </a:lnTo>
                  <a:lnTo>
                    <a:pt x="184" y="1684"/>
                  </a:lnTo>
                  <a:lnTo>
                    <a:pt x="177" y="1668"/>
                  </a:lnTo>
                  <a:close/>
                  <a:moveTo>
                    <a:pt x="246" y="1639"/>
                  </a:moveTo>
                  <a:lnTo>
                    <a:pt x="210" y="1653"/>
                  </a:lnTo>
                  <a:lnTo>
                    <a:pt x="217" y="1670"/>
                  </a:lnTo>
                  <a:lnTo>
                    <a:pt x="253" y="1656"/>
                  </a:lnTo>
                  <a:lnTo>
                    <a:pt x="246" y="1639"/>
                  </a:lnTo>
                  <a:close/>
                  <a:moveTo>
                    <a:pt x="317" y="1611"/>
                  </a:moveTo>
                  <a:lnTo>
                    <a:pt x="281" y="1625"/>
                  </a:lnTo>
                  <a:lnTo>
                    <a:pt x="288" y="1642"/>
                  </a:lnTo>
                  <a:lnTo>
                    <a:pt x="324" y="1627"/>
                  </a:lnTo>
                  <a:lnTo>
                    <a:pt x="317" y="1611"/>
                  </a:lnTo>
                  <a:close/>
                  <a:moveTo>
                    <a:pt x="385" y="1582"/>
                  </a:moveTo>
                  <a:lnTo>
                    <a:pt x="352" y="1597"/>
                  </a:lnTo>
                  <a:lnTo>
                    <a:pt x="359" y="1613"/>
                  </a:lnTo>
                  <a:lnTo>
                    <a:pt x="392" y="1599"/>
                  </a:lnTo>
                  <a:lnTo>
                    <a:pt x="385" y="1582"/>
                  </a:lnTo>
                  <a:close/>
                  <a:moveTo>
                    <a:pt x="456" y="1554"/>
                  </a:moveTo>
                  <a:lnTo>
                    <a:pt x="421" y="1568"/>
                  </a:lnTo>
                  <a:lnTo>
                    <a:pt x="428" y="1585"/>
                  </a:lnTo>
                  <a:lnTo>
                    <a:pt x="463" y="1571"/>
                  </a:lnTo>
                  <a:lnTo>
                    <a:pt x="456" y="1554"/>
                  </a:lnTo>
                  <a:close/>
                  <a:moveTo>
                    <a:pt x="527" y="1523"/>
                  </a:moveTo>
                  <a:lnTo>
                    <a:pt x="492" y="1540"/>
                  </a:lnTo>
                  <a:lnTo>
                    <a:pt x="499" y="1556"/>
                  </a:lnTo>
                  <a:lnTo>
                    <a:pt x="534" y="1542"/>
                  </a:lnTo>
                  <a:lnTo>
                    <a:pt x="527" y="1523"/>
                  </a:lnTo>
                  <a:close/>
                  <a:moveTo>
                    <a:pt x="596" y="1495"/>
                  </a:moveTo>
                  <a:lnTo>
                    <a:pt x="563" y="1509"/>
                  </a:lnTo>
                  <a:lnTo>
                    <a:pt x="570" y="1528"/>
                  </a:lnTo>
                  <a:lnTo>
                    <a:pt x="603" y="1514"/>
                  </a:lnTo>
                  <a:lnTo>
                    <a:pt x="596" y="1495"/>
                  </a:lnTo>
                  <a:close/>
                  <a:moveTo>
                    <a:pt x="667" y="1467"/>
                  </a:moveTo>
                  <a:lnTo>
                    <a:pt x="631" y="1481"/>
                  </a:lnTo>
                  <a:lnTo>
                    <a:pt x="638" y="1500"/>
                  </a:lnTo>
                  <a:lnTo>
                    <a:pt x="674" y="1486"/>
                  </a:lnTo>
                  <a:lnTo>
                    <a:pt x="667" y="1467"/>
                  </a:lnTo>
                  <a:close/>
                  <a:moveTo>
                    <a:pt x="738" y="1438"/>
                  </a:moveTo>
                  <a:lnTo>
                    <a:pt x="702" y="1452"/>
                  </a:lnTo>
                  <a:lnTo>
                    <a:pt x="709" y="1471"/>
                  </a:lnTo>
                  <a:lnTo>
                    <a:pt x="745" y="1457"/>
                  </a:lnTo>
                  <a:lnTo>
                    <a:pt x="738" y="1438"/>
                  </a:lnTo>
                  <a:close/>
                  <a:moveTo>
                    <a:pt x="806" y="1410"/>
                  </a:moveTo>
                  <a:lnTo>
                    <a:pt x="771" y="1424"/>
                  </a:lnTo>
                  <a:lnTo>
                    <a:pt x="778" y="1443"/>
                  </a:lnTo>
                  <a:lnTo>
                    <a:pt x="813" y="1429"/>
                  </a:lnTo>
                  <a:lnTo>
                    <a:pt x="806" y="1410"/>
                  </a:lnTo>
                  <a:close/>
                  <a:moveTo>
                    <a:pt x="877" y="1381"/>
                  </a:moveTo>
                  <a:lnTo>
                    <a:pt x="842" y="1396"/>
                  </a:lnTo>
                  <a:lnTo>
                    <a:pt x="849" y="1415"/>
                  </a:lnTo>
                  <a:lnTo>
                    <a:pt x="884" y="1398"/>
                  </a:lnTo>
                  <a:lnTo>
                    <a:pt x="877" y="1381"/>
                  </a:lnTo>
                  <a:close/>
                  <a:moveTo>
                    <a:pt x="946" y="1353"/>
                  </a:moveTo>
                  <a:lnTo>
                    <a:pt x="913" y="1367"/>
                  </a:lnTo>
                  <a:lnTo>
                    <a:pt x="920" y="1384"/>
                  </a:lnTo>
                  <a:lnTo>
                    <a:pt x="953" y="1370"/>
                  </a:lnTo>
                  <a:lnTo>
                    <a:pt x="946" y="1353"/>
                  </a:lnTo>
                  <a:close/>
                  <a:moveTo>
                    <a:pt x="1017" y="1325"/>
                  </a:moveTo>
                  <a:lnTo>
                    <a:pt x="981" y="1339"/>
                  </a:lnTo>
                  <a:lnTo>
                    <a:pt x="988" y="1355"/>
                  </a:lnTo>
                  <a:lnTo>
                    <a:pt x="1024" y="1341"/>
                  </a:lnTo>
                  <a:lnTo>
                    <a:pt x="1017" y="1325"/>
                  </a:lnTo>
                  <a:close/>
                  <a:moveTo>
                    <a:pt x="1088" y="1296"/>
                  </a:moveTo>
                  <a:lnTo>
                    <a:pt x="1052" y="1310"/>
                  </a:lnTo>
                  <a:lnTo>
                    <a:pt x="1059" y="1327"/>
                  </a:lnTo>
                  <a:lnTo>
                    <a:pt x="1095" y="1313"/>
                  </a:lnTo>
                  <a:lnTo>
                    <a:pt x="1088" y="1296"/>
                  </a:lnTo>
                  <a:close/>
                  <a:moveTo>
                    <a:pt x="1156" y="1268"/>
                  </a:moveTo>
                  <a:lnTo>
                    <a:pt x="1123" y="1282"/>
                  </a:lnTo>
                  <a:lnTo>
                    <a:pt x="1130" y="1299"/>
                  </a:lnTo>
                  <a:lnTo>
                    <a:pt x="1163" y="1284"/>
                  </a:lnTo>
                  <a:lnTo>
                    <a:pt x="1156" y="1268"/>
                  </a:lnTo>
                  <a:close/>
                  <a:moveTo>
                    <a:pt x="1227" y="1240"/>
                  </a:moveTo>
                  <a:lnTo>
                    <a:pt x="1192" y="1254"/>
                  </a:lnTo>
                  <a:lnTo>
                    <a:pt x="1199" y="1270"/>
                  </a:lnTo>
                  <a:lnTo>
                    <a:pt x="1234" y="1256"/>
                  </a:lnTo>
                  <a:lnTo>
                    <a:pt x="1227" y="1240"/>
                  </a:lnTo>
                  <a:close/>
                  <a:moveTo>
                    <a:pt x="1298" y="1211"/>
                  </a:moveTo>
                  <a:lnTo>
                    <a:pt x="1263" y="1225"/>
                  </a:lnTo>
                  <a:lnTo>
                    <a:pt x="1270" y="1242"/>
                  </a:lnTo>
                  <a:lnTo>
                    <a:pt x="1305" y="1228"/>
                  </a:lnTo>
                  <a:lnTo>
                    <a:pt x="1298" y="1211"/>
                  </a:lnTo>
                  <a:close/>
                  <a:moveTo>
                    <a:pt x="1367" y="1180"/>
                  </a:moveTo>
                  <a:lnTo>
                    <a:pt x="1331" y="1197"/>
                  </a:lnTo>
                  <a:lnTo>
                    <a:pt x="1338" y="1214"/>
                  </a:lnTo>
                  <a:lnTo>
                    <a:pt x="1374" y="1199"/>
                  </a:lnTo>
                  <a:lnTo>
                    <a:pt x="1367" y="1180"/>
                  </a:lnTo>
                  <a:close/>
                  <a:moveTo>
                    <a:pt x="1438" y="1152"/>
                  </a:moveTo>
                  <a:lnTo>
                    <a:pt x="1402" y="1166"/>
                  </a:lnTo>
                  <a:lnTo>
                    <a:pt x="1409" y="1185"/>
                  </a:lnTo>
                  <a:lnTo>
                    <a:pt x="1445" y="1171"/>
                  </a:lnTo>
                  <a:lnTo>
                    <a:pt x="1438" y="1152"/>
                  </a:lnTo>
                  <a:close/>
                  <a:moveTo>
                    <a:pt x="1509" y="1124"/>
                  </a:moveTo>
                  <a:lnTo>
                    <a:pt x="1473" y="1138"/>
                  </a:lnTo>
                  <a:lnTo>
                    <a:pt x="1480" y="1157"/>
                  </a:lnTo>
                  <a:lnTo>
                    <a:pt x="1516" y="1143"/>
                  </a:lnTo>
                  <a:lnTo>
                    <a:pt x="1509" y="1124"/>
                  </a:lnTo>
                  <a:close/>
                  <a:moveTo>
                    <a:pt x="1577" y="1095"/>
                  </a:moveTo>
                  <a:lnTo>
                    <a:pt x="1542" y="1109"/>
                  </a:lnTo>
                  <a:lnTo>
                    <a:pt x="1549" y="1128"/>
                  </a:lnTo>
                  <a:lnTo>
                    <a:pt x="1584" y="1114"/>
                  </a:lnTo>
                  <a:lnTo>
                    <a:pt x="1577" y="1095"/>
                  </a:lnTo>
                  <a:close/>
                  <a:moveTo>
                    <a:pt x="1648" y="1067"/>
                  </a:moveTo>
                  <a:lnTo>
                    <a:pt x="1613" y="1081"/>
                  </a:lnTo>
                  <a:lnTo>
                    <a:pt x="1620" y="1100"/>
                  </a:lnTo>
                  <a:lnTo>
                    <a:pt x="1655" y="1086"/>
                  </a:lnTo>
                  <a:lnTo>
                    <a:pt x="1648" y="1067"/>
                  </a:lnTo>
                  <a:close/>
                  <a:moveTo>
                    <a:pt x="1717" y="1038"/>
                  </a:moveTo>
                  <a:lnTo>
                    <a:pt x="1684" y="1053"/>
                  </a:lnTo>
                  <a:lnTo>
                    <a:pt x="1691" y="1072"/>
                  </a:lnTo>
                  <a:lnTo>
                    <a:pt x="1724" y="1055"/>
                  </a:lnTo>
                  <a:lnTo>
                    <a:pt x="1717" y="1038"/>
                  </a:lnTo>
                  <a:close/>
                  <a:moveTo>
                    <a:pt x="1788" y="1010"/>
                  </a:moveTo>
                  <a:lnTo>
                    <a:pt x="1752" y="1024"/>
                  </a:lnTo>
                  <a:lnTo>
                    <a:pt x="1759" y="1041"/>
                  </a:lnTo>
                  <a:lnTo>
                    <a:pt x="1795" y="1027"/>
                  </a:lnTo>
                  <a:lnTo>
                    <a:pt x="1788" y="1010"/>
                  </a:lnTo>
                  <a:close/>
                  <a:moveTo>
                    <a:pt x="1859" y="982"/>
                  </a:moveTo>
                  <a:lnTo>
                    <a:pt x="1823" y="996"/>
                  </a:lnTo>
                  <a:lnTo>
                    <a:pt x="1830" y="1012"/>
                  </a:lnTo>
                  <a:lnTo>
                    <a:pt x="1866" y="998"/>
                  </a:lnTo>
                  <a:lnTo>
                    <a:pt x="1859" y="982"/>
                  </a:lnTo>
                  <a:close/>
                  <a:moveTo>
                    <a:pt x="1927" y="953"/>
                  </a:moveTo>
                  <a:lnTo>
                    <a:pt x="1894" y="968"/>
                  </a:lnTo>
                  <a:lnTo>
                    <a:pt x="1901" y="984"/>
                  </a:lnTo>
                  <a:lnTo>
                    <a:pt x="1934" y="970"/>
                  </a:lnTo>
                  <a:lnTo>
                    <a:pt x="1927" y="953"/>
                  </a:lnTo>
                  <a:close/>
                  <a:moveTo>
                    <a:pt x="1998" y="925"/>
                  </a:moveTo>
                  <a:lnTo>
                    <a:pt x="1963" y="939"/>
                  </a:lnTo>
                  <a:lnTo>
                    <a:pt x="1970" y="956"/>
                  </a:lnTo>
                  <a:lnTo>
                    <a:pt x="2005" y="942"/>
                  </a:lnTo>
                  <a:lnTo>
                    <a:pt x="1998" y="925"/>
                  </a:lnTo>
                  <a:close/>
                  <a:moveTo>
                    <a:pt x="2069" y="897"/>
                  </a:moveTo>
                  <a:lnTo>
                    <a:pt x="2034" y="911"/>
                  </a:lnTo>
                  <a:lnTo>
                    <a:pt x="2041" y="927"/>
                  </a:lnTo>
                  <a:lnTo>
                    <a:pt x="2076" y="913"/>
                  </a:lnTo>
                  <a:lnTo>
                    <a:pt x="2069" y="897"/>
                  </a:lnTo>
                  <a:close/>
                  <a:moveTo>
                    <a:pt x="2138" y="868"/>
                  </a:moveTo>
                  <a:lnTo>
                    <a:pt x="2102" y="882"/>
                  </a:lnTo>
                  <a:lnTo>
                    <a:pt x="2109" y="899"/>
                  </a:lnTo>
                  <a:lnTo>
                    <a:pt x="2145" y="885"/>
                  </a:lnTo>
                  <a:lnTo>
                    <a:pt x="2138" y="868"/>
                  </a:lnTo>
                  <a:close/>
                  <a:moveTo>
                    <a:pt x="2209" y="840"/>
                  </a:moveTo>
                  <a:lnTo>
                    <a:pt x="2173" y="854"/>
                  </a:lnTo>
                  <a:lnTo>
                    <a:pt x="2180" y="871"/>
                  </a:lnTo>
                  <a:lnTo>
                    <a:pt x="2216" y="856"/>
                  </a:lnTo>
                  <a:lnTo>
                    <a:pt x="2209" y="840"/>
                  </a:lnTo>
                  <a:close/>
                  <a:moveTo>
                    <a:pt x="2277" y="809"/>
                  </a:moveTo>
                  <a:lnTo>
                    <a:pt x="2244" y="823"/>
                  </a:lnTo>
                  <a:lnTo>
                    <a:pt x="2251" y="842"/>
                  </a:lnTo>
                  <a:lnTo>
                    <a:pt x="2287" y="828"/>
                  </a:lnTo>
                  <a:lnTo>
                    <a:pt x="2277" y="809"/>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8"/>
            <p:cNvSpPr>
              <a:spLocks noEditPoints="1"/>
            </p:cNvSpPr>
            <p:nvPr/>
          </p:nvSpPr>
          <p:spPr bwMode="auto">
            <a:xfrm>
              <a:off x="3820196" y="3287632"/>
              <a:ext cx="4519763" cy="994599"/>
            </a:xfrm>
            <a:custGeom>
              <a:avLst/>
              <a:gdLst>
                <a:gd name="T0" fmla="*/ 6025 w 6103"/>
                <a:gd name="T1" fmla="*/ 1315 h 1343"/>
                <a:gd name="T2" fmla="*/ 5926 w 6103"/>
                <a:gd name="T3" fmla="*/ 1258 h 1343"/>
                <a:gd name="T4" fmla="*/ 5779 w 6103"/>
                <a:gd name="T5" fmla="*/ 1220 h 1343"/>
                <a:gd name="T6" fmla="*/ 5749 w 6103"/>
                <a:gd name="T7" fmla="*/ 1190 h 1343"/>
                <a:gd name="T8" fmla="*/ 5638 w 6103"/>
                <a:gd name="T9" fmla="*/ 1166 h 1343"/>
                <a:gd name="T10" fmla="*/ 5531 w 6103"/>
                <a:gd name="T11" fmla="*/ 1126 h 1343"/>
                <a:gd name="T12" fmla="*/ 5432 w 6103"/>
                <a:gd name="T13" fmla="*/ 1069 h 1343"/>
                <a:gd name="T14" fmla="*/ 5283 w 6103"/>
                <a:gd name="T15" fmla="*/ 1031 h 1343"/>
                <a:gd name="T16" fmla="*/ 5255 w 6103"/>
                <a:gd name="T17" fmla="*/ 1000 h 1343"/>
                <a:gd name="T18" fmla="*/ 5141 w 6103"/>
                <a:gd name="T19" fmla="*/ 979 h 1343"/>
                <a:gd name="T20" fmla="*/ 5037 w 6103"/>
                <a:gd name="T21" fmla="*/ 939 h 1343"/>
                <a:gd name="T22" fmla="*/ 4938 w 6103"/>
                <a:gd name="T23" fmla="*/ 880 h 1343"/>
                <a:gd name="T24" fmla="*/ 4789 w 6103"/>
                <a:gd name="T25" fmla="*/ 844 h 1343"/>
                <a:gd name="T26" fmla="*/ 4760 w 6103"/>
                <a:gd name="T27" fmla="*/ 814 h 1343"/>
                <a:gd name="T28" fmla="*/ 4647 w 6103"/>
                <a:gd name="T29" fmla="*/ 790 h 1343"/>
                <a:gd name="T30" fmla="*/ 4540 w 6103"/>
                <a:gd name="T31" fmla="*/ 750 h 1343"/>
                <a:gd name="T32" fmla="*/ 4441 w 6103"/>
                <a:gd name="T33" fmla="*/ 691 h 1343"/>
                <a:gd name="T34" fmla="*/ 4294 w 6103"/>
                <a:gd name="T35" fmla="*/ 655 h 1343"/>
                <a:gd name="T36" fmla="*/ 4266 w 6103"/>
                <a:gd name="T37" fmla="*/ 624 h 1343"/>
                <a:gd name="T38" fmla="*/ 4153 w 6103"/>
                <a:gd name="T39" fmla="*/ 601 h 1343"/>
                <a:gd name="T40" fmla="*/ 4046 w 6103"/>
                <a:gd name="T41" fmla="*/ 561 h 1343"/>
                <a:gd name="T42" fmla="*/ 3947 w 6103"/>
                <a:gd name="T43" fmla="*/ 501 h 1343"/>
                <a:gd name="T44" fmla="*/ 3798 w 6103"/>
                <a:gd name="T45" fmla="*/ 466 h 1343"/>
                <a:gd name="T46" fmla="*/ 3769 w 6103"/>
                <a:gd name="T47" fmla="*/ 435 h 1343"/>
                <a:gd name="T48" fmla="*/ 3658 w 6103"/>
                <a:gd name="T49" fmla="*/ 412 h 1343"/>
                <a:gd name="T50" fmla="*/ 3552 w 6103"/>
                <a:gd name="T51" fmla="*/ 371 h 1343"/>
                <a:gd name="T52" fmla="*/ 3453 w 6103"/>
                <a:gd name="T53" fmla="*/ 315 h 1343"/>
                <a:gd name="T54" fmla="*/ 3304 w 6103"/>
                <a:gd name="T55" fmla="*/ 277 h 1343"/>
                <a:gd name="T56" fmla="*/ 3275 w 6103"/>
                <a:gd name="T57" fmla="*/ 246 h 1343"/>
                <a:gd name="T58" fmla="*/ 3162 w 6103"/>
                <a:gd name="T59" fmla="*/ 225 h 1343"/>
                <a:gd name="T60" fmla="*/ 3053 w 6103"/>
                <a:gd name="T61" fmla="*/ 182 h 1343"/>
                <a:gd name="T62" fmla="*/ 2946 w 6103"/>
                <a:gd name="T63" fmla="*/ 177 h 1343"/>
                <a:gd name="T64" fmla="*/ 2909 w 6103"/>
                <a:gd name="T65" fmla="*/ 156 h 1343"/>
                <a:gd name="T66" fmla="*/ 2795 w 6103"/>
                <a:gd name="T67" fmla="*/ 168 h 1343"/>
                <a:gd name="T68" fmla="*/ 2682 w 6103"/>
                <a:gd name="T69" fmla="*/ 163 h 1343"/>
                <a:gd name="T70" fmla="*/ 2568 w 6103"/>
                <a:gd name="T71" fmla="*/ 137 h 1343"/>
                <a:gd name="T72" fmla="*/ 2417 w 6103"/>
                <a:gd name="T73" fmla="*/ 149 h 1343"/>
                <a:gd name="T74" fmla="*/ 2381 w 6103"/>
                <a:gd name="T75" fmla="*/ 128 h 1343"/>
                <a:gd name="T76" fmla="*/ 2265 w 6103"/>
                <a:gd name="T77" fmla="*/ 140 h 1343"/>
                <a:gd name="T78" fmla="*/ 2152 w 6103"/>
                <a:gd name="T79" fmla="*/ 135 h 1343"/>
                <a:gd name="T80" fmla="*/ 2041 w 6103"/>
                <a:gd name="T81" fmla="*/ 109 h 1343"/>
                <a:gd name="T82" fmla="*/ 1887 w 6103"/>
                <a:gd name="T83" fmla="*/ 121 h 1343"/>
                <a:gd name="T84" fmla="*/ 1852 w 6103"/>
                <a:gd name="T85" fmla="*/ 99 h 1343"/>
                <a:gd name="T86" fmla="*/ 1736 w 6103"/>
                <a:gd name="T87" fmla="*/ 111 h 1343"/>
                <a:gd name="T88" fmla="*/ 1625 w 6103"/>
                <a:gd name="T89" fmla="*/ 106 h 1343"/>
                <a:gd name="T90" fmla="*/ 1511 w 6103"/>
                <a:gd name="T91" fmla="*/ 80 h 1343"/>
                <a:gd name="T92" fmla="*/ 1360 w 6103"/>
                <a:gd name="T93" fmla="*/ 92 h 1343"/>
                <a:gd name="T94" fmla="*/ 1322 w 6103"/>
                <a:gd name="T95" fmla="*/ 71 h 1343"/>
                <a:gd name="T96" fmla="*/ 1208 w 6103"/>
                <a:gd name="T97" fmla="*/ 83 h 1343"/>
                <a:gd name="T98" fmla="*/ 1095 w 6103"/>
                <a:gd name="T99" fmla="*/ 78 h 1343"/>
                <a:gd name="T100" fmla="*/ 981 w 6103"/>
                <a:gd name="T101" fmla="*/ 52 h 1343"/>
                <a:gd name="T102" fmla="*/ 830 w 6103"/>
                <a:gd name="T103" fmla="*/ 64 h 1343"/>
                <a:gd name="T104" fmla="*/ 792 w 6103"/>
                <a:gd name="T105" fmla="*/ 43 h 1343"/>
                <a:gd name="T106" fmla="*/ 679 w 6103"/>
                <a:gd name="T107" fmla="*/ 57 h 1343"/>
                <a:gd name="T108" fmla="*/ 565 w 6103"/>
                <a:gd name="T109" fmla="*/ 50 h 1343"/>
                <a:gd name="T110" fmla="*/ 454 w 6103"/>
                <a:gd name="T111" fmla="*/ 24 h 1343"/>
                <a:gd name="T112" fmla="*/ 300 w 6103"/>
                <a:gd name="T113" fmla="*/ 35 h 1343"/>
                <a:gd name="T114" fmla="*/ 265 w 6103"/>
                <a:gd name="T115" fmla="*/ 14 h 1343"/>
                <a:gd name="T116" fmla="*/ 149 w 6103"/>
                <a:gd name="T117" fmla="*/ 28 h 1343"/>
                <a:gd name="T118" fmla="*/ 35 w 6103"/>
                <a:gd name="T119" fmla="*/ 21 h 1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103" h="1343">
                  <a:moveTo>
                    <a:pt x="6061" y="1329"/>
                  </a:moveTo>
                  <a:lnTo>
                    <a:pt x="6096" y="1343"/>
                  </a:lnTo>
                  <a:lnTo>
                    <a:pt x="6103" y="1324"/>
                  </a:lnTo>
                  <a:lnTo>
                    <a:pt x="6068" y="1310"/>
                  </a:lnTo>
                  <a:lnTo>
                    <a:pt x="6061" y="1329"/>
                  </a:lnTo>
                  <a:close/>
                  <a:moveTo>
                    <a:pt x="5990" y="1301"/>
                  </a:moveTo>
                  <a:lnTo>
                    <a:pt x="6025" y="1315"/>
                  </a:lnTo>
                  <a:lnTo>
                    <a:pt x="6033" y="1298"/>
                  </a:lnTo>
                  <a:lnTo>
                    <a:pt x="5997" y="1284"/>
                  </a:lnTo>
                  <a:lnTo>
                    <a:pt x="5990" y="1301"/>
                  </a:lnTo>
                  <a:close/>
                  <a:moveTo>
                    <a:pt x="5919" y="1275"/>
                  </a:moveTo>
                  <a:lnTo>
                    <a:pt x="5954" y="1289"/>
                  </a:lnTo>
                  <a:lnTo>
                    <a:pt x="5962" y="1270"/>
                  </a:lnTo>
                  <a:lnTo>
                    <a:pt x="5926" y="1258"/>
                  </a:lnTo>
                  <a:lnTo>
                    <a:pt x="5919" y="1275"/>
                  </a:lnTo>
                  <a:close/>
                  <a:moveTo>
                    <a:pt x="5848" y="1249"/>
                  </a:moveTo>
                  <a:lnTo>
                    <a:pt x="5884" y="1261"/>
                  </a:lnTo>
                  <a:lnTo>
                    <a:pt x="5891" y="1244"/>
                  </a:lnTo>
                  <a:lnTo>
                    <a:pt x="5855" y="1230"/>
                  </a:lnTo>
                  <a:lnTo>
                    <a:pt x="5848" y="1249"/>
                  </a:lnTo>
                  <a:close/>
                  <a:moveTo>
                    <a:pt x="5779" y="1220"/>
                  </a:moveTo>
                  <a:lnTo>
                    <a:pt x="5813" y="1235"/>
                  </a:lnTo>
                  <a:lnTo>
                    <a:pt x="5820" y="1216"/>
                  </a:lnTo>
                  <a:lnTo>
                    <a:pt x="5784" y="1204"/>
                  </a:lnTo>
                  <a:lnTo>
                    <a:pt x="5779" y="1220"/>
                  </a:lnTo>
                  <a:close/>
                  <a:moveTo>
                    <a:pt x="5709" y="1194"/>
                  </a:moveTo>
                  <a:lnTo>
                    <a:pt x="5744" y="1209"/>
                  </a:lnTo>
                  <a:lnTo>
                    <a:pt x="5749" y="1190"/>
                  </a:lnTo>
                  <a:lnTo>
                    <a:pt x="5713" y="1175"/>
                  </a:lnTo>
                  <a:lnTo>
                    <a:pt x="5709" y="1194"/>
                  </a:lnTo>
                  <a:close/>
                  <a:moveTo>
                    <a:pt x="5638" y="1166"/>
                  </a:moveTo>
                  <a:lnTo>
                    <a:pt x="5673" y="1180"/>
                  </a:lnTo>
                  <a:lnTo>
                    <a:pt x="5680" y="1164"/>
                  </a:lnTo>
                  <a:lnTo>
                    <a:pt x="5645" y="1149"/>
                  </a:lnTo>
                  <a:lnTo>
                    <a:pt x="5638" y="1166"/>
                  </a:lnTo>
                  <a:close/>
                  <a:moveTo>
                    <a:pt x="5567" y="1140"/>
                  </a:moveTo>
                  <a:lnTo>
                    <a:pt x="5602" y="1154"/>
                  </a:lnTo>
                  <a:lnTo>
                    <a:pt x="5609" y="1135"/>
                  </a:lnTo>
                  <a:lnTo>
                    <a:pt x="5574" y="1123"/>
                  </a:lnTo>
                  <a:lnTo>
                    <a:pt x="5567" y="1140"/>
                  </a:lnTo>
                  <a:close/>
                  <a:moveTo>
                    <a:pt x="5496" y="1114"/>
                  </a:moveTo>
                  <a:lnTo>
                    <a:pt x="5531" y="1126"/>
                  </a:lnTo>
                  <a:lnTo>
                    <a:pt x="5538" y="1109"/>
                  </a:lnTo>
                  <a:lnTo>
                    <a:pt x="5503" y="1095"/>
                  </a:lnTo>
                  <a:lnTo>
                    <a:pt x="5496" y="1114"/>
                  </a:lnTo>
                  <a:close/>
                  <a:moveTo>
                    <a:pt x="5425" y="1086"/>
                  </a:moveTo>
                  <a:lnTo>
                    <a:pt x="5460" y="1100"/>
                  </a:lnTo>
                  <a:lnTo>
                    <a:pt x="5467" y="1081"/>
                  </a:lnTo>
                  <a:lnTo>
                    <a:pt x="5432" y="1069"/>
                  </a:lnTo>
                  <a:lnTo>
                    <a:pt x="5425" y="1086"/>
                  </a:lnTo>
                  <a:close/>
                  <a:moveTo>
                    <a:pt x="5354" y="1060"/>
                  </a:moveTo>
                  <a:lnTo>
                    <a:pt x="5389" y="1074"/>
                  </a:lnTo>
                  <a:lnTo>
                    <a:pt x="5396" y="1055"/>
                  </a:lnTo>
                  <a:lnTo>
                    <a:pt x="5361" y="1041"/>
                  </a:lnTo>
                  <a:lnTo>
                    <a:pt x="5354" y="1060"/>
                  </a:lnTo>
                  <a:close/>
                  <a:moveTo>
                    <a:pt x="5283" y="1031"/>
                  </a:moveTo>
                  <a:lnTo>
                    <a:pt x="5318" y="1045"/>
                  </a:lnTo>
                  <a:lnTo>
                    <a:pt x="5325" y="1029"/>
                  </a:lnTo>
                  <a:lnTo>
                    <a:pt x="5290" y="1015"/>
                  </a:lnTo>
                  <a:lnTo>
                    <a:pt x="5283" y="1031"/>
                  </a:lnTo>
                  <a:close/>
                  <a:moveTo>
                    <a:pt x="5212" y="1005"/>
                  </a:moveTo>
                  <a:lnTo>
                    <a:pt x="5247" y="1019"/>
                  </a:lnTo>
                  <a:lnTo>
                    <a:pt x="5255" y="1000"/>
                  </a:lnTo>
                  <a:lnTo>
                    <a:pt x="5219" y="989"/>
                  </a:lnTo>
                  <a:lnTo>
                    <a:pt x="5212" y="1005"/>
                  </a:lnTo>
                  <a:close/>
                  <a:moveTo>
                    <a:pt x="5141" y="979"/>
                  </a:moveTo>
                  <a:lnTo>
                    <a:pt x="5176" y="991"/>
                  </a:lnTo>
                  <a:lnTo>
                    <a:pt x="5184" y="974"/>
                  </a:lnTo>
                  <a:lnTo>
                    <a:pt x="5148" y="960"/>
                  </a:lnTo>
                  <a:lnTo>
                    <a:pt x="5141" y="979"/>
                  </a:lnTo>
                  <a:close/>
                  <a:moveTo>
                    <a:pt x="5072" y="951"/>
                  </a:moveTo>
                  <a:lnTo>
                    <a:pt x="5106" y="965"/>
                  </a:lnTo>
                  <a:lnTo>
                    <a:pt x="5113" y="946"/>
                  </a:lnTo>
                  <a:lnTo>
                    <a:pt x="5077" y="934"/>
                  </a:lnTo>
                  <a:lnTo>
                    <a:pt x="5072" y="951"/>
                  </a:lnTo>
                  <a:close/>
                  <a:moveTo>
                    <a:pt x="5001" y="925"/>
                  </a:moveTo>
                  <a:lnTo>
                    <a:pt x="5037" y="939"/>
                  </a:lnTo>
                  <a:lnTo>
                    <a:pt x="5042" y="920"/>
                  </a:lnTo>
                  <a:lnTo>
                    <a:pt x="5006" y="906"/>
                  </a:lnTo>
                  <a:lnTo>
                    <a:pt x="5001" y="925"/>
                  </a:lnTo>
                  <a:close/>
                  <a:moveTo>
                    <a:pt x="4931" y="896"/>
                  </a:moveTo>
                  <a:lnTo>
                    <a:pt x="4966" y="911"/>
                  </a:lnTo>
                  <a:lnTo>
                    <a:pt x="4973" y="894"/>
                  </a:lnTo>
                  <a:lnTo>
                    <a:pt x="4938" y="880"/>
                  </a:lnTo>
                  <a:lnTo>
                    <a:pt x="4931" y="896"/>
                  </a:lnTo>
                  <a:close/>
                  <a:moveTo>
                    <a:pt x="4860" y="870"/>
                  </a:moveTo>
                  <a:lnTo>
                    <a:pt x="4895" y="885"/>
                  </a:lnTo>
                  <a:lnTo>
                    <a:pt x="4902" y="866"/>
                  </a:lnTo>
                  <a:lnTo>
                    <a:pt x="4867" y="854"/>
                  </a:lnTo>
                  <a:lnTo>
                    <a:pt x="4860" y="870"/>
                  </a:lnTo>
                  <a:close/>
                  <a:moveTo>
                    <a:pt x="4789" y="844"/>
                  </a:moveTo>
                  <a:lnTo>
                    <a:pt x="4824" y="856"/>
                  </a:lnTo>
                  <a:lnTo>
                    <a:pt x="4831" y="840"/>
                  </a:lnTo>
                  <a:lnTo>
                    <a:pt x="4796" y="825"/>
                  </a:lnTo>
                  <a:lnTo>
                    <a:pt x="4789" y="844"/>
                  </a:lnTo>
                  <a:close/>
                  <a:moveTo>
                    <a:pt x="4718" y="816"/>
                  </a:moveTo>
                  <a:lnTo>
                    <a:pt x="4753" y="830"/>
                  </a:lnTo>
                  <a:lnTo>
                    <a:pt x="4760" y="814"/>
                  </a:lnTo>
                  <a:lnTo>
                    <a:pt x="4725" y="799"/>
                  </a:lnTo>
                  <a:lnTo>
                    <a:pt x="4718" y="816"/>
                  </a:lnTo>
                  <a:close/>
                  <a:moveTo>
                    <a:pt x="4647" y="790"/>
                  </a:moveTo>
                  <a:lnTo>
                    <a:pt x="4682" y="804"/>
                  </a:lnTo>
                  <a:lnTo>
                    <a:pt x="4689" y="785"/>
                  </a:lnTo>
                  <a:lnTo>
                    <a:pt x="4654" y="771"/>
                  </a:lnTo>
                  <a:lnTo>
                    <a:pt x="4647" y="790"/>
                  </a:lnTo>
                  <a:close/>
                  <a:moveTo>
                    <a:pt x="4576" y="762"/>
                  </a:moveTo>
                  <a:lnTo>
                    <a:pt x="4611" y="776"/>
                  </a:lnTo>
                  <a:lnTo>
                    <a:pt x="4618" y="759"/>
                  </a:lnTo>
                  <a:lnTo>
                    <a:pt x="4583" y="745"/>
                  </a:lnTo>
                  <a:lnTo>
                    <a:pt x="4576" y="762"/>
                  </a:lnTo>
                  <a:close/>
                  <a:moveTo>
                    <a:pt x="4505" y="736"/>
                  </a:moveTo>
                  <a:lnTo>
                    <a:pt x="4540" y="750"/>
                  </a:lnTo>
                  <a:lnTo>
                    <a:pt x="4547" y="731"/>
                  </a:lnTo>
                  <a:lnTo>
                    <a:pt x="4512" y="719"/>
                  </a:lnTo>
                  <a:lnTo>
                    <a:pt x="4505" y="736"/>
                  </a:lnTo>
                  <a:close/>
                  <a:moveTo>
                    <a:pt x="4434" y="710"/>
                  </a:moveTo>
                  <a:lnTo>
                    <a:pt x="4469" y="721"/>
                  </a:lnTo>
                  <a:lnTo>
                    <a:pt x="4476" y="705"/>
                  </a:lnTo>
                  <a:lnTo>
                    <a:pt x="4441" y="691"/>
                  </a:lnTo>
                  <a:lnTo>
                    <a:pt x="4434" y="710"/>
                  </a:lnTo>
                  <a:close/>
                  <a:moveTo>
                    <a:pt x="4365" y="681"/>
                  </a:moveTo>
                  <a:lnTo>
                    <a:pt x="4398" y="695"/>
                  </a:lnTo>
                  <a:lnTo>
                    <a:pt x="4406" y="679"/>
                  </a:lnTo>
                  <a:lnTo>
                    <a:pt x="4370" y="665"/>
                  </a:lnTo>
                  <a:lnTo>
                    <a:pt x="4365" y="681"/>
                  </a:lnTo>
                  <a:close/>
                  <a:moveTo>
                    <a:pt x="4294" y="655"/>
                  </a:moveTo>
                  <a:lnTo>
                    <a:pt x="4330" y="669"/>
                  </a:lnTo>
                  <a:lnTo>
                    <a:pt x="4335" y="650"/>
                  </a:lnTo>
                  <a:lnTo>
                    <a:pt x="4299" y="636"/>
                  </a:lnTo>
                  <a:lnTo>
                    <a:pt x="4294" y="655"/>
                  </a:lnTo>
                  <a:close/>
                  <a:moveTo>
                    <a:pt x="4223" y="629"/>
                  </a:moveTo>
                  <a:lnTo>
                    <a:pt x="4259" y="641"/>
                  </a:lnTo>
                  <a:lnTo>
                    <a:pt x="4266" y="624"/>
                  </a:lnTo>
                  <a:lnTo>
                    <a:pt x="4231" y="610"/>
                  </a:lnTo>
                  <a:lnTo>
                    <a:pt x="4223" y="629"/>
                  </a:lnTo>
                  <a:close/>
                  <a:moveTo>
                    <a:pt x="4153" y="601"/>
                  </a:moveTo>
                  <a:lnTo>
                    <a:pt x="4188" y="615"/>
                  </a:lnTo>
                  <a:lnTo>
                    <a:pt x="4195" y="596"/>
                  </a:lnTo>
                  <a:lnTo>
                    <a:pt x="4160" y="584"/>
                  </a:lnTo>
                  <a:lnTo>
                    <a:pt x="4153" y="601"/>
                  </a:lnTo>
                  <a:close/>
                  <a:moveTo>
                    <a:pt x="4082" y="575"/>
                  </a:moveTo>
                  <a:lnTo>
                    <a:pt x="4117" y="587"/>
                  </a:lnTo>
                  <a:lnTo>
                    <a:pt x="4124" y="570"/>
                  </a:lnTo>
                  <a:lnTo>
                    <a:pt x="4089" y="556"/>
                  </a:lnTo>
                  <a:lnTo>
                    <a:pt x="4082" y="575"/>
                  </a:lnTo>
                  <a:close/>
                  <a:moveTo>
                    <a:pt x="4011" y="546"/>
                  </a:moveTo>
                  <a:lnTo>
                    <a:pt x="4046" y="561"/>
                  </a:lnTo>
                  <a:lnTo>
                    <a:pt x="4053" y="544"/>
                  </a:lnTo>
                  <a:lnTo>
                    <a:pt x="4018" y="530"/>
                  </a:lnTo>
                  <a:lnTo>
                    <a:pt x="4011" y="546"/>
                  </a:lnTo>
                  <a:close/>
                  <a:moveTo>
                    <a:pt x="3940" y="520"/>
                  </a:moveTo>
                  <a:lnTo>
                    <a:pt x="3975" y="535"/>
                  </a:lnTo>
                  <a:lnTo>
                    <a:pt x="3982" y="516"/>
                  </a:lnTo>
                  <a:lnTo>
                    <a:pt x="3947" y="501"/>
                  </a:lnTo>
                  <a:lnTo>
                    <a:pt x="3940" y="520"/>
                  </a:lnTo>
                  <a:close/>
                  <a:moveTo>
                    <a:pt x="3869" y="494"/>
                  </a:moveTo>
                  <a:lnTo>
                    <a:pt x="3904" y="506"/>
                  </a:lnTo>
                  <a:lnTo>
                    <a:pt x="3911" y="490"/>
                  </a:lnTo>
                  <a:lnTo>
                    <a:pt x="3876" y="475"/>
                  </a:lnTo>
                  <a:lnTo>
                    <a:pt x="3869" y="494"/>
                  </a:lnTo>
                  <a:close/>
                  <a:moveTo>
                    <a:pt x="3798" y="466"/>
                  </a:moveTo>
                  <a:lnTo>
                    <a:pt x="3833" y="480"/>
                  </a:lnTo>
                  <a:lnTo>
                    <a:pt x="3840" y="461"/>
                  </a:lnTo>
                  <a:lnTo>
                    <a:pt x="3805" y="449"/>
                  </a:lnTo>
                  <a:lnTo>
                    <a:pt x="3798" y="466"/>
                  </a:lnTo>
                  <a:close/>
                  <a:moveTo>
                    <a:pt x="3727" y="440"/>
                  </a:moveTo>
                  <a:lnTo>
                    <a:pt x="3762" y="452"/>
                  </a:lnTo>
                  <a:lnTo>
                    <a:pt x="3769" y="435"/>
                  </a:lnTo>
                  <a:lnTo>
                    <a:pt x="3734" y="421"/>
                  </a:lnTo>
                  <a:lnTo>
                    <a:pt x="3727" y="440"/>
                  </a:lnTo>
                  <a:close/>
                  <a:moveTo>
                    <a:pt x="3658" y="412"/>
                  </a:moveTo>
                  <a:lnTo>
                    <a:pt x="3691" y="426"/>
                  </a:lnTo>
                  <a:lnTo>
                    <a:pt x="3698" y="409"/>
                  </a:lnTo>
                  <a:lnTo>
                    <a:pt x="3663" y="395"/>
                  </a:lnTo>
                  <a:lnTo>
                    <a:pt x="3658" y="412"/>
                  </a:lnTo>
                  <a:close/>
                  <a:moveTo>
                    <a:pt x="3587" y="386"/>
                  </a:moveTo>
                  <a:lnTo>
                    <a:pt x="3623" y="400"/>
                  </a:lnTo>
                  <a:lnTo>
                    <a:pt x="3628" y="381"/>
                  </a:lnTo>
                  <a:lnTo>
                    <a:pt x="3592" y="367"/>
                  </a:lnTo>
                  <a:lnTo>
                    <a:pt x="3587" y="386"/>
                  </a:lnTo>
                  <a:close/>
                  <a:moveTo>
                    <a:pt x="3516" y="360"/>
                  </a:moveTo>
                  <a:lnTo>
                    <a:pt x="3552" y="371"/>
                  </a:lnTo>
                  <a:lnTo>
                    <a:pt x="3557" y="355"/>
                  </a:lnTo>
                  <a:lnTo>
                    <a:pt x="3523" y="341"/>
                  </a:lnTo>
                  <a:lnTo>
                    <a:pt x="3516" y="360"/>
                  </a:lnTo>
                  <a:close/>
                  <a:moveTo>
                    <a:pt x="3445" y="331"/>
                  </a:moveTo>
                  <a:lnTo>
                    <a:pt x="3481" y="345"/>
                  </a:lnTo>
                  <a:lnTo>
                    <a:pt x="3488" y="326"/>
                  </a:lnTo>
                  <a:lnTo>
                    <a:pt x="3453" y="315"/>
                  </a:lnTo>
                  <a:lnTo>
                    <a:pt x="3445" y="331"/>
                  </a:lnTo>
                  <a:close/>
                  <a:moveTo>
                    <a:pt x="3375" y="305"/>
                  </a:moveTo>
                  <a:lnTo>
                    <a:pt x="3410" y="317"/>
                  </a:lnTo>
                  <a:lnTo>
                    <a:pt x="3417" y="300"/>
                  </a:lnTo>
                  <a:lnTo>
                    <a:pt x="3382" y="286"/>
                  </a:lnTo>
                  <a:lnTo>
                    <a:pt x="3375" y="305"/>
                  </a:lnTo>
                  <a:close/>
                  <a:moveTo>
                    <a:pt x="3304" y="277"/>
                  </a:moveTo>
                  <a:lnTo>
                    <a:pt x="3339" y="291"/>
                  </a:lnTo>
                  <a:lnTo>
                    <a:pt x="3346" y="274"/>
                  </a:lnTo>
                  <a:lnTo>
                    <a:pt x="3311" y="260"/>
                  </a:lnTo>
                  <a:lnTo>
                    <a:pt x="3304" y="277"/>
                  </a:lnTo>
                  <a:close/>
                  <a:moveTo>
                    <a:pt x="3233" y="251"/>
                  </a:moveTo>
                  <a:lnTo>
                    <a:pt x="3268" y="265"/>
                  </a:lnTo>
                  <a:lnTo>
                    <a:pt x="3275" y="246"/>
                  </a:lnTo>
                  <a:lnTo>
                    <a:pt x="3240" y="232"/>
                  </a:lnTo>
                  <a:lnTo>
                    <a:pt x="3233" y="251"/>
                  </a:lnTo>
                  <a:close/>
                  <a:moveTo>
                    <a:pt x="3162" y="225"/>
                  </a:moveTo>
                  <a:lnTo>
                    <a:pt x="3197" y="237"/>
                  </a:lnTo>
                  <a:lnTo>
                    <a:pt x="3204" y="220"/>
                  </a:lnTo>
                  <a:lnTo>
                    <a:pt x="3169" y="206"/>
                  </a:lnTo>
                  <a:lnTo>
                    <a:pt x="3162" y="225"/>
                  </a:lnTo>
                  <a:close/>
                  <a:moveTo>
                    <a:pt x="3091" y="196"/>
                  </a:moveTo>
                  <a:lnTo>
                    <a:pt x="3126" y="211"/>
                  </a:lnTo>
                  <a:lnTo>
                    <a:pt x="3133" y="192"/>
                  </a:lnTo>
                  <a:lnTo>
                    <a:pt x="3098" y="180"/>
                  </a:lnTo>
                  <a:lnTo>
                    <a:pt x="3091" y="196"/>
                  </a:lnTo>
                  <a:close/>
                  <a:moveTo>
                    <a:pt x="3022" y="180"/>
                  </a:moveTo>
                  <a:lnTo>
                    <a:pt x="3053" y="182"/>
                  </a:lnTo>
                  <a:lnTo>
                    <a:pt x="3055" y="182"/>
                  </a:lnTo>
                  <a:lnTo>
                    <a:pt x="3062" y="166"/>
                  </a:lnTo>
                  <a:lnTo>
                    <a:pt x="3058" y="163"/>
                  </a:lnTo>
                  <a:lnTo>
                    <a:pt x="3058" y="163"/>
                  </a:lnTo>
                  <a:lnTo>
                    <a:pt x="3022" y="161"/>
                  </a:lnTo>
                  <a:lnTo>
                    <a:pt x="3022" y="180"/>
                  </a:lnTo>
                  <a:close/>
                  <a:moveTo>
                    <a:pt x="2946" y="177"/>
                  </a:moveTo>
                  <a:lnTo>
                    <a:pt x="2984" y="177"/>
                  </a:lnTo>
                  <a:lnTo>
                    <a:pt x="2984" y="158"/>
                  </a:lnTo>
                  <a:lnTo>
                    <a:pt x="2946" y="158"/>
                  </a:lnTo>
                  <a:lnTo>
                    <a:pt x="2946" y="177"/>
                  </a:lnTo>
                  <a:close/>
                  <a:moveTo>
                    <a:pt x="2871" y="173"/>
                  </a:moveTo>
                  <a:lnTo>
                    <a:pt x="2909" y="175"/>
                  </a:lnTo>
                  <a:lnTo>
                    <a:pt x="2909" y="156"/>
                  </a:lnTo>
                  <a:lnTo>
                    <a:pt x="2871" y="154"/>
                  </a:lnTo>
                  <a:lnTo>
                    <a:pt x="2871" y="173"/>
                  </a:lnTo>
                  <a:close/>
                  <a:moveTo>
                    <a:pt x="2795" y="168"/>
                  </a:moveTo>
                  <a:lnTo>
                    <a:pt x="2833" y="170"/>
                  </a:lnTo>
                  <a:lnTo>
                    <a:pt x="2833" y="151"/>
                  </a:lnTo>
                  <a:lnTo>
                    <a:pt x="2795" y="149"/>
                  </a:lnTo>
                  <a:lnTo>
                    <a:pt x="2795" y="168"/>
                  </a:lnTo>
                  <a:close/>
                  <a:moveTo>
                    <a:pt x="2719" y="163"/>
                  </a:moveTo>
                  <a:lnTo>
                    <a:pt x="2757" y="166"/>
                  </a:lnTo>
                  <a:lnTo>
                    <a:pt x="2757" y="147"/>
                  </a:lnTo>
                  <a:lnTo>
                    <a:pt x="2719" y="144"/>
                  </a:lnTo>
                  <a:lnTo>
                    <a:pt x="2719" y="163"/>
                  </a:lnTo>
                  <a:close/>
                  <a:moveTo>
                    <a:pt x="2644" y="161"/>
                  </a:moveTo>
                  <a:lnTo>
                    <a:pt x="2682" y="163"/>
                  </a:lnTo>
                  <a:lnTo>
                    <a:pt x="2682" y="144"/>
                  </a:lnTo>
                  <a:lnTo>
                    <a:pt x="2644" y="142"/>
                  </a:lnTo>
                  <a:lnTo>
                    <a:pt x="2644" y="161"/>
                  </a:lnTo>
                  <a:close/>
                  <a:moveTo>
                    <a:pt x="2568" y="156"/>
                  </a:moveTo>
                  <a:lnTo>
                    <a:pt x="2606" y="158"/>
                  </a:lnTo>
                  <a:lnTo>
                    <a:pt x="2606" y="140"/>
                  </a:lnTo>
                  <a:lnTo>
                    <a:pt x="2568" y="137"/>
                  </a:lnTo>
                  <a:lnTo>
                    <a:pt x="2568" y="156"/>
                  </a:lnTo>
                  <a:close/>
                  <a:moveTo>
                    <a:pt x="2492" y="151"/>
                  </a:moveTo>
                  <a:lnTo>
                    <a:pt x="2530" y="154"/>
                  </a:lnTo>
                  <a:lnTo>
                    <a:pt x="2530" y="135"/>
                  </a:lnTo>
                  <a:lnTo>
                    <a:pt x="2492" y="132"/>
                  </a:lnTo>
                  <a:lnTo>
                    <a:pt x="2492" y="151"/>
                  </a:lnTo>
                  <a:close/>
                  <a:moveTo>
                    <a:pt x="2417" y="149"/>
                  </a:moveTo>
                  <a:lnTo>
                    <a:pt x="2455" y="149"/>
                  </a:lnTo>
                  <a:lnTo>
                    <a:pt x="2455" y="132"/>
                  </a:lnTo>
                  <a:lnTo>
                    <a:pt x="2417" y="130"/>
                  </a:lnTo>
                  <a:lnTo>
                    <a:pt x="2417" y="149"/>
                  </a:lnTo>
                  <a:close/>
                  <a:moveTo>
                    <a:pt x="2341" y="144"/>
                  </a:moveTo>
                  <a:lnTo>
                    <a:pt x="2379" y="147"/>
                  </a:lnTo>
                  <a:lnTo>
                    <a:pt x="2381" y="128"/>
                  </a:lnTo>
                  <a:lnTo>
                    <a:pt x="2343" y="125"/>
                  </a:lnTo>
                  <a:lnTo>
                    <a:pt x="2341" y="144"/>
                  </a:lnTo>
                  <a:close/>
                  <a:moveTo>
                    <a:pt x="2265" y="140"/>
                  </a:moveTo>
                  <a:lnTo>
                    <a:pt x="2303" y="142"/>
                  </a:lnTo>
                  <a:lnTo>
                    <a:pt x="2306" y="123"/>
                  </a:lnTo>
                  <a:lnTo>
                    <a:pt x="2268" y="121"/>
                  </a:lnTo>
                  <a:lnTo>
                    <a:pt x="2265" y="140"/>
                  </a:lnTo>
                  <a:close/>
                  <a:moveTo>
                    <a:pt x="2190" y="137"/>
                  </a:moveTo>
                  <a:lnTo>
                    <a:pt x="2228" y="137"/>
                  </a:lnTo>
                  <a:lnTo>
                    <a:pt x="2230" y="118"/>
                  </a:lnTo>
                  <a:lnTo>
                    <a:pt x="2192" y="118"/>
                  </a:lnTo>
                  <a:lnTo>
                    <a:pt x="2190" y="137"/>
                  </a:lnTo>
                  <a:close/>
                  <a:moveTo>
                    <a:pt x="2114" y="132"/>
                  </a:moveTo>
                  <a:lnTo>
                    <a:pt x="2152" y="135"/>
                  </a:lnTo>
                  <a:lnTo>
                    <a:pt x="2154" y="116"/>
                  </a:lnTo>
                  <a:lnTo>
                    <a:pt x="2116" y="114"/>
                  </a:lnTo>
                  <a:lnTo>
                    <a:pt x="2114" y="132"/>
                  </a:lnTo>
                  <a:close/>
                  <a:moveTo>
                    <a:pt x="2038" y="128"/>
                  </a:moveTo>
                  <a:lnTo>
                    <a:pt x="2076" y="130"/>
                  </a:lnTo>
                  <a:lnTo>
                    <a:pt x="2079" y="111"/>
                  </a:lnTo>
                  <a:lnTo>
                    <a:pt x="2041" y="109"/>
                  </a:lnTo>
                  <a:lnTo>
                    <a:pt x="2038" y="128"/>
                  </a:lnTo>
                  <a:close/>
                  <a:moveTo>
                    <a:pt x="1963" y="123"/>
                  </a:moveTo>
                  <a:lnTo>
                    <a:pt x="2001" y="125"/>
                  </a:lnTo>
                  <a:lnTo>
                    <a:pt x="2003" y="106"/>
                  </a:lnTo>
                  <a:lnTo>
                    <a:pt x="1965" y="104"/>
                  </a:lnTo>
                  <a:lnTo>
                    <a:pt x="1963" y="123"/>
                  </a:lnTo>
                  <a:close/>
                  <a:moveTo>
                    <a:pt x="1887" y="121"/>
                  </a:moveTo>
                  <a:lnTo>
                    <a:pt x="1925" y="123"/>
                  </a:lnTo>
                  <a:lnTo>
                    <a:pt x="1927" y="104"/>
                  </a:lnTo>
                  <a:lnTo>
                    <a:pt x="1889" y="102"/>
                  </a:lnTo>
                  <a:lnTo>
                    <a:pt x="1887" y="121"/>
                  </a:lnTo>
                  <a:close/>
                  <a:moveTo>
                    <a:pt x="1811" y="116"/>
                  </a:moveTo>
                  <a:lnTo>
                    <a:pt x="1849" y="118"/>
                  </a:lnTo>
                  <a:lnTo>
                    <a:pt x="1852" y="99"/>
                  </a:lnTo>
                  <a:lnTo>
                    <a:pt x="1814" y="97"/>
                  </a:lnTo>
                  <a:lnTo>
                    <a:pt x="1811" y="116"/>
                  </a:lnTo>
                  <a:close/>
                  <a:moveTo>
                    <a:pt x="1736" y="111"/>
                  </a:moveTo>
                  <a:lnTo>
                    <a:pt x="1774" y="114"/>
                  </a:lnTo>
                  <a:lnTo>
                    <a:pt x="1776" y="95"/>
                  </a:lnTo>
                  <a:lnTo>
                    <a:pt x="1738" y="92"/>
                  </a:lnTo>
                  <a:lnTo>
                    <a:pt x="1736" y="111"/>
                  </a:lnTo>
                  <a:close/>
                  <a:moveTo>
                    <a:pt x="1662" y="109"/>
                  </a:moveTo>
                  <a:lnTo>
                    <a:pt x="1698" y="109"/>
                  </a:lnTo>
                  <a:lnTo>
                    <a:pt x="1700" y="92"/>
                  </a:lnTo>
                  <a:lnTo>
                    <a:pt x="1662" y="90"/>
                  </a:lnTo>
                  <a:lnTo>
                    <a:pt x="1662" y="109"/>
                  </a:lnTo>
                  <a:close/>
                  <a:moveTo>
                    <a:pt x="1587" y="104"/>
                  </a:moveTo>
                  <a:lnTo>
                    <a:pt x="1625" y="106"/>
                  </a:lnTo>
                  <a:lnTo>
                    <a:pt x="1625" y="88"/>
                  </a:lnTo>
                  <a:lnTo>
                    <a:pt x="1587" y="85"/>
                  </a:lnTo>
                  <a:lnTo>
                    <a:pt x="1587" y="104"/>
                  </a:lnTo>
                  <a:close/>
                  <a:moveTo>
                    <a:pt x="1511" y="99"/>
                  </a:moveTo>
                  <a:lnTo>
                    <a:pt x="1549" y="102"/>
                  </a:lnTo>
                  <a:lnTo>
                    <a:pt x="1549" y="83"/>
                  </a:lnTo>
                  <a:lnTo>
                    <a:pt x="1511" y="80"/>
                  </a:lnTo>
                  <a:lnTo>
                    <a:pt x="1511" y="99"/>
                  </a:lnTo>
                  <a:close/>
                  <a:moveTo>
                    <a:pt x="1435" y="97"/>
                  </a:moveTo>
                  <a:lnTo>
                    <a:pt x="1473" y="97"/>
                  </a:lnTo>
                  <a:lnTo>
                    <a:pt x="1473" y="78"/>
                  </a:lnTo>
                  <a:lnTo>
                    <a:pt x="1435" y="78"/>
                  </a:lnTo>
                  <a:lnTo>
                    <a:pt x="1435" y="97"/>
                  </a:lnTo>
                  <a:close/>
                  <a:moveTo>
                    <a:pt x="1360" y="92"/>
                  </a:moveTo>
                  <a:lnTo>
                    <a:pt x="1398" y="95"/>
                  </a:lnTo>
                  <a:lnTo>
                    <a:pt x="1398" y="76"/>
                  </a:lnTo>
                  <a:lnTo>
                    <a:pt x="1360" y="73"/>
                  </a:lnTo>
                  <a:lnTo>
                    <a:pt x="1360" y="92"/>
                  </a:lnTo>
                  <a:close/>
                  <a:moveTo>
                    <a:pt x="1284" y="88"/>
                  </a:moveTo>
                  <a:lnTo>
                    <a:pt x="1322" y="90"/>
                  </a:lnTo>
                  <a:lnTo>
                    <a:pt x="1322" y="71"/>
                  </a:lnTo>
                  <a:lnTo>
                    <a:pt x="1284" y="69"/>
                  </a:lnTo>
                  <a:lnTo>
                    <a:pt x="1284" y="88"/>
                  </a:lnTo>
                  <a:close/>
                  <a:moveTo>
                    <a:pt x="1208" y="83"/>
                  </a:moveTo>
                  <a:lnTo>
                    <a:pt x="1246" y="85"/>
                  </a:lnTo>
                  <a:lnTo>
                    <a:pt x="1246" y="66"/>
                  </a:lnTo>
                  <a:lnTo>
                    <a:pt x="1208" y="64"/>
                  </a:lnTo>
                  <a:lnTo>
                    <a:pt x="1208" y="83"/>
                  </a:lnTo>
                  <a:close/>
                  <a:moveTo>
                    <a:pt x="1133" y="80"/>
                  </a:moveTo>
                  <a:lnTo>
                    <a:pt x="1171" y="83"/>
                  </a:lnTo>
                  <a:lnTo>
                    <a:pt x="1171" y="64"/>
                  </a:lnTo>
                  <a:lnTo>
                    <a:pt x="1133" y="62"/>
                  </a:lnTo>
                  <a:lnTo>
                    <a:pt x="1133" y="80"/>
                  </a:lnTo>
                  <a:close/>
                  <a:moveTo>
                    <a:pt x="1057" y="76"/>
                  </a:moveTo>
                  <a:lnTo>
                    <a:pt x="1095" y="78"/>
                  </a:lnTo>
                  <a:lnTo>
                    <a:pt x="1095" y="59"/>
                  </a:lnTo>
                  <a:lnTo>
                    <a:pt x="1057" y="57"/>
                  </a:lnTo>
                  <a:lnTo>
                    <a:pt x="1057" y="76"/>
                  </a:lnTo>
                  <a:close/>
                  <a:moveTo>
                    <a:pt x="981" y="71"/>
                  </a:moveTo>
                  <a:lnTo>
                    <a:pt x="1019" y="73"/>
                  </a:lnTo>
                  <a:lnTo>
                    <a:pt x="1019" y="54"/>
                  </a:lnTo>
                  <a:lnTo>
                    <a:pt x="981" y="52"/>
                  </a:lnTo>
                  <a:lnTo>
                    <a:pt x="981" y="71"/>
                  </a:lnTo>
                  <a:close/>
                  <a:moveTo>
                    <a:pt x="906" y="69"/>
                  </a:moveTo>
                  <a:lnTo>
                    <a:pt x="944" y="69"/>
                  </a:lnTo>
                  <a:lnTo>
                    <a:pt x="944" y="50"/>
                  </a:lnTo>
                  <a:lnTo>
                    <a:pt x="906" y="50"/>
                  </a:lnTo>
                  <a:lnTo>
                    <a:pt x="906" y="69"/>
                  </a:lnTo>
                  <a:close/>
                  <a:moveTo>
                    <a:pt x="830" y="64"/>
                  </a:moveTo>
                  <a:lnTo>
                    <a:pt x="868" y="66"/>
                  </a:lnTo>
                  <a:lnTo>
                    <a:pt x="868" y="47"/>
                  </a:lnTo>
                  <a:lnTo>
                    <a:pt x="830" y="45"/>
                  </a:lnTo>
                  <a:lnTo>
                    <a:pt x="830" y="64"/>
                  </a:lnTo>
                  <a:close/>
                  <a:moveTo>
                    <a:pt x="754" y="59"/>
                  </a:moveTo>
                  <a:lnTo>
                    <a:pt x="792" y="62"/>
                  </a:lnTo>
                  <a:lnTo>
                    <a:pt x="792" y="43"/>
                  </a:lnTo>
                  <a:lnTo>
                    <a:pt x="754" y="40"/>
                  </a:lnTo>
                  <a:lnTo>
                    <a:pt x="754" y="59"/>
                  </a:lnTo>
                  <a:close/>
                  <a:moveTo>
                    <a:pt x="679" y="57"/>
                  </a:moveTo>
                  <a:lnTo>
                    <a:pt x="716" y="57"/>
                  </a:lnTo>
                  <a:lnTo>
                    <a:pt x="719" y="38"/>
                  </a:lnTo>
                  <a:lnTo>
                    <a:pt x="681" y="38"/>
                  </a:lnTo>
                  <a:lnTo>
                    <a:pt x="679" y="57"/>
                  </a:lnTo>
                  <a:close/>
                  <a:moveTo>
                    <a:pt x="603" y="52"/>
                  </a:moveTo>
                  <a:lnTo>
                    <a:pt x="641" y="54"/>
                  </a:lnTo>
                  <a:lnTo>
                    <a:pt x="643" y="35"/>
                  </a:lnTo>
                  <a:lnTo>
                    <a:pt x="605" y="33"/>
                  </a:lnTo>
                  <a:lnTo>
                    <a:pt x="603" y="52"/>
                  </a:lnTo>
                  <a:close/>
                  <a:moveTo>
                    <a:pt x="527" y="47"/>
                  </a:moveTo>
                  <a:lnTo>
                    <a:pt x="565" y="50"/>
                  </a:lnTo>
                  <a:lnTo>
                    <a:pt x="568" y="31"/>
                  </a:lnTo>
                  <a:lnTo>
                    <a:pt x="530" y="28"/>
                  </a:lnTo>
                  <a:lnTo>
                    <a:pt x="527" y="47"/>
                  </a:lnTo>
                  <a:close/>
                  <a:moveTo>
                    <a:pt x="452" y="43"/>
                  </a:moveTo>
                  <a:lnTo>
                    <a:pt x="489" y="45"/>
                  </a:lnTo>
                  <a:lnTo>
                    <a:pt x="492" y="26"/>
                  </a:lnTo>
                  <a:lnTo>
                    <a:pt x="454" y="24"/>
                  </a:lnTo>
                  <a:lnTo>
                    <a:pt x="452" y="43"/>
                  </a:lnTo>
                  <a:close/>
                  <a:moveTo>
                    <a:pt x="376" y="40"/>
                  </a:moveTo>
                  <a:lnTo>
                    <a:pt x="414" y="43"/>
                  </a:lnTo>
                  <a:lnTo>
                    <a:pt x="416" y="24"/>
                  </a:lnTo>
                  <a:lnTo>
                    <a:pt x="378" y="21"/>
                  </a:lnTo>
                  <a:lnTo>
                    <a:pt x="376" y="40"/>
                  </a:lnTo>
                  <a:close/>
                  <a:moveTo>
                    <a:pt x="300" y="35"/>
                  </a:moveTo>
                  <a:lnTo>
                    <a:pt x="338" y="38"/>
                  </a:lnTo>
                  <a:lnTo>
                    <a:pt x="340" y="19"/>
                  </a:lnTo>
                  <a:lnTo>
                    <a:pt x="303" y="17"/>
                  </a:lnTo>
                  <a:lnTo>
                    <a:pt x="300" y="35"/>
                  </a:lnTo>
                  <a:close/>
                  <a:moveTo>
                    <a:pt x="225" y="31"/>
                  </a:moveTo>
                  <a:lnTo>
                    <a:pt x="262" y="33"/>
                  </a:lnTo>
                  <a:lnTo>
                    <a:pt x="265" y="14"/>
                  </a:lnTo>
                  <a:lnTo>
                    <a:pt x="227" y="12"/>
                  </a:lnTo>
                  <a:lnTo>
                    <a:pt x="225" y="31"/>
                  </a:lnTo>
                  <a:close/>
                  <a:moveTo>
                    <a:pt x="149" y="28"/>
                  </a:moveTo>
                  <a:lnTo>
                    <a:pt x="187" y="28"/>
                  </a:lnTo>
                  <a:lnTo>
                    <a:pt x="189" y="9"/>
                  </a:lnTo>
                  <a:lnTo>
                    <a:pt x="151" y="9"/>
                  </a:lnTo>
                  <a:lnTo>
                    <a:pt x="149" y="28"/>
                  </a:lnTo>
                  <a:close/>
                  <a:moveTo>
                    <a:pt x="73" y="24"/>
                  </a:moveTo>
                  <a:lnTo>
                    <a:pt x="111" y="26"/>
                  </a:lnTo>
                  <a:lnTo>
                    <a:pt x="113" y="7"/>
                  </a:lnTo>
                  <a:lnTo>
                    <a:pt x="76" y="5"/>
                  </a:lnTo>
                  <a:lnTo>
                    <a:pt x="73" y="24"/>
                  </a:lnTo>
                  <a:close/>
                  <a:moveTo>
                    <a:pt x="0" y="19"/>
                  </a:moveTo>
                  <a:lnTo>
                    <a:pt x="35" y="21"/>
                  </a:lnTo>
                  <a:lnTo>
                    <a:pt x="38" y="2"/>
                  </a:lnTo>
                  <a:lnTo>
                    <a:pt x="0" y="0"/>
                  </a:lnTo>
                  <a:lnTo>
                    <a:pt x="0" y="19"/>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9"/>
            <p:cNvSpPr>
              <a:spLocks noEditPoints="1"/>
            </p:cNvSpPr>
            <p:nvPr/>
          </p:nvSpPr>
          <p:spPr bwMode="auto">
            <a:xfrm>
              <a:off x="6082670" y="3312072"/>
              <a:ext cx="2304686" cy="110346"/>
            </a:xfrm>
            <a:custGeom>
              <a:avLst/>
              <a:gdLst>
                <a:gd name="T0" fmla="*/ 12 w 3112"/>
                <a:gd name="T1" fmla="*/ 149 h 149"/>
                <a:gd name="T2" fmla="*/ 50 w 3112"/>
                <a:gd name="T3" fmla="*/ 147 h 149"/>
                <a:gd name="T4" fmla="*/ 126 w 3112"/>
                <a:gd name="T5" fmla="*/ 125 h 149"/>
                <a:gd name="T6" fmla="*/ 237 w 3112"/>
                <a:gd name="T7" fmla="*/ 121 h 149"/>
                <a:gd name="T8" fmla="*/ 237 w 3112"/>
                <a:gd name="T9" fmla="*/ 121 h 149"/>
                <a:gd name="T10" fmla="*/ 315 w 3112"/>
                <a:gd name="T11" fmla="*/ 135 h 149"/>
                <a:gd name="T12" fmla="*/ 353 w 3112"/>
                <a:gd name="T13" fmla="*/ 135 h 149"/>
                <a:gd name="T14" fmla="*/ 426 w 3112"/>
                <a:gd name="T15" fmla="*/ 114 h 149"/>
                <a:gd name="T16" fmla="*/ 539 w 3112"/>
                <a:gd name="T17" fmla="*/ 109 h 149"/>
                <a:gd name="T18" fmla="*/ 539 w 3112"/>
                <a:gd name="T19" fmla="*/ 109 h 149"/>
                <a:gd name="T20" fmla="*/ 617 w 3112"/>
                <a:gd name="T21" fmla="*/ 123 h 149"/>
                <a:gd name="T22" fmla="*/ 655 w 3112"/>
                <a:gd name="T23" fmla="*/ 123 h 149"/>
                <a:gd name="T24" fmla="*/ 729 w 3112"/>
                <a:gd name="T25" fmla="*/ 99 h 149"/>
                <a:gd name="T26" fmla="*/ 842 w 3112"/>
                <a:gd name="T27" fmla="*/ 95 h 149"/>
                <a:gd name="T28" fmla="*/ 842 w 3112"/>
                <a:gd name="T29" fmla="*/ 95 h 149"/>
                <a:gd name="T30" fmla="*/ 920 w 3112"/>
                <a:gd name="T31" fmla="*/ 111 h 149"/>
                <a:gd name="T32" fmla="*/ 958 w 3112"/>
                <a:gd name="T33" fmla="*/ 109 h 149"/>
                <a:gd name="T34" fmla="*/ 1031 w 3112"/>
                <a:gd name="T35" fmla="*/ 88 h 149"/>
                <a:gd name="T36" fmla="*/ 1145 w 3112"/>
                <a:gd name="T37" fmla="*/ 83 h 149"/>
                <a:gd name="T38" fmla="*/ 1145 w 3112"/>
                <a:gd name="T39" fmla="*/ 83 h 149"/>
                <a:gd name="T40" fmla="*/ 1220 w 3112"/>
                <a:gd name="T41" fmla="*/ 99 h 149"/>
                <a:gd name="T42" fmla="*/ 1258 w 3112"/>
                <a:gd name="T43" fmla="*/ 97 h 149"/>
                <a:gd name="T44" fmla="*/ 1334 w 3112"/>
                <a:gd name="T45" fmla="*/ 76 h 149"/>
                <a:gd name="T46" fmla="*/ 1448 w 3112"/>
                <a:gd name="T47" fmla="*/ 71 h 149"/>
                <a:gd name="T48" fmla="*/ 1448 w 3112"/>
                <a:gd name="T49" fmla="*/ 71 h 149"/>
                <a:gd name="T50" fmla="*/ 1523 w 3112"/>
                <a:gd name="T51" fmla="*/ 85 h 149"/>
                <a:gd name="T52" fmla="*/ 1561 w 3112"/>
                <a:gd name="T53" fmla="*/ 85 h 149"/>
                <a:gd name="T54" fmla="*/ 1637 w 3112"/>
                <a:gd name="T55" fmla="*/ 62 h 149"/>
                <a:gd name="T56" fmla="*/ 1750 w 3112"/>
                <a:gd name="T57" fmla="*/ 57 h 149"/>
                <a:gd name="T58" fmla="*/ 1750 w 3112"/>
                <a:gd name="T59" fmla="*/ 57 h 149"/>
                <a:gd name="T60" fmla="*/ 1826 w 3112"/>
                <a:gd name="T61" fmla="*/ 73 h 149"/>
                <a:gd name="T62" fmla="*/ 1864 w 3112"/>
                <a:gd name="T63" fmla="*/ 71 h 149"/>
                <a:gd name="T64" fmla="*/ 1939 w 3112"/>
                <a:gd name="T65" fmla="*/ 50 h 149"/>
                <a:gd name="T66" fmla="*/ 2053 w 3112"/>
                <a:gd name="T67" fmla="*/ 45 h 149"/>
                <a:gd name="T68" fmla="*/ 2053 w 3112"/>
                <a:gd name="T69" fmla="*/ 45 h 149"/>
                <a:gd name="T70" fmla="*/ 2129 w 3112"/>
                <a:gd name="T71" fmla="*/ 62 h 149"/>
                <a:gd name="T72" fmla="*/ 2166 w 3112"/>
                <a:gd name="T73" fmla="*/ 59 h 149"/>
                <a:gd name="T74" fmla="*/ 2242 w 3112"/>
                <a:gd name="T75" fmla="*/ 38 h 149"/>
                <a:gd name="T76" fmla="*/ 2356 w 3112"/>
                <a:gd name="T77" fmla="*/ 33 h 149"/>
                <a:gd name="T78" fmla="*/ 2356 w 3112"/>
                <a:gd name="T79" fmla="*/ 33 h 149"/>
                <a:gd name="T80" fmla="*/ 2431 w 3112"/>
                <a:gd name="T81" fmla="*/ 47 h 149"/>
                <a:gd name="T82" fmla="*/ 2469 w 3112"/>
                <a:gd name="T83" fmla="*/ 47 h 149"/>
                <a:gd name="T84" fmla="*/ 2545 w 3112"/>
                <a:gd name="T85" fmla="*/ 24 h 149"/>
                <a:gd name="T86" fmla="*/ 2658 w 3112"/>
                <a:gd name="T87" fmla="*/ 19 h 149"/>
                <a:gd name="T88" fmla="*/ 2658 w 3112"/>
                <a:gd name="T89" fmla="*/ 19 h 149"/>
                <a:gd name="T90" fmla="*/ 2734 w 3112"/>
                <a:gd name="T91" fmla="*/ 36 h 149"/>
                <a:gd name="T92" fmla="*/ 2772 w 3112"/>
                <a:gd name="T93" fmla="*/ 33 h 149"/>
                <a:gd name="T94" fmla="*/ 2847 w 3112"/>
                <a:gd name="T95" fmla="*/ 12 h 149"/>
                <a:gd name="T96" fmla="*/ 2961 w 3112"/>
                <a:gd name="T97" fmla="*/ 7 h 149"/>
                <a:gd name="T98" fmla="*/ 2961 w 3112"/>
                <a:gd name="T99" fmla="*/ 7 h 149"/>
                <a:gd name="T100" fmla="*/ 3037 w 3112"/>
                <a:gd name="T101" fmla="*/ 24 h 149"/>
                <a:gd name="T102" fmla="*/ 3074 w 3112"/>
                <a:gd name="T103" fmla="*/ 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2" h="149">
                  <a:moveTo>
                    <a:pt x="12" y="130"/>
                  </a:moveTo>
                  <a:lnTo>
                    <a:pt x="0" y="130"/>
                  </a:lnTo>
                  <a:lnTo>
                    <a:pt x="0" y="149"/>
                  </a:lnTo>
                  <a:lnTo>
                    <a:pt x="12" y="149"/>
                  </a:lnTo>
                  <a:lnTo>
                    <a:pt x="12" y="130"/>
                  </a:lnTo>
                  <a:close/>
                  <a:moveTo>
                    <a:pt x="88" y="125"/>
                  </a:moveTo>
                  <a:lnTo>
                    <a:pt x="50" y="128"/>
                  </a:lnTo>
                  <a:lnTo>
                    <a:pt x="50" y="147"/>
                  </a:lnTo>
                  <a:lnTo>
                    <a:pt x="88" y="144"/>
                  </a:lnTo>
                  <a:lnTo>
                    <a:pt x="88" y="125"/>
                  </a:lnTo>
                  <a:close/>
                  <a:moveTo>
                    <a:pt x="163" y="123"/>
                  </a:moveTo>
                  <a:lnTo>
                    <a:pt x="126" y="125"/>
                  </a:lnTo>
                  <a:lnTo>
                    <a:pt x="126" y="144"/>
                  </a:lnTo>
                  <a:lnTo>
                    <a:pt x="163" y="142"/>
                  </a:lnTo>
                  <a:lnTo>
                    <a:pt x="163" y="123"/>
                  </a:lnTo>
                  <a:close/>
                  <a:moveTo>
                    <a:pt x="237" y="121"/>
                  </a:moveTo>
                  <a:lnTo>
                    <a:pt x="201" y="121"/>
                  </a:lnTo>
                  <a:lnTo>
                    <a:pt x="201" y="140"/>
                  </a:lnTo>
                  <a:lnTo>
                    <a:pt x="239" y="140"/>
                  </a:lnTo>
                  <a:lnTo>
                    <a:pt x="237" y="121"/>
                  </a:lnTo>
                  <a:close/>
                  <a:moveTo>
                    <a:pt x="312" y="118"/>
                  </a:moveTo>
                  <a:lnTo>
                    <a:pt x="275" y="118"/>
                  </a:lnTo>
                  <a:lnTo>
                    <a:pt x="277" y="137"/>
                  </a:lnTo>
                  <a:lnTo>
                    <a:pt x="315" y="135"/>
                  </a:lnTo>
                  <a:lnTo>
                    <a:pt x="312" y="118"/>
                  </a:lnTo>
                  <a:close/>
                  <a:moveTo>
                    <a:pt x="388" y="114"/>
                  </a:moveTo>
                  <a:lnTo>
                    <a:pt x="350" y="116"/>
                  </a:lnTo>
                  <a:lnTo>
                    <a:pt x="353" y="135"/>
                  </a:lnTo>
                  <a:lnTo>
                    <a:pt x="390" y="133"/>
                  </a:lnTo>
                  <a:lnTo>
                    <a:pt x="388" y="114"/>
                  </a:lnTo>
                  <a:close/>
                  <a:moveTo>
                    <a:pt x="464" y="111"/>
                  </a:moveTo>
                  <a:lnTo>
                    <a:pt x="426" y="114"/>
                  </a:lnTo>
                  <a:lnTo>
                    <a:pt x="428" y="133"/>
                  </a:lnTo>
                  <a:lnTo>
                    <a:pt x="466" y="130"/>
                  </a:lnTo>
                  <a:lnTo>
                    <a:pt x="464" y="111"/>
                  </a:lnTo>
                  <a:close/>
                  <a:moveTo>
                    <a:pt x="539" y="109"/>
                  </a:moveTo>
                  <a:lnTo>
                    <a:pt x="502" y="109"/>
                  </a:lnTo>
                  <a:lnTo>
                    <a:pt x="504" y="128"/>
                  </a:lnTo>
                  <a:lnTo>
                    <a:pt x="542" y="128"/>
                  </a:lnTo>
                  <a:lnTo>
                    <a:pt x="539" y="109"/>
                  </a:lnTo>
                  <a:close/>
                  <a:moveTo>
                    <a:pt x="615" y="104"/>
                  </a:moveTo>
                  <a:lnTo>
                    <a:pt x="577" y="107"/>
                  </a:lnTo>
                  <a:lnTo>
                    <a:pt x="580" y="125"/>
                  </a:lnTo>
                  <a:lnTo>
                    <a:pt x="617" y="123"/>
                  </a:lnTo>
                  <a:lnTo>
                    <a:pt x="615" y="104"/>
                  </a:lnTo>
                  <a:close/>
                  <a:moveTo>
                    <a:pt x="691" y="102"/>
                  </a:moveTo>
                  <a:lnTo>
                    <a:pt x="653" y="104"/>
                  </a:lnTo>
                  <a:lnTo>
                    <a:pt x="655" y="123"/>
                  </a:lnTo>
                  <a:lnTo>
                    <a:pt x="693" y="121"/>
                  </a:lnTo>
                  <a:lnTo>
                    <a:pt x="691" y="102"/>
                  </a:lnTo>
                  <a:close/>
                  <a:moveTo>
                    <a:pt x="766" y="99"/>
                  </a:moveTo>
                  <a:lnTo>
                    <a:pt x="729" y="99"/>
                  </a:lnTo>
                  <a:lnTo>
                    <a:pt x="731" y="118"/>
                  </a:lnTo>
                  <a:lnTo>
                    <a:pt x="769" y="118"/>
                  </a:lnTo>
                  <a:lnTo>
                    <a:pt x="766" y="99"/>
                  </a:lnTo>
                  <a:close/>
                  <a:moveTo>
                    <a:pt x="842" y="95"/>
                  </a:moveTo>
                  <a:lnTo>
                    <a:pt x="804" y="97"/>
                  </a:lnTo>
                  <a:lnTo>
                    <a:pt x="807" y="116"/>
                  </a:lnTo>
                  <a:lnTo>
                    <a:pt x="844" y="114"/>
                  </a:lnTo>
                  <a:lnTo>
                    <a:pt x="842" y="95"/>
                  </a:lnTo>
                  <a:close/>
                  <a:moveTo>
                    <a:pt x="918" y="92"/>
                  </a:moveTo>
                  <a:lnTo>
                    <a:pt x="880" y="95"/>
                  </a:lnTo>
                  <a:lnTo>
                    <a:pt x="882" y="114"/>
                  </a:lnTo>
                  <a:lnTo>
                    <a:pt x="920" y="111"/>
                  </a:lnTo>
                  <a:lnTo>
                    <a:pt x="918" y="92"/>
                  </a:lnTo>
                  <a:close/>
                  <a:moveTo>
                    <a:pt x="993" y="90"/>
                  </a:moveTo>
                  <a:lnTo>
                    <a:pt x="956" y="90"/>
                  </a:lnTo>
                  <a:lnTo>
                    <a:pt x="958" y="109"/>
                  </a:lnTo>
                  <a:lnTo>
                    <a:pt x="996" y="109"/>
                  </a:lnTo>
                  <a:lnTo>
                    <a:pt x="993" y="90"/>
                  </a:lnTo>
                  <a:close/>
                  <a:moveTo>
                    <a:pt x="1069" y="85"/>
                  </a:moveTo>
                  <a:lnTo>
                    <a:pt x="1031" y="88"/>
                  </a:lnTo>
                  <a:lnTo>
                    <a:pt x="1034" y="107"/>
                  </a:lnTo>
                  <a:lnTo>
                    <a:pt x="1072" y="104"/>
                  </a:lnTo>
                  <a:lnTo>
                    <a:pt x="1069" y="85"/>
                  </a:lnTo>
                  <a:close/>
                  <a:moveTo>
                    <a:pt x="1145" y="83"/>
                  </a:moveTo>
                  <a:lnTo>
                    <a:pt x="1107" y="85"/>
                  </a:lnTo>
                  <a:lnTo>
                    <a:pt x="1109" y="104"/>
                  </a:lnTo>
                  <a:lnTo>
                    <a:pt x="1145" y="102"/>
                  </a:lnTo>
                  <a:lnTo>
                    <a:pt x="1145" y="83"/>
                  </a:lnTo>
                  <a:close/>
                  <a:moveTo>
                    <a:pt x="1220" y="81"/>
                  </a:moveTo>
                  <a:lnTo>
                    <a:pt x="1183" y="81"/>
                  </a:lnTo>
                  <a:lnTo>
                    <a:pt x="1183" y="99"/>
                  </a:lnTo>
                  <a:lnTo>
                    <a:pt x="1220" y="99"/>
                  </a:lnTo>
                  <a:lnTo>
                    <a:pt x="1220" y="81"/>
                  </a:lnTo>
                  <a:close/>
                  <a:moveTo>
                    <a:pt x="1296" y="76"/>
                  </a:moveTo>
                  <a:lnTo>
                    <a:pt x="1258" y="78"/>
                  </a:lnTo>
                  <a:lnTo>
                    <a:pt x="1258" y="97"/>
                  </a:lnTo>
                  <a:lnTo>
                    <a:pt x="1296" y="95"/>
                  </a:lnTo>
                  <a:lnTo>
                    <a:pt x="1296" y="76"/>
                  </a:lnTo>
                  <a:close/>
                  <a:moveTo>
                    <a:pt x="1372" y="73"/>
                  </a:moveTo>
                  <a:lnTo>
                    <a:pt x="1334" y="76"/>
                  </a:lnTo>
                  <a:lnTo>
                    <a:pt x="1334" y="95"/>
                  </a:lnTo>
                  <a:lnTo>
                    <a:pt x="1372" y="92"/>
                  </a:lnTo>
                  <a:lnTo>
                    <a:pt x="1372" y="73"/>
                  </a:lnTo>
                  <a:close/>
                  <a:moveTo>
                    <a:pt x="1448" y="71"/>
                  </a:moveTo>
                  <a:lnTo>
                    <a:pt x="1410" y="71"/>
                  </a:lnTo>
                  <a:lnTo>
                    <a:pt x="1410" y="90"/>
                  </a:lnTo>
                  <a:lnTo>
                    <a:pt x="1448" y="90"/>
                  </a:lnTo>
                  <a:lnTo>
                    <a:pt x="1448" y="71"/>
                  </a:lnTo>
                  <a:close/>
                  <a:moveTo>
                    <a:pt x="1523" y="66"/>
                  </a:moveTo>
                  <a:lnTo>
                    <a:pt x="1485" y="69"/>
                  </a:lnTo>
                  <a:lnTo>
                    <a:pt x="1485" y="88"/>
                  </a:lnTo>
                  <a:lnTo>
                    <a:pt x="1523" y="85"/>
                  </a:lnTo>
                  <a:lnTo>
                    <a:pt x="1523" y="66"/>
                  </a:lnTo>
                  <a:close/>
                  <a:moveTo>
                    <a:pt x="1599" y="64"/>
                  </a:moveTo>
                  <a:lnTo>
                    <a:pt x="1561" y="66"/>
                  </a:lnTo>
                  <a:lnTo>
                    <a:pt x="1561" y="85"/>
                  </a:lnTo>
                  <a:lnTo>
                    <a:pt x="1599" y="83"/>
                  </a:lnTo>
                  <a:lnTo>
                    <a:pt x="1599" y="64"/>
                  </a:lnTo>
                  <a:close/>
                  <a:moveTo>
                    <a:pt x="1675" y="62"/>
                  </a:moveTo>
                  <a:lnTo>
                    <a:pt x="1637" y="62"/>
                  </a:lnTo>
                  <a:lnTo>
                    <a:pt x="1637" y="81"/>
                  </a:lnTo>
                  <a:lnTo>
                    <a:pt x="1675" y="81"/>
                  </a:lnTo>
                  <a:lnTo>
                    <a:pt x="1675" y="62"/>
                  </a:lnTo>
                  <a:close/>
                  <a:moveTo>
                    <a:pt x="1750" y="57"/>
                  </a:moveTo>
                  <a:lnTo>
                    <a:pt x="1712" y="59"/>
                  </a:lnTo>
                  <a:lnTo>
                    <a:pt x="1712" y="78"/>
                  </a:lnTo>
                  <a:lnTo>
                    <a:pt x="1750" y="76"/>
                  </a:lnTo>
                  <a:lnTo>
                    <a:pt x="1750" y="57"/>
                  </a:lnTo>
                  <a:close/>
                  <a:moveTo>
                    <a:pt x="1826" y="55"/>
                  </a:moveTo>
                  <a:lnTo>
                    <a:pt x="1788" y="57"/>
                  </a:lnTo>
                  <a:lnTo>
                    <a:pt x="1788" y="76"/>
                  </a:lnTo>
                  <a:lnTo>
                    <a:pt x="1826" y="73"/>
                  </a:lnTo>
                  <a:lnTo>
                    <a:pt x="1826" y="55"/>
                  </a:lnTo>
                  <a:close/>
                  <a:moveTo>
                    <a:pt x="1902" y="52"/>
                  </a:moveTo>
                  <a:lnTo>
                    <a:pt x="1864" y="52"/>
                  </a:lnTo>
                  <a:lnTo>
                    <a:pt x="1864" y="71"/>
                  </a:lnTo>
                  <a:lnTo>
                    <a:pt x="1902" y="71"/>
                  </a:lnTo>
                  <a:lnTo>
                    <a:pt x="1902" y="52"/>
                  </a:lnTo>
                  <a:close/>
                  <a:moveTo>
                    <a:pt x="1977" y="47"/>
                  </a:moveTo>
                  <a:lnTo>
                    <a:pt x="1939" y="50"/>
                  </a:lnTo>
                  <a:lnTo>
                    <a:pt x="1939" y="69"/>
                  </a:lnTo>
                  <a:lnTo>
                    <a:pt x="1977" y="66"/>
                  </a:lnTo>
                  <a:lnTo>
                    <a:pt x="1977" y="47"/>
                  </a:lnTo>
                  <a:close/>
                  <a:moveTo>
                    <a:pt x="2053" y="45"/>
                  </a:moveTo>
                  <a:lnTo>
                    <a:pt x="2015" y="47"/>
                  </a:lnTo>
                  <a:lnTo>
                    <a:pt x="2015" y="66"/>
                  </a:lnTo>
                  <a:lnTo>
                    <a:pt x="2053" y="64"/>
                  </a:lnTo>
                  <a:lnTo>
                    <a:pt x="2053" y="45"/>
                  </a:lnTo>
                  <a:close/>
                  <a:moveTo>
                    <a:pt x="2129" y="43"/>
                  </a:moveTo>
                  <a:lnTo>
                    <a:pt x="2091" y="43"/>
                  </a:lnTo>
                  <a:lnTo>
                    <a:pt x="2091" y="62"/>
                  </a:lnTo>
                  <a:lnTo>
                    <a:pt x="2129" y="62"/>
                  </a:lnTo>
                  <a:lnTo>
                    <a:pt x="2129" y="43"/>
                  </a:lnTo>
                  <a:close/>
                  <a:moveTo>
                    <a:pt x="2204" y="38"/>
                  </a:moveTo>
                  <a:lnTo>
                    <a:pt x="2166" y="40"/>
                  </a:lnTo>
                  <a:lnTo>
                    <a:pt x="2166" y="59"/>
                  </a:lnTo>
                  <a:lnTo>
                    <a:pt x="2204" y="57"/>
                  </a:lnTo>
                  <a:lnTo>
                    <a:pt x="2204" y="38"/>
                  </a:lnTo>
                  <a:close/>
                  <a:moveTo>
                    <a:pt x="2280" y="36"/>
                  </a:moveTo>
                  <a:lnTo>
                    <a:pt x="2242" y="38"/>
                  </a:lnTo>
                  <a:lnTo>
                    <a:pt x="2242" y="57"/>
                  </a:lnTo>
                  <a:lnTo>
                    <a:pt x="2280" y="55"/>
                  </a:lnTo>
                  <a:lnTo>
                    <a:pt x="2280" y="36"/>
                  </a:lnTo>
                  <a:close/>
                  <a:moveTo>
                    <a:pt x="2356" y="33"/>
                  </a:moveTo>
                  <a:lnTo>
                    <a:pt x="2318" y="33"/>
                  </a:lnTo>
                  <a:lnTo>
                    <a:pt x="2318" y="52"/>
                  </a:lnTo>
                  <a:lnTo>
                    <a:pt x="2356" y="52"/>
                  </a:lnTo>
                  <a:lnTo>
                    <a:pt x="2356" y="33"/>
                  </a:lnTo>
                  <a:close/>
                  <a:moveTo>
                    <a:pt x="2431" y="29"/>
                  </a:moveTo>
                  <a:lnTo>
                    <a:pt x="2393" y="31"/>
                  </a:lnTo>
                  <a:lnTo>
                    <a:pt x="2393" y="50"/>
                  </a:lnTo>
                  <a:lnTo>
                    <a:pt x="2431" y="47"/>
                  </a:lnTo>
                  <a:lnTo>
                    <a:pt x="2431" y="29"/>
                  </a:lnTo>
                  <a:close/>
                  <a:moveTo>
                    <a:pt x="2507" y="26"/>
                  </a:moveTo>
                  <a:lnTo>
                    <a:pt x="2469" y="29"/>
                  </a:lnTo>
                  <a:lnTo>
                    <a:pt x="2469" y="47"/>
                  </a:lnTo>
                  <a:lnTo>
                    <a:pt x="2507" y="45"/>
                  </a:lnTo>
                  <a:lnTo>
                    <a:pt x="2507" y="26"/>
                  </a:lnTo>
                  <a:close/>
                  <a:moveTo>
                    <a:pt x="2583" y="24"/>
                  </a:moveTo>
                  <a:lnTo>
                    <a:pt x="2545" y="24"/>
                  </a:lnTo>
                  <a:lnTo>
                    <a:pt x="2545" y="43"/>
                  </a:lnTo>
                  <a:lnTo>
                    <a:pt x="2583" y="43"/>
                  </a:lnTo>
                  <a:lnTo>
                    <a:pt x="2583" y="24"/>
                  </a:lnTo>
                  <a:close/>
                  <a:moveTo>
                    <a:pt x="2658" y="19"/>
                  </a:moveTo>
                  <a:lnTo>
                    <a:pt x="2620" y="21"/>
                  </a:lnTo>
                  <a:lnTo>
                    <a:pt x="2620" y="40"/>
                  </a:lnTo>
                  <a:lnTo>
                    <a:pt x="2658" y="38"/>
                  </a:lnTo>
                  <a:lnTo>
                    <a:pt x="2658" y="19"/>
                  </a:lnTo>
                  <a:close/>
                  <a:moveTo>
                    <a:pt x="2734" y="17"/>
                  </a:moveTo>
                  <a:lnTo>
                    <a:pt x="2696" y="19"/>
                  </a:lnTo>
                  <a:lnTo>
                    <a:pt x="2696" y="38"/>
                  </a:lnTo>
                  <a:lnTo>
                    <a:pt x="2734" y="36"/>
                  </a:lnTo>
                  <a:lnTo>
                    <a:pt x="2734" y="17"/>
                  </a:lnTo>
                  <a:close/>
                  <a:moveTo>
                    <a:pt x="2810" y="14"/>
                  </a:moveTo>
                  <a:lnTo>
                    <a:pt x="2772" y="14"/>
                  </a:lnTo>
                  <a:lnTo>
                    <a:pt x="2772" y="33"/>
                  </a:lnTo>
                  <a:lnTo>
                    <a:pt x="2810" y="33"/>
                  </a:lnTo>
                  <a:lnTo>
                    <a:pt x="2810" y="14"/>
                  </a:lnTo>
                  <a:close/>
                  <a:moveTo>
                    <a:pt x="2885" y="10"/>
                  </a:moveTo>
                  <a:lnTo>
                    <a:pt x="2847" y="12"/>
                  </a:lnTo>
                  <a:lnTo>
                    <a:pt x="2847" y="31"/>
                  </a:lnTo>
                  <a:lnTo>
                    <a:pt x="2885" y="29"/>
                  </a:lnTo>
                  <a:lnTo>
                    <a:pt x="2885" y="10"/>
                  </a:lnTo>
                  <a:close/>
                  <a:moveTo>
                    <a:pt x="2961" y="7"/>
                  </a:moveTo>
                  <a:lnTo>
                    <a:pt x="2923" y="10"/>
                  </a:lnTo>
                  <a:lnTo>
                    <a:pt x="2923" y="29"/>
                  </a:lnTo>
                  <a:lnTo>
                    <a:pt x="2961" y="26"/>
                  </a:lnTo>
                  <a:lnTo>
                    <a:pt x="2961" y="7"/>
                  </a:lnTo>
                  <a:close/>
                  <a:moveTo>
                    <a:pt x="3034" y="5"/>
                  </a:moveTo>
                  <a:lnTo>
                    <a:pt x="2996" y="5"/>
                  </a:lnTo>
                  <a:lnTo>
                    <a:pt x="2999" y="24"/>
                  </a:lnTo>
                  <a:lnTo>
                    <a:pt x="3037" y="24"/>
                  </a:lnTo>
                  <a:lnTo>
                    <a:pt x="3034" y="5"/>
                  </a:lnTo>
                  <a:close/>
                  <a:moveTo>
                    <a:pt x="3110" y="0"/>
                  </a:moveTo>
                  <a:lnTo>
                    <a:pt x="3072" y="2"/>
                  </a:lnTo>
                  <a:lnTo>
                    <a:pt x="3074" y="21"/>
                  </a:lnTo>
                  <a:lnTo>
                    <a:pt x="3112" y="19"/>
                  </a:lnTo>
                  <a:lnTo>
                    <a:pt x="3110" y="0"/>
                  </a:lnTo>
                  <a:close/>
                </a:path>
              </a:pathLst>
            </a:custGeom>
            <a:solidFill>
              <a:srgbClr val="EFEFE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10"/>
            <p:cNvSpPr>
              <a:spLocks noEditPoints="1"/>
            </p:cNvSpPr>
            <p:nvPr/>
          </p:nvSpPr>
          <p:spPr bwMode="auto">
            <a:xfrm>
              <a:off x="6082670" y="3312072"/>
              <a:ext cx="2304686" cy="110346"/>
            </a:xfrm>
            <a:custGeom>
              <a:avLst/>
              <a:gdLst>
                <a:gd name="T0" fmla="*/ 12 w 3112"/>
                <a:gd name="T1" fmla="*/ 149 h 149"/>
                <a:gd name="T2" fmla="*/ 50 w 3112"/>
                <a:gd name="T3" fmla="*/ 147 h 149"/>
                <a:gd name="T4" fmla="*/ 126 w 3112"/>
                <a:gd name="T5" fmla="*/ 125 h 149"/>
                <a:gd name="T6" fmla="*/ 237 w 3112"/>
                <a:gd name="T7" fmla="*/ 121 h 149"/>
                <a:gd name="T8" fmla="*/ 237 w 3112"/>
                <a:gd name="T9" fmla="*/ 121 h 149"/>
                <a:gd name="T10" fmla="*/ 315 w 3112"/>
                <a:gd name="T11" fmla="*/ 135 h 149"/>
                <a:gd name="T12" fmla="*/ 353 w 3112"/>
                <a:gd name="T13" fmla="*/ 135 h 149"/>
                <a:gd name="T14" fmla="*/ 426 w 3112"/>
                <a:gd name="T15" fmla="*/ 114 h 149"/>
                <a:gd name="T16" fmla="*/ 539 w 3112"/>
                <a:gd name="T17" fmla="*/ 109 h 149"/>
                <a:gd name="T18" fmla="*/ 539 w 3112"/>
                <a:gd name="T19" fmla="*/ 109 h 149"/>
                <a:gd name="T20" fmla="*/ 617 w 3112"/>
                <a:gd name="T21" fmla="*/ 123 h 149"/>
                <a:gd name="T22" fmla="*/ 655 w 3112"/>
                <a:gd name="T23" fmla="*/ 123 h 149"/>
                <a:gd name="T24" fmla="*/ 729 w 3112"/>
                <a:gd name="T25" fmla="*/ 99 h 149"/>
                <a:gd name="T26" fmla="*/ 842 w 3112"/>
                <a:gd name="T27" fmla="*/ 95 h 149"/>
                <a:gd name="T28" fmla="*/ 842 w 3112"/>
                <a:gd name="T29" fmla="*/ 95 h 149"/>
                <a:gd name="T30" fmla="*/ 920 w 3112"/>
                <a:gd name="T31" fmla="*/ 111 h 149"/>
                <a:gd name="T32" fmla="*/ 958 w 3112"/>
                <a:gd name="T33" fmla="*/ 109 h 149"/>
                <a:gd name="T34" fmla="*/ 1031 w 3112"/>
                <a:gd name="T35" fmla="*/ 88 h 149"/>
                <a:gd name="T36" fmla="*/ 1145 w 3112"/>
                <a:gd name="T37" fmla="*/ 83 h 149"/>
                <a:gd name="T38" fmla="*/ 1145 w 3112"/>
                <a:gd name="T39" fmla="*/ 83 h 149"/>
                <a:gd name="T40" fmla="*/ 1220 w 3112"/>
                <a:gd name="T41" fmla="*/ 99 h 149"/>
                <a:gd name="T42" fmla="*/ 1258 w 3112"/>
                <a:gd name="T43" fmla="*/ 97 h 149"/>
                <a:gd name="T44" fmla="*/ 1334 w 3112"/>
                <a:gd name="T45" fmla="*/ 76 h 149"/>
                <a:gd name="T46" fmla="*/ 1448 w 3112"/>
                <a:gd name="T47" fmla="*/ 71 h 149"/>
                <a:gd name="T48" fmla="*/ 1448 w 3112"/>
                <a:gd name="T49" fmla="*/ 71 h 149"/>
                <a:gd name="T50" fmla="*/ 1523 w 3112"/>
                <a:gd name="T51" fmla="*/ 85 h 149"/>
                <a:gd name="T52" fmla="*/ 1561 w 3112"/>
                <a:gd name="T53" fmla="*/ 85 h 149"/>
                <a:gd name="T54" fmla="*/ 1637 w 3112"/>
                <a:gd name="T55" fmla="*/ 62 h 149"/>
                <a:gd name="T56" fmla="*/ 1750 w 3112"/>
                <a:gd name="T57" fmla="*/ 57 h 149"/>
                <a:gd name="T58" fmla="*/ 1750 w 3112"/>
                <a:gd name="T59" fmla="*/ 57 h 149"/>
                <a:gd name="T60" fmla="*/ 1826 w 3112"/>
                <a:gd name="T61" fmla="*/ 73 h 149"/>
                <a:gd name="T62" fmla="*/ 1864 w 3112"/>
                <a:gd name="T63" fmla="*/ 71 h 149"/>
                <a:gd name="T64" fmla="*/ 1939 w 3112"/>
                <a:gd name="T65" fmla="*/ 50 h 149"/>
                <a:gd name="T66" fmla="*/ 2053 w 3112"/>
                <a:gd name="T67" fmla="*/ 45 h 149"/>
                <a:gd name="T68" fmla="*/ 2053 w 3112"/>
                <a:gd name="T69" fmla="*/ 45 h 149"/>
                <a:gd name="T70" fmla="*/ 2129 w 3112"/>
                <a:gd name="T71" fmla="*/ 62 h 149"/>
                <a:gd name="T72" fmla="*/ 2166 w 3112"/>
                <a:gd name="T73" fmla="*/ 59 h 149"/>
                <a:gd name="T74" fmla="*/ 2242 w 3112"/>
                <a:gd name="T75" fmla="*/ 38 h 149"/>
                <a:gd name="T76" fmla="*/ 2356 w 3112"/>
                <a:gd name="T77" fmla="*/ 33 h 149"/>
                <a:gd name="T78" fmla="*/ 2356 w 3112"/>
                <a:gd name="T79" fmla="*/ 33 h 149"/>
                <a:gd name="T80" fmla="*/ 2431 w 3112"/>
                <a:gd name="T81" fmla="*/ 47 h 149"/>
                <a:gd name="T82" fmla="*/ 2469 w 3112"/>
                <a:gd name="T83" fmla="*/ 47 h 149"/>
                <a:gd name="T84" fmla="*/ 2545 w 3112"/>
                <a:gd name="T85" fmla="*/ 24 h 149"/>
                <a:gd name="T86" fmla="*/ 2658 w 3112"/>
                <a:gd name="T87" fmla="*/ 19 h 149"/>
                <a:gd name="T88" fmla="*/ 2658 w 3112"/>
                <a:gd name="T89" fmla="*/ 19 h 149"/>
                <a:gd name="T90" fmla="*/ 2734 w 3112"/>
                <a:gd name="T91" fmla="*/ 36 h 149"/>
                <a:gd name="T92" fmla="*/ 2772 w 3112"/>
                <a:gd name="T93" fmla="*/ 33 h 149"/>
                <a:gd name="T94" fmla="*/ 2847 w 3112"/>
                <a:gd name="T95" fmla="*/ 12 h 149"/>
                <a:gd name="T96" fmla="*/ 2961 w 3112"/>
                <a:gd name="T97" fmla="*/ 7 h 149"/>
                <a:gd name="T98" fmla="*/ 2961 w 3112"/>
                <a:gd name="T99" fmla="*/ 7 h 149"/>
                <a:gd name="T100" fmla="*/ 3037 w 3112"/>
                <a:gd name="T101" fmla="*/ 24 h 149"/>
                <a:gd name="T102" fmla="*/ 3074 w 3112"/>
                <a:gd name="T103" fmla="*/ 2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12" h="149">
                  <a:moveTo>
                    <a:pt x="12" y="130"/>
                  </a:moveTo>
                  <a:lnTo>
                    <a:pt x="0" y="130"/>
                  </a:lnTo>
                  <a:lnTo>
                    <a:pt x="0" y="149"/>
                  </a:lnTo>
                  <a:lnTo>
                    <a:pt x="12" y="149"/>
                  </a:lnTo>
                  <a:lnTo>
                    <a:pt x="12" y="130"/>
                  </a:lnTo>
                  <a:moveTo>
                    <a:pt x="88" y="125"/>
                  </a:moveTo>
                  <a:lnTo>
                    <a:pt x="50" y="128"/>
                  </a:lnTo>
                  <a:lnTo>
                    <a:pt x="50" y="147"/>
                  </a:lnTo>
                  <a:lnTo>
                    <a:pt x="88" y="144"/>
                  </a:lnTo>
                  <a:lnTo>
                    <a:pt x="88" y="125"/>
                  </a:lnTo>
                  <a:moveTo>
                    <a:pt x="163" y="123"/>
                  </a:moveTo>
                  <a:lnTo>
                    <a:pt x="126" y="125"/>
                  </a:lnTo>
                  <a:lnTo>
                    <a:pt x="126" y="144"/>
                  </a:lnTo>
                  <a:lnTo>
                    <a:pt x="163" y="142"/>
                  </a:lnTo>
                  <a:lnTo>
                    <a:pt x="163" y="123"/>
                  </a:lnTo>
                  <a:moveTo>
                    <a:pt x="237" y="121"/>
                  </a:moveTo>
                  <a:lnTo>
                    <a:pt x="201" y="121"/>
                  </a:lnTo>
                  <a:lnTo>
                    <a:pt x="201" y="140"/>
                  </a:lnTo>
                  <a:lnTo>
                    <a:pt x="239" y="140"/>
                  </a:lnTo>
                  <a:lnTo>
                    <a:pt x="237" y="121"/>
                  </a:lnTo>
                  <a:moveTo>
                    <a:pt x="312" y="118"/>
                  </a:moveTo>
                  <a:lnTo>
                    <a:pt x="275" y="118"/>
                  </a:lnTo>
                  <a:lnTo>
                    <a:pt x="277" y="137"/>
                  </a:lnTo>
                  <a:lnTo>
                    <a:pt x="315" y="135"/>
                  </a:lnTo>
                  <a:lnTo>
                    <a:pt x="312" y="118"/>
                  </a:lnTo>
                  <a:moveTo>
                    <a:pt x="388" y="114"/>
                  </a:moveTo>
                  <a:lnTo>
                    <a:pt x="350" y="116"/>
                  </a:lnTo>
                  <a:lnTo>
                    <a:pt x="353" y="135"/>
                  </a:lnTo>
                  <a:lnTo>
                    <a:pt x="390" y="133"/>
                  </a:lnTo>
                  <a:lnTo>
                    <a:pt x="388" y="114"/>
                  </a:lnTo>
                  <a:moveTo>
                    <a:pt x="464" y="111"/>
                  </a:moveTo>
                  <a:lnTo>
                    <a:pt x="426" y="114"/>
                  </a:lnTo>
                  <a:lnTo>
                    <a:pt x="428" y="133"/>
                  </a:lnTo>
                  <a:lnTo>
                    <a:pt x="466" y="130"/>
                  </a:lnTo>
                  <a:lnTo>
                    <a:pt x="464" y="111"/>
                  </a:lnTo>
                  <a:moveTo>
                    <a:pt x="539" y="109"/>
                  </a:moveTo>
                  <a:lnTo>
                    <a:pt x="502" y="109"/>
                  </a:lnTo>
                  <a:lnTo>
                    <a:pt x="504" y="128"/>
                  </a:lnTo>
                  <a:lnTo>
                    <a:pt x="542" y="128"/>
                  </a:lnTo>
                  <a:lnTo>
                    <a:pt x="539" y="109"/>
                  </a:lnTo>
                  <a:moveTo>
                    <a:pt x="615" y="104"/>
                  </a:moveTo>
                  <a:lnTo>
                    <a:pt x="577" y="107"/>
                  </a:lnTo>
                  <a:lnTo>
                    <a:pt x="580" y="125"/>
                  </a:lnTo>
                  <a:lnTo>
                    <a:pt x="617" y="123"/>
                  </a:lnTo>
                  <a:lnTo>
                    <a:pt x="615" y="104"/>
                  </a:lnTo>
                  <a:moveTo>
                    <a:pt x="691" y="102"/>
                  </a:moveTo>
                  <a:lnTo>
                    <a:pt x="653" y="104"/>
                  </a:lnTo>
                  <a:lnTo>
                    <a:pt x="655" y="123"/>
                  </a:lnTo>
                  <a:lnTo>
                    <a:pt x="693" y="121"/>
                  </a:lnTo>
                  <a:lnTo>
                    <a:pt x="691" y="102"/>
                  </a:lnTo>
                  <a:moveTo>
                    <a:pt x="766" y="99"/>
                  </a:moveTo>
                  <a:lnTo>
                    <a:pt x="729" y="99"/>
                  </a:lnTo>
                  <a:lnTo>
                    <a:pt x="731" y="118"/>
                  </a:lnTo>
                  <a:lnTo>
                    <a:pt x="769" y="118"/>
                  </a:lnTo>
                  <a:lnTo>
                    <a:pt x="766" y="99"/>
                  </a:lnTo>
                  <a:moveTo>
                    <a:pt x="842" y="95"/>
                  </a:moveTo>
                  <a:lnTo>
                    <a:pt x="804" y="97"/>
                  </a:lnTo>
                  <a:lnTo>
                    <a:pt x="807" y="116"/>
                  </a:lnTo>
                  <a:lnTo>
                    <a:pt x="844" y="114"/>
                  </a:lnTo>
                  <a:lnTo>
                    <a:pt x="842" y="95"/>
                  </a:lnTo>
                  <a:moveTo>
                    <a:pt x="918" y="92"/>
                  </a:moveTo>
                  <a:lnTo>
                    <a:pt x="880" y="95"/>
                  </a:lnTo>
                  <a:lnTo>
                    <a:pt x="882" y="114"/>
                  </a:lnTo>
                  <a:lnTo>
                    <a:pt x="920" y="111"/>
                  </a:lnTo>
                  <a:lnTo>
                    <a:pt x="918" y="92"/>
                  </a:lnTo>
                  <a:moveTo>
                    <a:pt x="993" y="90"/>
                  </a:moveTo>
                  <a:lnTo>
                    <a:pt x="956" y="90"/>
                  </a:lnTo>
                  <a:lnTo>
                    <a:pt x="958" y="109"/>
                  </a:lnTo>
                  <a:lnTo>
                    <a:pt x="996" y="109"/>
                  </a:lnTo>
                  <a:lnTo>
                    <a:pt x="993" y="90"/>
                  </a:lnTo>
                  <a:moveTo>
                    <a:pt x="1069" y="85"/>
                  </a:moveTo>
                  <a:lnTo>
                    <a:pt x="1031" y="88"/>
                  </a:lnTo>
                  <a:lnTo>
                    <a:pt x="1034" y="107"/>
                  </a:lnTo>
                  <a:lnTo>
                    <a:pt x="1072" y="104"/>
                  </a:lnTo>
                  <a:lnTo>
                    <a:pt x="1069" y="85"/>
                  </a:lnTo>
                  <a:moveTo>
                    <a:pt x="1145" y="83"/>
                  </a:moveTo>
                  <a:lnTo>
                    <a:pt x="1107" y="85"/>
                  </a:lnTo>
                  <a:lnTo>
                    <a:pt x="1109" y="104"/>
                  </a:lnTo>
                  <a:lnTo>
                    <a:pt x="1145" y="102"/>
                  </a:lnTo>
                  <a:lnTo>
                    <a:pt x="1145" y="83"/>
                  </a:lnTo>
                  <a:moveTo>
                    <a:pt x="1220" y="81"/>
                  </a:moveTo>
                  <a:lnTo>
                    <a:pt x="1183" y="81"/>
                  </a:lnTo>
                  <a:lnTo>
                    <a:pt x="1183" y="99"/>
                  </a:lnTo>
                  <a:lnTo>
                    <a:pt x="1220" y="99"/>
                  </a:lnTo>
                  <a:lnTo>
                    <a:pt x="1220" y="81"/>
                  </a:lnTo>
                  <a:moveTo>
                    <a:pt x="1296" y="76"/>
                  </a:moveTo>
                  <a:lnTo>
                    <a:pt x="1258" y="78"/>
                  </a:lnTo>
                  <a:lnTo>
                    <a:pt x="1258" y="97"/>
                  </a:lnTo>
                  <a:lnTo>
                    <a:pt x="1296" y="95"/>
                  </a:lnTo>
                  <a:lnTo>
                    <a:pt x="1296" y="76"/>
                  </a:lnTo>
                  <a:moveTo>
                    <a:pt x="1372" y="73"/>
                  </a:moveTo>
                  <a:lnTo>
                    <a:pt x="1334" y="76"/>
                  </a:lnTo>
                  <a:lnTo>
                    <a:pt x="1334" y="95"/>
                  </a:lnTo>
                  <a:lnTo>
                    <a:pt x="1372" y="92"/>
                  </a:lnTo>
                  <a:lnTo>
                    <a:pt x="1372" y="73"/>
                  </a:lnTo>
                  <a:moveTo>
                    <a:pt x="1448" y="71"/>
                  </a:moveTo>
                  <a:lnTo>
                    <a:pt x="1410" y="71"/>
                  </a:lnTo>
                  <a:lnTo>
                    <a:pt x="1410" y="90"/>
                  </a:lnTo>
                  <a:lnTo>
                    <a:pt x="1448" y="90"/>
                  </a:lnTo>
                  <a:lnTo>
                    <a:pt x="1448" y="71"/>
                  </a:lnTo>
                  <a:moveTo>
                    <a:pt x="1523" y="66"/>
                  </a:moveTo>
                  <a:lnTo>
                    <a:pt x="1485" y="69"/>
                  </a:lnTo>
                  <a:lnTo>
                    <a:pt x="1485" y="88"/>
                  </a:lnTo>
                  <a:lnTo>
                    <a:pt x="1523" y="85"/>
                  </a:lnTo>
                  <a:lnTo>
                    <a:pt x="1523" y="66"/>
                  </a:lnTo>
                  <a:moveTo>
                    <a:pt x="1599" y="64"/>
                  </a:moveTo>
                  <a:lnTo>
                    <a:pt x="1561" y="66"/>
                  </a:lnTo>
                  <a:lnTo>
                    <a:pt x="1561" y="85"/>
                  </a:lnTo>
                  <a:lnTo>
                    <a:pt x="1599" y="83"/>
                  </a:lnTo>
                  <a:lnTo>
                    <a:pt x="1599" y="64"/>
                  </a:lnTo>
                  <a:moveTo>
                    <a:pt x="1675" y="62"/>
                  </a:moveTo>
                  <a:lnTo>
                    <a:pt x="1637" y="62"/>
                  </a:lnTo>
                  <a:lnTo>
                    <a:pt x="1637" y="81"/>
                  </a:lnTo>
                  <a:lnTo>
                    <a:pt x="1675" y="81"/>
                  </a:lnTo>
                  <a:lnTo>
                    <a:pt x="1675" y="62"/>
                  </a:lnTo>
                  <a:moveTo>
                    <a:pt x="1750" y="57"/>
                  </a:moveTo>
                  <a:lnTo>
                    <a:pt x="1712" y="59"/>
                  </a:lnTo>
                  <a:lnTo>
                    <a:pt x="1712" y="78"/>
                  </a:lnTo>
                  <a:lnTo>
                    <a:pt x="1750" y="76"/>
                  </a:lnTo>
                  <a:lnTo>
                    <a:pt x="1750" y="57"/>
                  </a:lnTo>
                  <a:moveTo>
                    <a:pt x="1826" y="55"/>
                  </a:moveTo>
                  <a:lnTo>
                    <a:pt x="1788" y="57"/>
                  </a:lnTo>
                  <a:lnTo>
                    <a:pt x="1788" y="76"/>
                  </a:lnTo>
                  <a:lnTo>
                    <a:pt x="1826" y="73"/>
                  </a:lnTo>
                  <a:lnTo>
                    <a:pt x="1826" y="55"/>
                  </a:lnTo>
                  <a:moveTo>
                    <a:pt x="1902" y="52"/>
                  </a:moveTo>
                  <a:lnTo>
                    <a:pt x="1864" y="52"/>
                  </a:lnTo>
                  <a:lnTo>
                    <a:pt x="1864" y="71"/>
                  </a:lnTo>
                  <a:lnTo>
                    <a:pt x="1902" y="71"/>
                  </a:lnTo>
                  <a:lnTo>
                    <a:pt x="1902" y="52"/>
                  </a:lnTo>
                  <a:moveTo>
                    <a:pt x="1977" y="47"/>
                  </a:moveTo>
                  <a:lnTo>
                    <a:pt x="1939" y="50"/>
                  </a:lnTo>
                  <a:lnTo>
                    <a:pt x="1939" y="69"/>
                  </a:lnTo>
                  <a:lnTo>
                    <a:pt x="1977" y="66"/>
                  </a:lnTo>
                  <a:lnTo>
                    <a:pt x="1977" y="47"/>
                  </a:lnTo>
                  <a:moveTo>
                    <a:pt x="2053" y="45"/>
                  </a:moveTo>
                  <a:lnTo>
                    <a:pt x="2015" y="47"/>
                  </a:lnTo>
                  <a:lnTo>
                    <a:pt x="2015" y="66"/>
                  </a:lnTo>
                  <a:lnTo>
                    <a:pt x="2053" y="64"/>
                  </a:lnTo>
                  <a:lnTo>
                    <a:pt x="2053" y="45"/>
                  </a:lnTo>
                  <a:moveTo>
                    <a:pt x="2129" y="43"/>
                  </a:moveTo>
                  <a:lnTo>
                    <a:pt x="2091" y="43"/>
                  </a:lnTo>
                  <a:lnTo>
                    <a:pt x="2091" y="62"/>
                  </a:lnTo>
                  <a:lnTo>
                    <a:pt x="2129" y="62"/>
                  </a:lnTo>
                  <a:lnTo>
                    <a:pt x="2129" y="43"/>
                  </a:lnTo>
                  <a:moveTo>
                    <a:pt x="2204" y="38"/>
                  </a:moveTo>
                  <a:lnTo>
                    <a:pt x="2166" y="40"/>
                  </a:lnTo>
                  <a:lnTo>
                    <a:pt x="2166" y="59"/>
                  </a:lnTo>
                  <a:lnTo>
                    <a:pt x="2204" y="57"/>
                  </a:lnTo>
                  <a:lnTo>
                    <a:pt x="2204" y="38"/>
                  </a:lnTo>
                  <a:moveTo>
                    <a:pt x="2280" y="36"/>
                  </a:moveTo>
                  <a:lnTo>
                    <a:pt x="2242" y="38"/>
                  </a:lnTo>
                  <a:lnTo>
                    <a:pt x="2242" y="57"/>
                  </a:lnTo>
                  <a:lnTo>
                    <a:pt x="2280" y="55"/>
                  </a:lnTo>
                  <a:lnTo>
                    <a:pt x="2280" y="36"/>
                  </a:lnTo>
                  <a:moveTo>
                    <a:pt x="2356" y="33"/>
                  </a:moveTo>
                  <a:lnTo>
                    <a:pt x="2318" y="33"/>
                  </a:lnTo>
                  <a:lnTo>
                    <a:pt x="2318" y="52"/>
                  </a:lnTo>
                  <a:lnTo>
                    <a:pt x="2356" y="52"/>
                  </a:lnTo>
                  <a:lnTo>
                    <a:pt x="2356" y="33"/>
                  </a:lnTo>
                  <a:moveTo>
                    <a:pt x="2431" y="29"/>
                  </a:moveTo>
                  <a:lnTo>
                    <a:pt x="2393" y="31"/>
                  </a:lnTo>
                  <a:lnTo>
                    <a:pt x="2393" y="50"/>
                  </a:lnTo>
                  <a:lnTo>
                    <a:pt x="2431" y="47"/>
                  </a:lnTo>
                  <a:lnTo>
                    <a:pt x="2431" y="29"/>
                  </a:lnTo>
                  <a:moveTo>
                    <a:pt x="2507" y="26"/>
                  </a:moveTo>
                  <a:lnTo>
                    <a:pt x="2469" y="29"/>
                  </a:lnTo>
                  <a:lnTo>
                    <a:pt x="2469" y="47"/>
                  </a:lnTo>
                  <a:lnTo>
                    <a:pt x="2507" y="45"/>
                  </a:lnTo>
                  <a:lnTo>
                    <a:pt x="2507" y="26"/>
                  </a:lnTo>
                  <a:moveTo>
                    <a:pt x="2583" y="24"/>
                  </a:moveTo>
                  <a:lnTo>
                    <a:pt x="2545" y="24"/>
                  </a:lnTo>
                  <a:lnTo>
                    <a:pt x="2545" y="43"/>
                  </a:lnTo>
                  <a:lnTo>
                    <a:pt x="2583" y="43"/>
                  </a:lnTo>
                  <a:lnTo>
                    <a:pt x="2583" y="24"/>
                  </a:lnTo>
                  <a:moveTo>
                    <a:pt x="2658" y="19"/>
                  </a:moveTo>
                  <a:lnTo>
                    <a:pt x="2620" y="21"/>
                  </a:lnTo>
                  <a:lnTo>
                    <a:pt x="2620" y="40"/>
                  </a:lnTo>
                  <a:lnTo>
                    <a:pt x="2658" y="38"/>
                  </a:lnTo>
                  <a:lnTo>
                    <a:pt x="2658" y="19"/>
                  </a:lnTo>
                  <a:moveTo>
                    <a:pt x="2734" y="17"/>
                  </a:moveTo>
                  <a:lnTo>
                    <a:pt x="2696" y="19"/>
                  </a:lnTo>
                  <a:lnTo>
                    <a:pt x="2696" y="38"/>
                  </a:lnTo>
                  <a:lnTo>
                    <a:pt x="2734" y="36"/>
                  </a:lnTo>
                  <a:lnTo>
                    <a:pt x="2734" y="17"/>
                  </a:lnTo>
                  <a:moveTo>
                    <a:pt x="2810" y="14"/>
                  </a:moveTo>
                  <a:lnTo>
                    <a:pt x="2772" y="14"/>
                  </a:lnTo>
                  <a:lnTo>
                    <a:pt x="2772" y="33"/>
                  </a:lnTo>
                  <a:lnTo>
                    <a:pt x="2810" y="33"/>
                  </a:lnTo>
                  <a:lnTo>
                    <a:pt x="2810" y="14"/>
                  </a:lnTo>
                  <a:moveTo>
                    <a:pt x="2885" y="10"/>
                  </a:moveTo>
                  <a:lnTo>
                    <a:pt x="2847" y="12"/>
                  </a:lnTo>
                  <a:lnTo>
                    <a:pt x="2847" y="31"/>
                  </a:lnTo>
                  <a:lnTo>
                    <a:pt x="2885" y="29"/>
                  </a:lnTo>
                  <a:lnTo>
                    <a:pt x="2885" y="10"/>
                  </a:lnTo>
                  <a:moveTo>
                    <a:pt x="2961" y="7"/>
                  </a:moveTo>
                  <a:lnTo>
                    <a:pt x="2923" y="10"/>
                  </a:lnTo>
                  <a:lnTo>
                    <a:pt x="2923" y="29"/>
                  </a:lnTo>
                  <a:lnTo>
                    <a:pt x="2961" y="26"/>
                  </a:lnTo>
                  <a:lnTo>
                    <a:pt x="2961" y="7"/>
                  </a:lnTo>
                  <a:moveTo>
                    <a:pt x="3034" y="5"/>
                  </a:moveTo>
                  <a:lnTo>
                    <a:pt x="2996" y="5"/>
                  </a:lnTo>
                  <a:lnTo>
                    <a:pt x="2999" y="24"/>
                  </a:lnTo>
                  <a:lnTo>
                    <a:pt x="3037" y="24"/>
                  </a:lnTo>
                  <a:lnTo>
                    <a:pt x="3034" y="5"/>
                  </a:lnTo>
                  <a:moveTo>
                    <a:pt x="3110" y="0"/>
                  </a:moveTo>
                  <a:lnTo>
                    <a:pt x="3072" y="2"/>
                  </a:lnTo>
                  <a:lnTo>
                    <a:pt x="3074" y="21"/>
                  </a:lnTo>
                  <a:lnTo>
                    <a:pt x="3112" y="19"/>
                  </a:lnTo>
                  <a:lnTo>
                    <a:pt x="3110" y="0"/>
                  </a:lnTo>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11"/>
            <p:cNvSpPr>
              <a:spLocks noEditPoints="1"/>
            </p:cNvSpPr>
            <p:nvPr/>
          </p:nvSpPr>
          <p:spPr bwMode="auto">
            <a:xfrm>
              <a:off x="5154722" y="1986433"/>
              <a:ext cx="1933656" cy="1441169"/>
            </a:xfrm>
            <a:custGeom>
              <a:avLst/>
              <a:gdLst>
                <a:gd name="T0" fmla="*/ 31 w 2611"/>
                <a:gd name="T1" fmla="*/ 21 h 1946"/>
                <a:gd name="T2" fmla="*/ 71 w 2611"/>
                <a:gd name="T3" fmla="*/ 85 h 1946"/>
                <a:gd name="T4" fmla="*/ 111 w 2611"/>
                <a:gd name="T5" fmla="*/ 149 h 1946"/>
                <a:gd name="T6" fmla="*/ 154 w 2611"/>
                <a:gd name="T7" fmla="*/ 213 h 1946"/>
                <a:gd name="T8" fmla="*/ 194 w 2611"/>
                <a:gd name="T9" fmla="*/ 276 h 1946"/>
                <a:gd name="T10" fmla="*/ 236 w 2611"/>
                <a:gd name="T11" fmla="*/ 340 h 1946"/>
                <a:gd name="T12" fmla="*/ 277 w 2611"/>
                <a:gd name="T13" fmla="*/ 404 h 1946"/>
                <a:gd name="T14" fmla="*/ 317 w 2611"/>
                <a:gd name="T15" fmla="*/ 466 h 1946"/>
                <a:gd name="T16" fmla="*/ 359 w 2611"/>
                <a:gd name="T17" fmla="*/ 529 h 1946"/>
                <a:gd name="T18" fmla="*/ 400 w 2611"/>
                <a:gd name="T19" fmla="*/ 593 h 1946"/>
                <a:gd name="T20" fmla="*/ 440 w 2611"/>
                <a:gd name="T21" fmla="*/ 657 h 1946"/>
                <a:gd name="T22" fmla="*/ 482 w 2611"/>
                <a:gd name="T23" fmla="*/ 721 h 1946"/>
                <a:gd name="T24" fmla="*/ 523 w 2611"/>
                <a:gd name="T25" fmla="*/ 785 h 1946"/>
                <a:gd name="T26" fmla="*/ 565 w 2611"/>
                <a:gd name="T27" fmla="*/ 849 h 1946"/>
                <a:gd name="T28" fmla="*/ 605 w 2611"/>
                <a:gd name="T29" fmla="*/ 910 h 1946"/>
                <a:gd name="T30" fmla="*/ 646 w 2611"/>
                <a:gd name="T31" fmla="*/ 974 h 1946"/>
                <a:gd name="T32" fmla="*/ 688 w 2611"/>
                <a:gd name="T33" fmla="*/ 1038 h 1946"/>
                <a:gd name="T34" fmla="*/ 728 w 2611"/>
                <a:gd name="T35" fmla="*/ 1102 h 1946"/>
                <a:gd name="T36" fmla="*/ 771 w 2611"/>
                <a:gd name="T37" fmla="*/ 1166 h 1946"/>
                <a:gd name="T38" fmla="*/ 811 w 2611"/>
                <a:gd name="T39" fmla="*/ 1230 h 1946"/>
                <a:gd name="T40" fmla="*/ 851 w 2611"/>
                <a:gd name="T41" fmla="*/ 1293 h 1946"/>
                <a:gd name="T42" fmla="*/ 894 w 2611"/>
                <a:gd name="T43" fmla="*/ 1355 h 1946"/>
                <a:gd name="T44" fmla="*/ 934 w 2611"/>
                <a:gd name="T45" fmla="*/ 1419 h 1946"/>
                <a:gd name="T46" fmla="*/ 974 w 2611"/>
                <a:gd name="T47" fmla="*/ 1483 h 1946"/>
                <a:gd name="T48" fmla="*/ 1017 w 2611"/>
                <a:gd name="T49" fmla="*/ 1547 h 1946"/>
                <a:gd name="T50" fmla="*/ 1057 w 2611"/>
                <a:gd name="T51" fmla="*/ 1610 h 1946"/>
                <a:gd name="T52" fmla="*/ 1100 w 2611"/>
                <a:gd name="T53" fmla="*/ 1674 h 1946"/>
                <a:gd name="T54" fmla="*/ 1140 w 2611"/>
                <a:gd name="T55" fmla="*/ 1738 h 1946"/>
                <a:gd name="T56" fmla="*/ 1180 w 2611"/>
                <a:gd name="T57" fmla="*/ 1802 h 1946"/>
                <a:gd name="T58" fmla="*/ 1223 w 2611"/>
                <a:gd name="T59" fmla="*/ 1863 h 1946"/>
                <a:gd name="T60" fmla="*/ 1241 w 2611"/>
                <a:gd name="T61" fmla="*/ 1897 h 1946"/>
                <a:gd name="T62" fmla="*/ 1291 w 2611"/>
                <a:gd name="T63" fmla="*/ 1859 h 1946"/>
                <a:gd name="T64" fmla="*/ 1334 w 2611"/>
                <a:gd name="T65" fmla="*/ 1797 h 1946"/>
                <a:gd name="T66" fmla="*/ 1379 w 2611"/>
                <a:gd name="T67" fmla="*/ 1736 h 1946"/>
                <a:gd name="T68" fmla="*/ 1421 w 2611"/>
                <a:gd name="T69" fmla="*/ 1674 h 1946"/>
                <a:gd name="T70" fmla="*/ 1466 w 2611"/>
                <a:gd name="T71" fmla="*/ 1610 h 1946"/>
                <a:gd name="T72" fmla="*/ 1509 w 2611"/>
                <a:gd name="T73" fmla="*/ 1549 h 1946"/>
                <a:gd name="T74" fmla="*/ 1551 w 2611"/>
                <a:gd name="T75" fmla="*/ 1487 h 1946"/>
                <a:gd name="T76" fmla="*/ 1596 w 2611"/>
                <a:gd name="T77" fmla="*/ 1426 h 1946"/>
                <a:gd name="T78" fmla="*/ 1639 w 2611"/>
                <a:gd name="T79" fmla="*/ 1364 h 1946"/>
                <a:gd name="T80" fmla="*/ 1681 w 2611"/>
                <a:gd name="T81" fmla="*/ 1301 h 1946"/>
                <a:gd name="T82" fmla="*/ 1726 w 2611"/>
                <a:gd name="T83" fmla="*/ 1239 h 1946"/>
                <a:gd name="T84" fmla="*/ 1769 w 2611"/>
                <a:gd name="T85" fmla="*/ 1178 h 1946"/>
                <a:gd name="T86" fmla="*/ 1814 w 2611"/>
                <a:gd name="T87" fmla="*/ 1116 h 1946"/>
                <a:gd name="T88" fmla="*/ 1856 w 2611"/>
                <a:gd name="T89" fmla="*/ 1055 h 1946"/>
                <a:gd name="T90" fmla="*/ 1899 w 2611"/>
                <a:gd name="T91" fmla="*/ 991 h 1946"/>
                <a:gd name="T92" fmla="*/ 1944 w 2611"/>
                <a:gd name="T93" fmla="*/ 929 h 1946"/>
                <a:gd name="T94" fmla="*/ 1986 w 2611"/>
                <a:gd name="T95" fmla="*/ 868 h 1946"/>
                <a:gd name="T96" fmla="*/ 2029 w 2611"/>
                <a:gd name="T97" fmla="*/ 806 h 1946"/>
                <a:gd name="T98" fmla="*/ 2074 w 2611"/>
                <a:gd name="T99" fmla="*/ 745 h 1946"/>
                <a:gd name="T100" fmla="*/ 2116 w 2611"/>
                <a:gd name="T101" fmla="*/ 681 h 1946"/>
                <a:gd name="T102" fmla="*/ 2161 w 2611"/>
                <a:gd name="T103" fmla="*/ 619 h 1946"/>
                <a:gd name="T104" fmla="*/ 2204 w 2611"/>
                <a:gd name="T105" fmla="*/ 558 h 1946"/>
                <a:gd name="T106" fmla="*/ 2246 w 2611"/>
                <a:gd name="T107" fmla="*/ 496 h 1946"/>
                <a:gd name="T108" fmla="*/ 2291 w 2611"/>
                <a:gd name="T109" fmla="*/ 435 h 1946"/>
                <a:gd name="T110" fmla="*/ 2334 w 2611"/>
                <a:gd name="T111" fmla="*/ 371 h 1946"/>
                <a:gd name="T112" fmla="*/ 2379 w 2611"/>
                <a:gd name="T113" fmla="*/ 310 h 1946"/>
                <a:gd name="T114" fmla="*/ 2421 w 2611"/>
                <a:gd name="T115" fmla="*/ 248 h 1946"/>
                <a:gd name="T116" fmla="*/ 2464 w 2611"/>
                <a:gd name="T117" fmla="*/ 187 h 1946"/>
                <a:gd name="T118" fmla="*/ 2509 w 2611"/>
                <a:gd name="T119" fmla="*/ 125 h 1946"/>
                <a:gd name="T120" fmla="*/ 2552 w 2611"/>
                <a:gd name="T121" fmla="*/ 61 h 1946"/>
                <a:gd name="T122" fmla="*/ 2594 w 2611"/>
                <a:gd name="T123" fmla="*/ 0 h 19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11" h="1946">
                  <a:moveTo>
                    <a:pt x="31" y="21"/>
                  </a:moveTo>
                  <a:lnTo>
                    <a:pt x="16" y="0"/>
                  </a:lnTo>
                  <a:lnTo>
                    <a:pt x="0" y="12"/>
                  </a:lnTo>
                  <a:lnTo>
                    <a:pt x="14" y="33"/>
                  </a:lnTo>
                  <a:lnTo>
                    <a:pt x="31" y="21"/>
                  </a:lnTo>
                  <a:close/>
                  <a:moveTo>
                    <a:pt x="71" y="85"/>
                  </a:moveTo>
                  <a:lnTo>
                    <a:pt x="50" y="54"/>
                  </a:lnTo>
                  <a:lnTo>
                    <a:pt x="35" y="64"/>
                  </a:lnTo>
                  <a:lnTo>
                    <a:pt x="54" y="97"/>
                  </a:lnTo>
                  <a:lnTo>
                    <a:pt x="71" y="85"/>
                  </a:lnTo>
                  <a:close/>
                  <a:moveTo>
                    <a:pt x="111" y="149"/>
                  </a:moveTo>
                  <a:lnTo>
                    <a:pt x="92" y="118"/>
                  </a:lnTo>
                  <a:lnTo>
                    <a:pt x="76" y="127"/>
                  </a:lnTo>
                  <a:lnTo>
                    <a:pt x="97" y="158"/>
                  </a:lnTo>
                  <a:lnTo>
                    <a:pt x="111" y="149"/>
                  </a:lnTo>
                  <a:close/>
                  <a:moveTo>
                    <a:pt x="154" y="213"/>
                  </a:moveTo>
                  <a:lnTo>
                    <a:pt x="132" y="179"/>
                  </a:lnTo>
                  <a:lnTo>
                    <a:pt x="116" y="191"/>
                  </a:lnTo>
                  <a:lnTo>
                    <a:pt x="137" y="222"/>
                  </a:lnTo>
                  <a:lnTo>
                    <a:pt x="154" y="213"/>
                  </a:lnTo>
                  <a:close/>
                  <a:moveTo>
                    <a:pt x="194" y="276"/>
                  </a:moveTo>
                  <a:lnTo>
                    <a:pt x="173" y="243"/>
                  </a:lnTo>
                  <a:lnTo>
                    <a:pt x="158" y="255"/>
                  </a:lnTo>
                  <a:lnTo>
                    <a:pt x="177" y="286"/>
                  </a:lnTo>
                  <a:lnTo>
                    <a:pt x="194" y="276"/>
                  </a:lnTo>
                  <a:close/>
                  <a:moveTo>
                    <a:pt x="236" y="340"/>
                  </a:moveTo>
                  <a:lnTo>
                    <a:pt x="215" y="307"/>
                  </a:lnTo>
                  <a:lnTo>
                    <a:pt x="199" y="319"/>
                  </a:lnTo>
                  <a:lnTo>
                    <a:pt x="220" y="350"/>
                  </a:lnTo>
                  <a:lnTo>
                    <a:pt x="236" y="340"/>
                  </a:lnTo>
                  <a:close/>
                  <a:moveTo>
                    <a:pt x="277" y="404"/>
                  </a:moveTo>
                  <a:lnTo>
                    <a:pt x="255" y="371"/>
                  </a:lnTo>
                  <a:lnTo>
                    <a:pt x="241" y="380"/>
                  </a:lnTo>
                  <a:lnTo>
                    <a:pt x="260" y="414"/>
                  </a:lnTo>
                  <a:lnTo>
                    <a:pt x="277" y="404"/>
                  </a:lnTo>
                  <a:close/>
                  <a:moveTo>
                    <a:pt x="317" y="466"/>
                  </a:moveTo>
                  <a:lnTo>
                    <a:pt x="298" y="435"/>
                  </a:lnTo>
                  <a:lnTo>
                    <a:pt x="281" y="444"/>
                  </a:lnTo>
                  <a:lnTo>
                    <a:pt x="303" y="477"/>
                  </a:lnTo>
                  <a:lnTo>
                    <a:pt x="317" y="466"/>
                  </a:lnTo>
                  <a:close/>
                  <a:moveTo>
                    <a:pt x="359" y="529"/>
                  </a:moveTo>
                  <a:lnTo>
                    <a:pt x="338" y="499"/>
                  </a:lnTo>
                  <a:lnTo>
                    <a:pt x="322" y="508"/>
                  </a:lnTo>
                  <a:lnTo>
                    <a:pt x="343" y="541"/>
                  </a:lnTo>
                  <a:lnTo>
                    <a:pt x="359" y="529"/>
                  </a:lnTo>
                  <a:close/>
                  <a:moveTo>
                    <a:pt x="400" y="593"/>
                  </a:moveTo>
                  <a:lnTo>
                    <a:pt x="378" y="563"/>
                  </a:lnTo>
                  <a:lnTo>
                    <a:pt x="364" y="572"/>
                  </a:lnTo>
                  <a:lnTo>
                    <a:pt x="383" y="603"/>
                  </a:lnTo>
                  <a:lnTo>
                    <a:pt x="400" y="593"/>
                  </a:lnTo>
                  <a:close/>
                  <a:moveTo>
                    <a:pt x="440" y="657"/>
                  </a:moveTo>
                  <a:lnTo>
                    <a:pt x="421" y="626"/>
                  </a:lnTo>
                  <a:lnTo>
                    <a:pt x="404" y="636"/>
                  </a:lnTo>
                  <a:lnTo>
                    <a:pt x="426" y="667"/>
                  </a:lnTo>
                  <a:lnTo>
                    <a:pt x="440" y="657"/>
                  </a:lnTo>
                  <a:close/>
                  <a:moveTo>
                    <a:pt x="482" y="721"/>
                  </a:moveTo>
                  <a:lnTo>
                    <a:pt x="461" y="688"/>
                  </a:lnTo>
                  <a:lnTo>
                    <a:pt x="445" y="700"/>
                  </a:lnTo>
                  <a:lnTo>
                    <a:pt x="466" y="731"/>
                  </a:lnTo>
                  <a:lnTo>
                    <a:pt x="482" y="721"/>
                  </a:lnTo>
                  <a:close/>
                  <a:moveTo>
                    <a:pt x="523" y="785"/>
                  </a:moveTo>
                  <a:lnTo>
                    <a:pt x="504" y="752"/>
                  </a:lnTo>
                  <a:lnTo>
                    <a:pt x="487" y="764"/>
                  </a:lnTo>
                  <a:lnTo>
                    <a:pt x="508" y="794"/>
                  </a:lnTo>
                  <a:lnTo>
                    <a:pt x="523" y="785"/>
                  </a:lnTo>
                  <a:close/>
                  <a:moveTo>
                    <a:pt x="565" y="849"/>
                  </a:moveTo>
                  <a:lnTo>
                    <a:pt x="544" y="816"/>
                  </a:lnTo>
                  <a:lnTo>
                    <a:pt x="527" y="825"/>
                  </a:lnTo>
                  <a:lnTo>
                    <a:pt x="549" y="858"/>
                  </a:lnTo>
                  <a:lnTo>
                    <a:pt x="565" y="849"/>
                  </a:lnTo>
                  <a:close/>
                  <a:moveTo>
                    <a:pt x="605" y="910"/>
                  </a:moveTo>
                  <a:lnTo>
                    <a:pt x="584" y="880"/>
                  </a:lnTo>
                  <a:lnTo>
                    <a:pt x="570" y="889"/>
                  </a:lnTo>
                  <a:lnTo>
                    <a:pt x="589" y="922"/>
                  </a:lnTo>
                  <a:lnTo>
                    <a:pt x="605" y="910"/>
                  </a:lnTo>
                  <a:close/>
                  <a:moveTo>
                    <a:pt x="646" y="974"/>
                  </a:moveTo>
                  <a:lnTo>
                    <a:pt x="627" y="943"/>
                  </a:lnTo>
                  <a:lnTo>
                    <a:pt x="610" y="953"/>
                  </a:lnTo>
                  <a:lnTo>
                    <a:pt x="631" y="986"/>
                  </a:lnTo>
                  <a:lnTo>
                    <a:pt x="646" y="974"/>
                  </a:lnTo>
                  <a:close/>
                  <a:moveTo>
                    <a:pt x="688" y="1038"/>
                  </a:moveTo>
                  <a:lnTo>
                    <a:pt x="667" y="1007"/>
                  </a:lnTo>
                  <a:lnTo>
                    <a:pt x="650" y="1017"/>
                  </a:lnTo>
                  <a:lnTo>
                    <a:pt x="672" y="1050"/>
                  </a:lnTo>
                  <a:lnTo>
                    <a:pt x="688" y="1038"/>
                  </a:lnTo>
                  <a:close/>
                  <a:moveTo>
                    <a:pt x="728" y="1102"/>
                  </a:moveTo>
                  <a:lnTo>
                    <a:pt x="707" y="1071"/>
                  </a:lnTo>
                  <a:lnTo>
                    <a:pt x="693" y="1081"/>
                  </a:lnTo>
                  <a:lnTo>
                    <a:pt x="712" y="1111"/>
                  </a:lnTo>
                  <a:lnTo>
                    <a:pt x="728" y="1102"/>
                  </a:lnTo>
                  <a:close/>
                  <a:moveTo>
                    <a:pt x="771" y="1166"/>
                  </a:moveTo>
                  <a:lnTo>
                    <a:pt x="750" y="1133"/>
                  </a:lnTo>
                  <a:lnTo>
                    <a:pt x="733" y="1144"/>
                  </a:lnTo>
                  <a:lnTo>
                    <a:pt x="754" y="1175"/>
                  </a:lnTo>
                  <a:lnTo>
                    <a:pt x="771" y="1166"/>
                  </a:lnTo>
                  <a:close/>
                  <a:moveTo>
                    <a:pt x="811" y="1230"/>
                  </a:moveTo>
                  <a:lnTo>
                    <a:pt x="790" y="1196"/>
                  </a:lnTo>
                  <a:lnTo>
                    <a:pt x="776" y="1208"/>
                  </a:lnTo>
                  <a:lnTo>
                    <a:pt x="794" y="1239"/>
                  </a:lnTo>
                  <a:lnTo>
                    <a:pt x="811" y="1230"/>
                  </a:lnTo>
                  <a:close/>
                  <a:moveTo>
                    <a:pt x="851" y="1293"/>
                  </a:moveTo>
                  <a:lnTo>
                    <a:pt x="832" y="1260"/>
                  </a:lnTo>
                  <a:lnTo>
                    <a:pt x="816" y="1272"/>
                  </a:lnTo>
                  <a:lnTo>
                    <a:pt x="837" y="1303"/>
                  </a:lnTo>
                  <a:lnTo>
                    <a:pt x="851" y="1293"/>
                  </a:lnTo>
                  <a:close/>
                  <a:moveTo>
                    <a:pt x="894" y="1355"/>
                  </a:moveTo>
                  <a:lnTo>
                    <a:pt x="873" y="1324"/>
                  </a:lnTo>
                  <a:lnTo>
                    <a:pt x="856" y="1334"/>
                  </a:lnTo>
                  <a:lnTo>
                    <a:pt x="877" y="1367"/>
                  </a:lnTo>
                  <a:lnTo>
                    <a:pt x="894" y="1355"/>
                  </a:lnTo>
                  <a:close/>
                  <a:moveTo>
                    <a:pt x="934" y="1419"/>
                  </a:moveTo>
                  <a:lnTo>
                    <a:pt x="913" y="1388"/>
                  </a:lnTo>
                  <a:lnTo>
                    <a:pt x="899" y="1398"/>
                  </a:lnTo>
                  <a:lnTo>
                    <a:pt x="917" y="1431"/>
                  </a:lnTo>
                  <a:lnTo>
                    <a:pt x="934" y="1419"/>
                  </a:lnTo>
                  <a:close/>
                  <a:moveTo>
                    <a:pt x="974" y="1483"/>
                  </a:moveTo>
                  <a:lnTo>
                    <a:pt x="955" y="1452"/>
                  </a:lnTo>
                  <a:lnTo>
                    <a:pt x="939" y="1461"/>
                  </a:lnTo>
                  <a:lnTo>
                    <a:pt x="960" y="1494"/>
                  </a:lnTo>
                  <a:lnTo>
                    <a:pt x="974" y="1483"/>
                  </a:lnTo>
                  <a:close/>
                  <a:moveTo>
                    <a:pt x="1017" y="1547"/>
                  </a:moveTo>
                  <a:lnTo>
                    <a:pt x="995" y="1516"/>
                  </a:lnTo>
                  <a:lnTo>
                    <a:pt x="979" y="1525"/>
                  </a:lnTo>
                  <a:lnTo>
                    <a:pt x="1000" y="1556"/>
                  </a:lnTo>
                  <a:lnTo>
                    <a:pt x="1017" y="1547"/>
                  </a:lnTo>
                  <a:close/>
                  <a:moveTo>
                    <a:pt x="1057" y="1610"/>
                  </a:moveTo>
                  <a:lnTo>
                    <a:pt x="1038" y="1580"/>
                  </a:lnTo>
                  <a:lnTo>
                    <a:pt x="1022" y="1589"/>
                  </a:lnTo>
                  <a:lnTo>
                    <a:pt x="1043" y="1620"/>
                  </a:lnTo>
                  <a:lnTo>
                    <a:pt x="1057" y="1610"/>
                  </a:lnTo>
                  <a:close/>
                  <a:moveTo>
                    <a:pt x="1100" y="1674"/>
                  </a:moveTo>
                  <a:lnTo>
                    <a:pt x="1078" y="1641"/>
                  </a:lnTo>
                  <a:lnTo>
                    <a:pt x="1062" y="1653"/>
                  </a:lnTo>
                  <a:lnTo>
                    <a:pt x="1083" y="1684"/>
                  </a:lnTo>
                  <a:lnTo>
                    <a:pt x="1100" y="1674"/>
                  </a:lnTo>
                  <a:close/>
                  <a:moveTo>
                    <a:pt x="1140" y="1738"/>
                  </a:moveTo>
                  <a:lnTo>
                    <a:pt x="1118" y="1705"/>
                  </a:lnTo>
                  <a:lnTo>
                    <a:pt x="1104" y="1717"/>
                  </a:lnTo>
                  <a:lnTo>
                    <a:pt x="1123" y="1748"/>
                  </a:lnTo>
                  <a:lnTo>
                    <a:pt x="1140" y="1738"/>
                  </a:lnTo>
                  <a:close/>
                  <a:moveTo>
                    <a:pt x="1180" y="1802"/>
                  </a:moveTo>
                  <a:lnTo>
                    <a:pt x="1161" y="1769"/>
                  </a:lnTo>
                  <a:lnTo>
                    <a:pt x="1144" y="1778"/>
                  </a:lnTo>
                  <a:lnTo>
                    <a:pt x="1166" y="1811"/>
                  </a:lnTo>
                  <a:lnTo>
                    <a:pt x="1180" y="1802"/>
                  </a:lnTo>
                  <a:close/>
                  <a:moveTo>
                    <a:pt x="1223" y="1863"/>
                  </a:moveTo>
                  <a:lnTo>
                    <a:pt x="1201" y="1833"/>
                  </a:lnTo>
                  <a:lnTo>
                    <a:pt x="1185" y="1842"/>
                  </a:lnTo>
                  <a:lnTo>
                    <a:pt x="1206" y="1875"/>
                  </a:lnTo>
                  <a:lnTo>
                    <a:pt x="1223" y="1863"/>
                  </a:lnTo>
                  <a:close/>
                  <a:moveTo>
                    <a:pt x="1249" y="1920"/>
                  </a:moveTo>
                  <a:lnTo>
                    <a:pt x="1246" y="1925"/>
                  </a:lnTo>
                  <a:lnTo>
                    <a:pt x="1253" y="1930"/>
                  </a:lnTo>
                  <a:lnTo>
                    <a:pt x="1260" y="1925"/>
                  </a:lnTo>
                  <a:lnTo>
                    <a:pt x="1241" y="1897"/>
                  </a:lnTo>
                  <a:lnTo>
                    <a:pt x="1227" y="1906"/>
                  </a:lnTo>
                  <a:lnTo>
                    <a:pt x="1253" y="1946"/>
                  </a:lnTo>
                  <a:lnTo>
                    <a:pt x="1263" y="1932"/>
                  </a:lnTo>
                  <a:lnTo>
                    <a:pt x="1249" y="1920"/>
                  </a:lnTo>
                  <a:close/>
                  <a:moveTo>
                    <a:pt x="1291" y="1859"/>
                  </a:moveTo>
                  <a:lnTo>
                    <a:pt x="1270" y="1889"/>
                  </a:lnTo>
                  <a:lnTo>
                    <a:pt x="1284" y="1901"/>
                  </a:lnTo>
                  <a:lnTo>
                    <a:pt x="1308" y="1871"/>
                  </a:lnTo>
                  <a:lnTo>
                    <a:pt x="1291" y="1859"/>
                  </a:lnTo>
                  <a:close/>
                  <a:moveTo>
                    <a:pt x="1334" y="1797"/>
                  </a:moveTo>
                  <a:lnTo>
                    <a:pt x="1312" y="1828"/>
                  </a:lnTo>
                  <a:lnTo>
                    <a:pt x="1329" y="1840"/>
                  </a:lnTo>
                  <a:lnTo>
                    <a:pt x="1350" y="1809"/>
                  </a:lnTo>
                  <a:lnTo>
                    <a:pt x="1334" y="1797"/>
                  </a:lnTo>
                  <a:close/>
                  <a:moveTo>
                    <a:pt x="1379" y="1736"/>
                  </a:moveTo>
                  <a:lnTo>
                    <a:pt x="1357" y="1766"/>
                  </a:lnTo>
                  <a:lnTo>
                    <a:pt x="1371" y="1776"/>
                  </a:lnTo>
                  <a:lnTo>
                    <a:pt x="1393" y="1745"/>
                  </a:lnTo>
                  <a:lnTo>
                    <a:pt x="1379" y="1736"/>
                  </a:lnTo>
                  <a:close/>
                  <a:moveTo>
                    <a:pt x="1421" y="1674"/>
                  </a:moveTo>
                  <a:lnTo>
                    <a:pt x="1400" y="1705"/>
                  </a:lnTo>
                  <a:lnTo>
                    <a:pt x="1414" y="1714"/>
                  </a:lnTo>
                  <a:lnTo>
                    <a:pt x="1438" y="1684"/>
                  </a:lnTo>
                  <a:lnTo>
                    <a:pt x="1421" y="1674"/>
                  </a:lnTo>
                  <a:close/>
                  <a:moveTo>
                    <a:pt x="1466" y="1610"/>
                  </a:moveTo>
                  <a:lnTo>
                    <a:pt x="1442" y="1641"/>
                  </a:lnTo>
                  <a:lnTo>
                    <a:pt x="1459" y="1653"/>
                  </a:lnTo>
                  <a:lnTo>
                    <a:pt x="1480" y="1622"/>
                  </a:lnTo>
                  <a:lnTo>
                    <a:pt x="1466" y="1610"/>
                  </a:lnTo>
                  <a:close/>
                  <a:moveTo>
                    <a:pt x="1509" y="1549"/>
                  </a:moveTo>
                  <a:lnTo>
                    <a:pt x="1487" y="1580"/>
                  </a:lnTo>
                  <a:lnTo>
                    <a:pt x="1502" y="1591"/>
                  </a:lnTo>
                  <a:lnTo>
                    <a:pt x="1523" y="1561"/>
                  </a:lnTo>
                  <a:lnTo>
                    <a:pt x="1509" y="1549"/>
                  </a:lnTo>
                  <a:close/>
                  <a:moveTo>
                    <a:pt x="1551" y="1487"/>
                  </a:moveTo>
                  <a:lnTo>
                    <a:pt x="1530" y="1518"/>
                  </a:lnTo>
                  <a:lnTo>
                    <a:pt x="1546" y="1530"/>
                  </a:lnTo>
                  <a:lnTo>
                    <a:pt x="1568" y="1499"/>
                  </a:lnTo>
                  <a:lnTo>
                    <a:pt x="1551" y="1487"/>
                  </a:lnTo>
                  <a:close/>
                  <a:moveTo>
                    <a:pt x="1596" y="1426"/>
                  </a:moveTo>
                  <a:lnTo>
                    <a:pt x="1573" y="1457"/>
                  </a:lnTo>
                  <a:lnTo>
                    <a:pt x="1589" y="1466"/>
                  </a:lnTo>
                  <a:lnTo>
                    <a:pt x="1610" y="1435"/>
                  </a:lnTo>
                  <a:lnTo>
                    <a:pt x="1596" y="1426"/>
                  </a:lnTo>
                  <a:close/>
                  <a:moveTo>
                    <a:pt x="1639" y="1364"/>
                  </a:moveTo>
                  <a:lnTo>
                    <a:pt x="1617" y="1395"/>
                  </a:lnTo>
                  <a:lnTo>
                    <a:pt x="1632" y="1405"/>
                  </a:lnTo>
                  <a:lnTo>
                    <a:pt x="1655" y="1374"/>
                  </a:lnTo>
                  <a:lnTo>
                    <a:pt x="1639" y="1364"/>
                  </a:lnTo>
                  <a:close/>
                  <a:moveTo>
                    <a:pt x="1681" y="1301"/>
                  </a:moveTo>
                  <a:lnTo>
                    <a:pt x="1660" y="1331"/>
                  </a:lnTo>
                  <a:lnTo>
                    <a:pt x="1677" y="1343"/>
                  </a:lnTo>
                  <a:lnTo>
                    <a:pt x="1698" y="1312"/>
                  </a:lnTo>
                  <a:lnTo>
                    <a:pt x="1681" y="1301"/>
                  </a:lnTo>
                  <a:close/>
                  <a:moveTo>
                    <a:pt x="1726" y="1239"/>
                  </a:moveTo>
                  <a:lnTo>
                    <a:pt x="1705" y="1270"/>
                  </a:lnTo>
                  <a:lnTo>
                    <a:pt x="1719" y="1282"/>
                  </a:lnTo>
                  <a:lnTo>
                    <a:pt x="1740" y="1251"/>
                  </a:lnTo>
                  <a:lnTo>
                    <a:pt x="1726" y="1239"/>
                  </a:lnTo>
                  <a:close/>
                  <a:moveTo>
                    <a:pt x="1769" y="1178"/>
                  </a:moveTo>
                  <a:lnTo>
                    <a:pt x="1747" y="1208"/>
                  </a:lnTo>
                  <a:lnTo>
                    <a:pt x="1764" y="1220"/>
                  </a:lnTo>
                  <a:lnTo>
                    <a:pt x="1785" y="1189"/>
                  </a:lnTo>
                  <a:lnTo>
                    <a:pt x="1769" y="1178"/>
                  </a:lnTo>
                  <a:close/>
                  <a:moveTo>
                    <a:pt x="1814" y="1116"/>
                  </a:moveTo>
                  <a:lnTo>
                    <a:pt x="1790" y="1147"/>
                  </a:lnTo>
                  <a:lnTo>
                    <a:pt x="1807" y="1156"/>
                  </a:lnTo>
                  <a:lnTo>
                    <a:pt x="1828" y="1126"/>
                  </a:lnTo>
                  <a:lnTo>
                    <a:pt x="1814" y="1116"/>
                  </a:lnTo>
                  <a:close/>
                  <a:moveTo>
                    <a:pt x="1856" y="1055"/>
                  </a:moveTo>
                  <a:lnTo>
                    <a:pt x="1835" y="1085"/>
                  </a:lnTo>
                  <a:lnTo>
                    <a:pt x="1849" y="1095"/>
                  </a:lnTo>
                  <a:lnTo>
                    <a:pt x="1873" y="1064"/>
                  </a:lnTo>
                  <a:lnTo>
                    <a:pt x="1856" y="1055"/>
                  </a:lnTo>
                  <a:close/>
                  <a:moveTo>
                    <a:pt x="1899" y="991"/>
                  </a:moveTo>
                  <a:lnTo>
                    <a:pt x="1878" y="1021"/>
                  </a:lnTo>
                  <a:lnTo>
                    <a:pt x="1894" y="1033"/>
                  </a:lnTo>
                  <a:lnTo>
                    <a:pt x="1915" y="1003"/>
                  </a:lnTo>
                  <a:lnTo>
                    <a:pt x="1899" y="991"/>
                  </a:lnTo>
                  <a:close/>
                  <a:moveTo>
                    <a:pt x="1944" y="929"/>
                  </a:moveTo>
                  <a:lnTo>
                    <a:pt x="1922" y="960"/>
                  </a:lnTo>
                  <a:lnTo>
                    <a:pt x="1937" y="972"/>
                  </a:lnTo>
                  <a:lnTo>
                    <a:pt x="1958" y="941"/>
                  </a:lnTo>
                  <a:lnTo>
                    <a:pt x="1944" y="929"/>
                  </a:lnTo>
                  <a:close/>
                  <a:moveTo>
                    <a:pt x="1986" y="868"/>
                  </a:moveTo>
                  <a:lnTo>
                    <a:pt x="1965" y="898"/>
                  </a:lnTo>
                  <a:lnTo>
                    <a:pt x="1979" y="910"/>
                  </a:lnTo>
                  <a:lnTo>
                    <a:pt x="2003" y="880"/>
                  </a:lnTo>
                  <a:lnTo>
                    <a:pt x="1986" y="868"/>
                  </a:lnTo>
                  <a:close/>
                  <a:moveTo>
                    <a:pt x="2029" y="806"/>
                  </a:moveTo>
                  <a:lnTo>
                    <a:pt x="2008" y="837"/>
                  </a:lnTo>
                  <a:lnTo>
                    <a:pt x="2024" y="849"/>
                  </a:lnTo>
                  <a:lnTo>
                    <a:pt x="2045" y="816"/>
                  </a:lnTo>
                  <a:lnTo>
                    <a:pt x="2029" y="806"/>
                  </a:lnTo>
                  <a:close/>
                  <a:moveTo>
                    <a:pt x="2074" y="745"/>
                  </a:moveTo>
                  <a:lnTo>
                    <a:pt x="2053" y="775"/>
                  </a:lnTo>
                  <a:lnTo>
                    <a:pt x="2067" y="785"/>
                  </a:lnTo>
                  <a:lnTo>
                    <a:pt x="2088" y="754"/>
                  </a:lnTo>
                  <a:lnTo>
                    <a:pt x="2074" y="745"/>
                  </a:lnTo>
                  <a:close/>
                  <a:moveTo>
                    <a:pt x="2116" y="681"/>
                  </a:moveTo>
                  <a:lnTo>
                    <a:pt x="2095" y="714"/>
                  </a:lnTo>
                  <a:lnTo>
                    <a:pt x="2112" y="723"/>
                  </a:lnTo>
                  <a:lnTo>
                    <a:pt x="2133" y="693"/>
                  </a:lnTo>
                  <a:lnTo>
                    <a:pt x="2116" y="681"/>
                  </a:lnTo>
                  <a:close/>
                  <a:moveTo>
                    <a:pt x="2161" y="619"/>
                  </a:moveTo>
                  <a:lnTo>
                    <a:pt x="2138" y="650"/>
                  </a:lnTo>
                  <a:lnTo>
                    <a:pt x="2154" y="662"/>
                  </a:lnTo>
                  <a:lnTo>
                    <a:pt x="2176" y="631"/>
                  </a:lnTo>
                  <a:lnTo>
                    <a:pt x="2161" y="619"/>
                  </a:lnTo>
                  <a:close/>
                  <a:moveTo>
                    <a:pt x="2204" y="558"/>
                  </a:moveTo>
                  <a:lnTo>
                    <a:pt x="2183" y="589"/>
                  </a:lnTo>
                  <a:lnTo>
                    <a:pt x="2197" y="600"/>
                  </a:lnTo>
                  <a:lnTo>
                    <a:pt x="2220" y="570"/>
                  </a:lnTo>
                  <a:lnTo>
                    <a:pt x="2204" y="558"/>
                  </a:lnTo>
                  <a:close/>
                  <a:moveTo>
                    <a:pt x="2246" y="496"/>
                  </a:moveTo>
                  <a:lnTo>
                    <a:pt x="2225" y="527"/>
                  </a:lnTo>
                  <a:lnTo>
                    <a:pt x="2242" y="539"/>
                  </a:lnTo>
                  <a:lnTo>
                    <a:pt x="2263" y="506"/>
                  </a:lnTo>
                  <a:lnTo>
                    <a:pt x="2246" y="496"/>
                  </a:lnTo>
                  <a:close/>
                  <a:moveTo>
                    <a:pt x="2291" y="435"/>
                  </a:moveTo>
                  <a:lnTo>
                    <a:pt x="2270" y="466"/>
                  </a:lnTo>
                  <a:lnTo>
                    <a:pt x="2284" y="475"/>
                  </a:lnTo>
                  <a:lnTo>
                    <a:pt x="2306" y="444"/>
                  </a:lnTo>
                  <a:lnTo>
                    <a:pt x="2291" y="435"/>
                  </a:lnTo>
                  <a:close/>
                  <a:moveTo>
                    <a:pt x="2334" y="371"/>
                  </a:moveTo>
                  <a:lnTo>
                    <a:pt x="2313" y="404"/>
                  </a:lnTo>
                  <a:lnTo>
                    <a:pt x="2329" y="414"/>
                  </a:lnTo>
                  <a:lnTo>
                    <a:pt x="2351" y="383"/>
                  </a:lnTo>
                  <a:lnTo>
                    <a:pt x="2334" y="371"/>
                  </a:lnTo>
                  <a:close/>
                  <a:moveTo>
                    <a:pt x="2379" y="310"/>
                  </a:moveTo>
                  <a:lnTo>
                    <a:pt x="2355" y="340"/>
                  </a:lnTo>
                  <a:lnTo>
                    <a:pt x="2372" y="352"/>
                  </a:lnTo>
                  <a:lnTo>
                    <a:pt x="2393" y="321"/>
                  </a:lnTo>
                  <a:lnTo>
                    <a:pt x="2379" y="310"/>
                  </a:lnTo>
                  <a:close/>
                  <a:moveTo>
                    <a:pt x="2421" y="248"/>
                  </a:moveTo>
                  <a:lnTo>
                    <a:pt x="2400" y="279"/>
                  </a:lnTo>
                  <a:lnTo>
                    <a:pt x="2414" y="291"/>
                  </a:lnTo>
                  <a:lnTo>
                    <a:pt x="2436" y="260"/>
                  </a:lnTo>
                  <a:lnTo>
                    <a:pt x="2421" y="248"/>
                  </a:lnTo>
                  <a:close/>
                  <a:moveTo>
                    <a:pt x="2464" y="187"/>
                  </a:moveTo>
                  <a:lnTo>
                    <a:pt x="2443" y="217"/>
                  </a:lnTo>
                  <a:lnTo>
                    <a:pt x="2459" y="229"/>
                  </a:lnTo>
                  <a:lnTo>
                    <a:pt x="2481" y="196"/>
                  </a:lnTo>
                  <a:lnTo>
                    <a:pt x="2464" y="187"/>
                  </a:lnTo>
                  <a:close/>
                  <a:moveTo>
                    <a:pt x="2509" y="125"/>
                  </a:moveTo>
                  <a:lnTo>
                    <a:pt x="2488" y="156"/>
                  </a:lnTo>
                  <a:lnTo>
                    <a:pt x="2502" y="165"/>
                  </a:lnTo>
                  <a:lnTo>
                    <a:pt x="2523" y="135"/>
                  </a:lnTo>
                  <a:lnTo>
                    <a:pt x="2509" y="125"/>
                  </a:lnTo>
                  <a:close/>
                  <a:moveTo>
                    <a:pt x="2552" y="61"/>
                  </a:moveTo>
                  <a:lnTo>
                    <a:pt x="2530" y="94"/>
                  </a:lnTo>
                  <a:lnTo>
                    <a:pt x="2544" y="104"/>
                  </a:lnTo>
                  <a:lnTo>
                    <a:pt x="2568" y="73"/>
                  </a:lnTo>
                  <a:lnTo>
                    <a:pt x="2552" y="61"/>
                  </a:lnTo>
                  <a:close/>
                  <a:moveTo>
                    <a:pt x="2594" y="0"/>
                  </a:moveTo>
                  <a:lnTo>
                    <a:pt x="2573" y="30"/>
                  </a:lnTo>
                  <a:lnTo>
                    <a:pt x="2589" y="42"/>
                  </a:lnTo>
                  <a:lnTo>
                    <a:pt x="2611" y="12"/>
                  </a:lnTo>
                  <a:lnTo>
                    <a:pt x="2594"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12"/>
            <p:cNvSpPr>
              <a:spLocks/>
            </p:cNvSpPr>
            <p:nvPr/>
          </p:nvSpPr>
          <p:spPr bwMode="auto">
            <a:xfrm>
              <a:off x="5163609" y="2684800"/>
              <a:ext cx="1886258" cy="3120065"/>
            </a:xfrm>
            <a:custGeom>
              <a:avLst/>
              <a:gdLst>
                <a:gd name="T0" fmla="*/ 966 w 1077"/>
                <a:gd name="T1" fmla="*/ 315 h 1781"/>
                <a:gd name="T2" fmla="*/ 793 w 1077"/>
                <a:gd name="T3" fmla="*/ 486 h 1781"/>
                <a:gd name="T4" fmla="*/ 650 w 1077"/>
                <a:gd name="T5" fmla="*/ 297 h 1781"/>
                <a:gd name="T6" fmla="*/ 625 w 1077"/>
                <a:gd name="T7" fmla="*/ 266 h 1781"/>
                <a:gd name="T8" fmla="*/ 632 w 1077"/>
                <a:gd name="T9" fmla="*/ 236 h 1781"/>
                <a:gd name="T10" fmla="*/ 682 w 1077"/>
                <a:gd name="T11" fmla="*/ 187 h 1781"/>
                <a:gd name="T12" fmla="*/ 698 w 1077"/>
                <a:gd name="T13" fmla="*/ 150 h 1781"/>
                <a:gd name="T14" fmla="*/ 665 w 1077"/>
                <a:gd name="T15" fmla="*/ 82 h 1781"/>
                <a:gd name="T16" fmla="*/ 661 w 1077"/>
                <a:gd name="T17" fmla="*/ 50 h 1781"/>
                <a:gd name="T18" fmla="*/ 627 w 1077"/>
                <a:gd name="T19" fmla="*/ 24 h 1781"/>
                <a:gd name="T20" fmla="*/ 576 w 1077"/>
                <a:gd name="T21" fmla="*/ 3 h 1781"/>
                <a:gd name="T22" fmla="*/ 492 w 1077"/>
                <a:gd name="T23" fmla="*/ 48 h 1781"/>
                <a:gd name="T24" fmla="*/ 471 w 1077"/>
                <a:gd name="T25" fmla="*/ 119 h 1781"/>
                <a:gd name="T26" fmla="*/ 513 w 1077"/>
                <a:gd name="T27" fmla="*/ 199 h 1781"/>
                <a:gd name="T28" fmla="*/ 495 w 1077"/>
                <a:gd name="T29" fmla="*/ 223 h 1781"/>
                <a:gd name="T30" fmla="*/ 386 w 1077"/>
                <a:gd name="T31" fmla="*/ 230 h 1781"/>
                <a:gd name="T32" fmla="*/ 106 w 1077"/>
                <a:gd name="T33" fmla="*/ 313 h 1781"/>
                <a:gd name="T34" fmla="*/ 60 w 1077"/>
                <a:gd name="T35" fmla="*/ 630 h 1781"/>
                <a:gd name="T36" fmla="*/ 138 w 1077"/>
                <a:gd name="T37" fmla="*/ 599 h 1781"/>
                <a:gd name="T38" fmla="*/ 169 w 1077"/>
                <a:gd name="T39" fmla="*/ 527 h 1781"/>
                <a:gd name="T40" fmla="*/ 176 w 1077"/>
                <a:gd name="T41" fmla="*/ 406 h 1781"/>
                <a:gd name="T42" fmla="*/ 220 w 1077"/>
                <a:gd name="T43" fmla="*/ 373 h 1781"/>
                <a:gd name="T44" fmla="*/ 308 w 1077"/>
                <a:gd name="T45" fmla="*/ 360 h 1781"/>
                <a:gd name="T46" fmla="*/ 317 w 1077"/>
                <a:gd name="T47" fmla="*/ 358 h 1781"/>
                <a:gd name="T48" fmla="*/ 256 w 1077"/>
                <a:gd name="T49" fmla="*/ 760 h 1781"/>
                <a:gd name="T50" fmla="*/ 254 w 1077"/>
                <a:gd name="T51" fmla="*/ 794 h 1781"/>
                <a:gd name="T52" fmla="*/ 261 w 1077"/>
                <a:gd name="T53" fmla="*/ 896 h 1781"/>
                <a:gd name="T54" fmla="*/ 123 w 1077"/>
                <a:gd name="T55" fmla="*/ 1406 h 1781"/>
                <a:gd name="T56" fmla="*/ 47 w 1077"/>
                <a:gd name="T57" fmla="*/ 1578 h 1781"/>
                <a:gd name="T58" fmla="*/ 4 w 1077"/>
                <a:gd name="T59" fmla="*/ 1633 h 1781"/>
                <a:gd name="T60" fmla="*/ 56 w 1077"/>
                <a:gd name="T61" fmla="*/ 1688 h 1781"/>
                <a:gd name="T62" fmla="*/ 104 w 1077"/>
                <a:gd name="T63" fmla="*/ 1714 h 1781"/>
                <a:gd name="T64" fmla="*/ 122 w 1077"/>
                <a:gd name="T65" fmla="*/ 1741 h 1781"/>
                <a:gd name="T66" fmla="*/ 174 w 1077"/>
                <a:gd name="T67" fmla="*/ 1703 h 1781"/>
                <a:gd name="T68" fmla="*/ 161 w 1077"/>
                <a:gd name="T69" fmla="*/ 1636 h 1781"/>
                <a:gd name="T70" fmla="*/ 323 w 1077"/>
                <a:gd name="T71" fmla="*/ 1294 h 1781"/>
                <a:gd name="T72" fmla="*/ 385 w 1077"/>
                <a:gd name="T73" fmla="*/ 1152 h 1781"/>
                <a:gd name="T74" fmla="*/ 481 w 1077"/>
                <a:gd name="T75" fmla="*/ 943 h 1781"/>
                <a:gd name="T76" fmla="*/ 699 w 1077"/>
                <a:gd name="T77" fmla="*/ 879 h 1781"/>
                <a:gd name="T78" fmla="*/ 682 w 1077"/>
                <a:gd name="T79" fmla="*/ 976 h 1781"/>
                <a:gd name="T80" fmla="*/ 632 w 1077"/>
                <a:gd name="T81" fmla="*/ 1141 h 1781"/>
                <a:gd name="T82" fmla="*/ 618 w 1077"/>
                <a:gd name="T83" fmla="*/ 1225 h 1781"/>
                <a:gd name="T84" fmla="*/ 670 w 1077"/>
                <a:gd name="T85" fmla="*/ 1269 h 1781"/>
                <a:gd name="T86" fmla="*/ 795 w 1077"/>
                <a:gd name="T87" fmla="*/ 1285 h 1781"/>
                <a:gd name="T88" fmla="*/ 830 w 1077"/>
                <a:gd name="T89" fmla="*/ 1219 h 1781"/>
                <a:gd name="T90" fmla="*/ 746 w 1077"/>
                <a:gd name="T91" fmla="*/ 1165 h 1781"/>
                <a:gd name="T92" fmla="*/ 840 w 1077"/>
                <a:gd name="T93" fmla="*/ 864 h 1781"/>
                <a:gd name="T94" fmla="*/ 831 w 1077"/>
                <a:gd name="T95" fmla="*/ 762 h 1781"/>
                <a:gd name="T96" fmla="*/ 507 w 1077"/>
                <a:gd name="T97" fmla="*/ 757 h 1781"/>
                <a:gd name="T98" fmla="*/ 508 w 1077"/>
                <a:gd name="T99" fmla="*/ 758 h 1781"/>
                <a:gd name="T100" fmla="*/ 560 w 1077"/>
                <a:gd name="T101" fmla="*/ 658 h 1781"/>
                <a:gd name="T102" fmla="*/ 607 w 1077"/>
                <a:gd name="T103" fmla="*/ 511 h 1781"/>
                <a:gd name="T104" fmla="*/ 643 w 1077"/>
                <a:gd name="T105" fmla="*/ 449 h 1781"/>
                <a:gd name="T106" fmla="*/ 784 w 1077"/>
                <a:gd name="T107" fmla="*/ 596 h 1781"/>
                <a:gd name="T108" fmla="*/ 836 w 1077"/>
                <a:gd name="T109" fmla="*/ 566 h 1781"/>
                <a:gd name="T110" fmla="*/ 999 w 1077"/>
                <a:gd name="T111" fmla="*/ 402 h 1781"/>
                <a:gd name="T112" fmla="*/ 1042 w 1077"/>
                <a:gd name="T113" fmla="*/ 374 h 1781"/>
                <a:gd name="T114" fmla="*/ 1033 w 1077"/>
                <a:gd name="T115" fmla="*/ 280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77" h="1781">
                  <a:moveTo>
                    <a:pt x="1033" y="280"/>
                  </a:moveTo>
                  <a:cubicBezTo>
                    <a:pt x="1018" y="287"/>
                    <a:pt x="970" y="303"/>
                    <a:pt x="966" y="315"/>
                  </a:cubicBezTo>
                  <a:cubicBezTo>
                    <a:pt x="962" y="326"/>
                    <a:pt x="967" y="350"/>
                    <a:pt x="951" y="359"/>
                  </a:cubicBezTo>
                  <a:cubicBezTo>
                    <a:pt x="936" y="368"/>
                    <a:pt x="803" y="466"/>
                    <a:pt x="793" y="486"/>
                  </a:cubicBezTo>
                  <a:cubicBezTo>
                    <a:pt x="793" y="486"/>
                    <a:pt x="745" y="390"/>
                    <a:pt x="717" y="375"/>
                  </a:cubicBezTo>
                  <a:cubicBezTo>
                    <a:pt x="717" y="375"/>
                    <a:pt x="708" y="301"/>
                    <a:pt x="650" y="297"/>
                  </a:cubicBezTo>
                  <a:cubicBezTo>
                    <a:pt x="629" y="296"/>
                    <a:pt x="617" y="294"/>
                    <a:pt x="609" y="291"/>
                  </a:cubicBezTo>
                  <a:cubicBezTo>
                    <a:pt x="625" y="266"/>
                    <a:pt x="625" y="266"/>
                    <a:pt x="625" y="266"/>
                  </a:cubicBezTo>
                  <a:cubicBezTo>
                    <a:pt x="609" y="266"/>
                    <a:pt x="609" y="266"/>
                    <a:pt x="609" y="266"/>
                  </a:cubicBezTo>
                  <a:cubicBezTo>
                    <a:pt x="617" y="253"/>
                    <a:pt x="628" y="236"/>
                    <a:pt x="632" y="236"/>
                  </a:cubicBezTo>
                  <a:cubicBezTo>
                    <a:pt x="637" y="235"/>
                    <a:pt x="674" y="230"/>
                    <a:pt x="679" y="228"/>
                  </a:cubicBezTo>
                  <a:cubicBezTo>
                    <a:pt x="683" y="225"/>
                    <a:pt x="687" y="201"/>
                    <a:pt x="682" y="187"/>
                  </a:cubicBezTo>
                  <a:cubicBezTo>
                    <a:pt x="677" y="173"/>
                    <a:pt x="687" y="159"/>
                    <a:pt x="687" y="159"/>
                  </a:cubicBezTo>
                  <a:cubicBezTo>
                    <a:pt x="698" y="150"/>
                    <a:pt x="698" y="150"/>
                    <a:pt x="698" y="150"/>
                  </a:cubicBezTo>
                  <a:cubicBezTo>
                    <a:pt x="698" y="150"/>
                    <a:pt x="684" y="128"/>
                    <a:pt x="676" y="117"/>
                  </a:cubicBezTo>
                  <a:cubicBezTo>
                    <a:pt x="667" y="106"/>
                    <a:pt x="669" y="92"/>
                    <a:pt x="665" y="82"/>
                  </a:cubicBezTo>
                  <a:cubicBezTo>
                    <a:pt x="661" y="72"/>
                    <a:pt x="672" y="65"/>
                    <a:pt x="672" y="65"/>
                  </a:cubicBezTo>
                  <a:cubicBezTo>
                    <a:pt x="672" y="65"/>
                    <a:pt x="668" y="55"/>
                    <a:pt x="661" y="50"/>
                  </a:cubicBezTo>
                  <a:cubicBezTo>
                    <a:pt x="653" y="46"/>
                    <a:pt x="666" y="44"/>
                    <a:pt x="649" y="36"/>
                  </a:cubicBezTo>
                  <a:cubicBezTo>
                    <a:pt x="632" y="28"/>
                    <a:pt x="641" y="32"/>
                    <a:pt x="627" y="24"/>
                  </a:cubicBezTo>
                  <a:cubicBezTo>
                    <a:pt x="612" y="16"/>
                    <a:pt x="634" y="21"/>
                    <a:pt x="612" y="16"/>
                  </a:cubicBezTo>
                  <a:cubicBezTo>
                    <a:pt x="591" y="11"/>
                    <a:pt x="579" y="3"/>
                    <a:pt x="576" y="3"/>
                  </a:cubicBezTo>
                  <a:cubicBezTo>
                    <a:pt x="573" y="3"/>
                    <a:pt x="582" y="6"/>
                    <a:pt x="573" y="3"/>
                  </a:cubicBezTo>
                  <a:cubicBezTo>
                    <a:pt x="563" y="0"/>
                    <a:pt x="498" y="33"/>
                    <a:pt x="492" y="48"/>
                  </a:cubicBezTo>
                  <a:cubicBezTo>
                    <a:pt x="485" y="64"/>
                    <a:pt x="475" y="83"/>
                    <a:pt x="475" y="83"/>
                  </a:cubicBezTo>
                  <a:cubicBezTo>
                    <a:pt x="475" y="83"/>
                    <a:pt x="469" y="104"/>
                    <a:pt x="471" y="119"/>
                  </a:cubicBezTo>
                  <a:cubicBezTo>
                    <a:pt x="474" y="134"/>
                    <a:pt x="484" y="147"/>
                    <a:pt x="488" y="152"/>
                  </a:cubicBezTo>
                  <a:cubicBezTo>
                    <a:pt x="491" y="156"/>
                    <a:pt x="508" y="184"/>
                    <a:pt x="513" y="199"/>
                  </a:cubicBezTo>
                  <a:cubicBezTo>
                    <a:pt x="517" y="212"/>
                    <a:pt x="521" y="228"/>
                    <a:pt x="506" y="235"/>
                  </a:cubicBezTo>
                  <a:cubicBezTo>
                    <a:pt x="495" y="223"/>
                    <a:pt x="495" y="223"/>
                    <a:pt x="495" y="223"/>
                  </a:cubicBezTo>
                  <a:cubicBezTo>
                    <a:pt x="476" y="237"/>
                    <a:pt x="476" y="237"/>
                    <a:pt x="476" y="237"/>
                  </a:cubicBezTo>
                  <a:cubicBezTo>
                    <a:pt x="454" y="233"/>
                    <a:pt x="427" y="222"/>
                    <a:pt x="386" y="230"/>
                  </a:cubicBezTo>
                  <a:cubicBezTo>
                    <a:pt x="333" y="241"/>
                    <a:pt x="313" y="257"/>
                    <a:pt x="281" y="265"/>
                  </a:cubicBezTo>
                  <a:cubicBezTo>
                    <a:pt x="249" y="272"/>
                    <a:pt x="128" y="293"/>
                    <a:pt x="106" y="313"/>
                  </a:cubicBezTo>
                  <a:cubicBezTo>
                    <a:pt x="84" y="332"/>
                    <a:pt x="76" y="418"/>
                    <a:pt x="82" y="553"/>
                  </a:cubicBezTo>
                  <a:cubicBezTo>
                    <a:pt x="82" y="553"/>
                    <a:pt x="62" y="616"/>
                    <a:pt x="60" y="630"/>
                  </a:cubicBezTo>
                  <a:cubicBezTo>
                    <a:pt x="59" y="644"/>
                    <a:pt x="67" y="703"/>
                    <a:pt x="139" y="690"/>
                  </a:cubicBezTo>
                  <a:cubicBezTo>
                    <a:pt x="203" y="679"/>
                    <a:pt x="151" y="622"/>
                    <a:pt x="138" y="599"/>
                  </a:cubicBezTo>
                  <a:cubicBezTo>
                    <a:pt x="146" y="594"/>
                    <a:pt x="154" y="590"/>
                    <a:pt x="154" y="590"/>
                  </a:cubicBezTo>
                  <a:cubicBezTo>
                    <a:pt x="154" y="590"/>
                    <a:pt x="168" y="554"/>
                    <a:pt x="169" y="527"/>
                  </a:cubicBezTo>
                  <a:cubicBezTo>
                    <a:pt x="169" y="510"/>
                    <a:pt x="174" y="454"/>
                    <a:pt x="176" y="409"/>
                  </a:cubicBezTo>
                  <a:cubicBezTo>
                    <a:pt x="176" y="408"/>
                    <a:pt x="176" y="407"/>
                    <a:pt x="176" y="406"/>
                  </a:cubicBezTo>
                  <a:cubicBezTo>
                    <a:pt x="178" y="394"/>
                    <a:pt x="179" y="384"/>
                    <a:pt x="180" y="378"/>
                  </a:cubicBezTo>
                  <a:cubicBezTo>
                    <a:pt x="190" y="376"/>
                    <a:pt x="204" y="375"/>
                    <a:pt x="220" y="373"/>
                  </a:cubicBezTo>
                  <a:cubicBezTo>
                    <a:pt x="224" y="373"/>
                    <a:pt x="229" y="373"/>
                    <a:pt x="234" y="372"/>
                  </a:cubicBezTo>
                  <a:cubicBezTo>
                    <a:pt x="265" y="370"/>
                    <a:pt x="294" y="364"/>
                    <a:pt x="308" y="360"/>
                  </a:cubicBezTo>
                  <a:cubicBezTo>
                    <a:pt x="308" y="360"/>
                    <a:pt x="308" y="360"/>
                    <a:pt x="308" y="360"/>
                  </a:cubicBezTo>
                  <a:cubicBezTo>
                    <a:pt x="311" y="360"/>
                    <a:pt x="314" y="359"/>
                    <a:pt x="317" y="358"/>
                  </a:cubicBezTo>
                  <a:cubicBezTo>
                    <a:pt x="317" y="360"/>
                    <a:pt x="319" y="371"/>
                    <a:pt x="322" y="385"/>
                  </a:cubicBezTo>
                  <a:cubicBezTo>
                    <a:pt x="310" y="466"/>
                    <a:pt x="270" y="740"/>
                    <a:pt x="256" y="760"/>
                  </a:cubicBezTo>
                  <a:cubicBezTo>
                    <a:pt x="240" y="784"/>
                    <a:pt x="232" y="799"/>
                    <a:pt x="232" y="799"/>
                  </a:cubicBezTo>
                  <a:cubicBezTo>
                    <a:pt x="232" y="799"/>
                    <a:pt x="242" y="797"/>
                    <a:pt x="254" y="794"/>
                  </a:cubicBezTo>
                  <a:cubicBezTo>
                    <a:pt x="250" y="811"/>
                    <a:pt x="249" y="832"/>
                    <a:pt x="252" y="861"/>
                  </a:cubicBezTo>
                  <a:cubicBezTo>
                    <a:pt x="252" y="861"/>
                    <a:pt x="254" y="876"/>
                    <a:pt x="261" y="896"/>
                  </a:cubicBezTo>
                  <a:cubicBezTo>
                    <a:pt x="247" y="979"/>
                    <a:pt x="227" y="1177"/>
                    <a:pt x="200" y="1256"/>
                  </a:cubicBezTo>
                  <a:cubicBezTo>
                    <a:pt x="174" y="1282"/>
                    <a:pt x="141" y="1326"/>
                    <a:pt x="123" y="1406"/>
                  </a:cubicBezTo>
                  <a:cubicBezTo>
                    <a:pt x="123" y="1406"/>
                    <a:pt x="123" y="1406"/>
                    <a:pt x="123" y="1406"/>
                  </a:cubicBezTo>
                  <a:cubicBezTo>
                    <a:pt x="86" y="1483"/>
                    <a:pt x="47" y="1577"/>
                    <a:pt x="47" y="1578"/>
                  </a:cubicBezTo>
                  <a:cubicBezTo>
                    <a:pt x="25" y="1596"/>
                    <a:pt x="10" y="1604"/>
                    <a:pt x="5" y="1627"/>
                  </a:cubicBezTo>
                  <a:cubicBezTo>
                    <a:pt x="4" y="1630"/>
                    <a:pt x="4" y="1631"/>
                    <a:pt x="4" y="1633"/>
                  </a:cubicBezTo>
                  <a:cubicBezTo>
                    <a:pt x="0" y="1665"/>
                    <a:pt x="0" y="1665"/>
                    <a:pt x="0" y="1665"/>
                  </a:cubicBezTo>
                  <a:cubicBezTo>
                    <a:pt x="0" y="1665"/>
                    <a:pt x="44" y="1698"/>
                    <a:pt x="56" y="1688"/>
                  </a:cubicBezTo>
                  <a:cubicBezTo>
                    <a:pt x="64" y="1682"/>
                    <a:pt x="74" y="1683"/>
                    <a:pt x="85" y="1692"/>
                  </a:cubicBezTo>
                  <a:cubicBezTo>
                    <a:pt x="91" y="1698"/>
                    <a:pt x="97" y="1705"/>
                    <a:pt x="104" y="1714"/>
                  </a:cubicBezTo>
                  <a:cubicBezTo>
                    <a:pt x="105" y="1715"/>
                    <a:pt x="105" y="1716"/>
                    <a:pt x="106" y="1717"/>
                  </a:cubicBezTo>
                  <a:cubicBezTo>
                    <a:pt x="111" y="1724"/>
                    <a:pt x="116" y="1731"/>
                    <a:pt x="122" y="1741"/>
                  </a:cubicBezTo>
                  <a:cubicBezTo>
                    <a:pt x="122" y="1741"/>
                    <a:pt x="153" y="1781"/>
                    <a:pt x="193" y="1765"/>
                  </a:cubicBezTo>
                  <a:cubicBezTo>
                    <a:pt x="193" y="1765"/>
                    <a:pt x="208" y="1732"/>
                    <a:pt x="174" y="1703"/>
                  </a:cubicBezTo>
                  <a:cubicBezTo>
                    <a:pt x="147" y="1680"/>
                    <a:pt x="145" y="1650"/>
                    <a:pt x="148" y="1630"/>
                  </a:cubicBezTo>
                  <a:cubicBezTo>
                    <a:pt x="161" y="1636"/>
                    <a:pt x="161" y="1636"/>
                    <a:pt x="161" y="1636"/>
                  </a:cubicBezTo>
                  <a:cubicBezTo>
                    <a:pt x="161" y="1636"/>
                    <a:pt x="161" y="1636"/>
                    <a:pt x="170" y="1587"/>
                  </a:cubicBezTo>
                  <a:cubicBezTo>
                    <a:pt x="179" y="1539"/>
                    <a:pt x="301" y="1314"/>
                    <a:pt x="323" y="1294"/>
                  </a:cubicBezTo>
                  <a:cubicBezTo>
                    <a:pt x="336" y="1282"/>
                    <a:pt x="352" y="1230"/>
                    <a:pt x="365" y="1185"/>
                  </a:cubicBezTo>
                  <a:cubicBezTo>
                    <a:pt x="372" y="1176"/>
                    <a:pt x="379" y="1165"/>
                    <a:pt x="385" y="1152"/>
                  </a:cubicBezTo>
                  <a:cubicBezTo>
                    <a:pt x="404" y="1111"/>
                    <a:pt x="437" y="960"/>
                    <a:pt x="437" y="960"/>
                  </a:cubicBezTo>
                  <a:cubicBezTo>
                    <a:pt x="437" y="960"/>
                    <a:pt x="470" y="949"/>
                    <a:pt x="481" y="943"/>
                  </a:cubicBezTo>
                  <a:cubicBezTo>
                    <a:pt x="492" y="938"/>
                    <a:pt x="508" y="937"/>
                    <a:pt x="573" y="923"/>
                  </a:cubicBezTo>
                  <a:cubicBezTo>
                    <a:pt x="637" y="908"/>
                    <a:pt x="699" y="879"/>
                    <a:pt x="699" y="879"/>
                  </a:cubicBezTo>
                  <a:cubicBezTo>
                    <a:pt x="699" y="879"/>
                    <a:pt x="679" y="928"/>
                    <a:pt x="681" y="965"/>
                  </a:cubicBezTo>
                  <a:cubicBezTo>
                    <a:pt x="681" y="969"/>
                    <a:pt x="682" y="972"/>
                    <a:pt x="682" y="976"/>
                  </a:cubicBezTo>
                  <a:cubicBezTo>
                    <a:pt x="673" y="1023"/>
                    <a:pt x="663" y="1072"/>
                    <a:pt x="657" y="1085"/>
                  </a:cubicBezTo>
                  <a:cubicBezTo>
                    <a:pt x="645" y="1110"/>
                    <a:pt x="632" y="1141"/>
                    <a:pt x="632" y="1141"/>
                  </a:cubicBezTo>
                  <a:cubicBezTo>
                    <a:pt x="632" y="1141"/>
                    <a:pt x="639" y="1142"/>
                    <a:pt x="649" y="1143"/>
                  </a:cubicBezTo>
                  <a:cubicBezTo>
                    <a:pt x="633" y="1177"/>
                    <a:pt x="615" y="1211"/>
                    <a:pt x="618" y="1225"/>
                  </a:cubicBezTo>
                  <a:cubicBezTo>
                    <a:pt x="614" y="1247"/>
                    <a:pt x="614" y="1247"/>
                    <a:pt x="614" y="1247"/>
                  </a:cubicBezTo>
                  <a:cubicBezTo>
                    <a:pt x="670" y="1269"/>
                    <a:pt x="670" y="1269"/>
                    <a:pt x="670" y="1269"/>
                  </a:cubicBezTo>
                  <a:cubicBezTo>
                    <a:pt x="670" y="1269"/>
                    <a:pt x="694" y="1263"/>
                    <a:pt x="728" y="1274"/>
                  </a:cubicBezTo>
                  <a:cubicBezTo>
                    <a:pt x="752" y="1285"/>
                    <a:pt x="777" y="1293"/>
                    <a:pt x="795" y="1285"/>
                  </a:cubicBezTo>
                  <a:cubicBezTo>
                    <a:pt x="825" y="1273"/>
                    <a:pt x="867" y="1244"/>
                    <a:pt x="867" y="1226"/>
                  </a:cubicBezTo>
                  <a:cubicBezTo>
                    <a:pt x="867" y="1208"/>
                    <a:pt x="855" y="1215"/>
                    <a:pt x="830" y="1219"/>
                  </a:cubicBezTo>
                  <a:cubicBezTo>
                    <a:pt x="806" y="1223"/>
                    <a:pt x="766" y="1195"/>
                    <a:pt x="753" y="1179"/>
                  </a:cubicBezTo>
                  <a:cubicBezTo>
                    <a:pt x="750" y="1176"/>
                    <a:pt x="748" y="1171"/>
                    <a:pt x="746" y="1165"/>
                  </a:cubicBezTo>
                  <a:cubicBezTo>
                    <a:pt x="753" y="1179"/>
                    <a:pt x="766" y="1180"/>
                    <a:pt x="766" y="1180"/>
                  </a:cubicBezTo>
                  <a:cubicBezTo>
                    <a:pt x="766" y="1180"/>
                    <a:pt x="817" y="952"/>
                    <a:pt x="840" y="864"/>
                  </a:cubicBezTo>
                  <a:cubicBezTo>
                    <a:pt x="840" y="864"/>
                    <a:pt x="840" y="864"/>
                    <a:pt x="840" y="864"/>
                  </a:cubicBezTo>
                  <a:cubicBezTo>
                    <a:pt x="856" y="847"/>
                    <a:pt x="886" y="780"/>
                    <a:pt x="831" y="762"/>
                  </a:cubicBezTo>
                  <a:cubicBezTo>
                    <a:pt x="777" y="744"/>
                    <a:pt x="577" y="746"/>
                    <a:pt x="521" y="760"/>
                  </a:cubicBezTo>
                  <a:cubicBezTo>
                    <a:pt x="514" y="762"/>
                    <a:pt x="510" y="761"/>
                    <a:pt x="507" y="757"/>
                  </a:cubicBezTo>
                  <a:cubicBezTo>
                    <a:pt x="508" y="757"/>
                    <a:pt x="508" y="757"/>
                    <a:pt x="508" y="757"/>
                  </a:cubicBezTo>
                  <a:cubicBezTo>
                    <a:pt x="508" y="758"/>
                    <a:pt x="508" y="758"/>
                    <a:pt x="508" y="758"/>
                  </a:cubicBezTo>
                  <a:cubicBezTo>
                    <a:pt x="536" y="738"/>
                    <a:pt x="536" y="738"/>
                    <a:pt x="536" y="738"/>
                  </a:cubicBezTo>
                  <a:cubicBezTo>
                    <a:pt x="536" y="738"/>
                    <a:pt x="543" y="691"/>
                    <a:pt x="560" y="658"/>
                  </a:cubicBezTo>
                  <a:cubicBezTo>
                    <a:pt x="576" y="625"/>
                    <a:pt x="599" y="520"/>
                    <a:pt x="607" y="511"/>
                  </a:cubicBezTo>
                  <a:cubicBezTo>
                    <a:pt x="607" y="511"/>
                    <a:pt x="607" y="511"/>
                    <a:pt x="607" y="511"/>
                  </a:cubicBezTo>
                  <a:cubicBezTo>
                    <a:pt x="611" y="506"/>
                    <a:pt x="615" y="500"/>
                    <a:pt x="620" y="491"/>
                  </a:cubicBezTo>
                  <a:cubicBezTo>
                    <a:pt x="634" y="465"/>
                    <a:pt x="643" y="449"/>
                    <a:pt x="643" y="449"/>
                  </a:cubicBezTo>
                  <a:cubicBezTo>
                    <a:pt x="643" y="449"/>
                    <a:pt x="695" y="520"/>
                    <a:pt x="715" y="529"/>
                  </a:cubicBezTo>
                  <a:cubicBezTo>
                    <a:pt x="734" y="537"/>
                    <a:pt x="767" y="599"/>
                    <a:pt x="784" y="596"/>
                  </a:cubicBezTo>
                  <a:cubicBezTo>
                    <a:pt x="795" y="594"/>
                    <a:pt x="812" y="585"/>
                    <a:pt x="836" y="566"/>
                  </a:cubicBezTo>
                  <a:cubicBezTo>
                    <a:pt x="836" y="566"/>
                    <a:pt x="836" y="566"/>
                    <a:pt x="836" y="566"/>
                  </a:cubicBezTo>
                  <a:cubicBezTo>
                    <a:pt x="872" y="554"/>
                    <a:pt x="1000" y="429"/>
                    <a:pt x="1013" y="425"/>
                  </a:cubicBezTo>
                  <a:cubicBezTo>
                    <a:pt x="1019" y="423"/>
                    <a:pt x="1010" y="412"/>
                    <a:pt x="999" y="402"/>
                  </a:cubicBezTo>
                  <a:cubicBezTo>
                    <a:pt x="1000" y="401"/>
                    <a:pt x="1000" y="401"/>
                    <a:pt x="1001" y="401"/>
                  </a:cubicBezTo>
                  <a:cubicBezTo>
                    <a:pt x="1016" y="396"/>
                    <a:pt x="1030" y="394"/>
                    <a:pt x="1042" y="374"/>
                  </a:cubicBezTo>
                  <a:cubicBezTo>
                    <a:pt x="1054" y="355"/>
                    <a:pt x="1077" y="306"/>
                    <a:pt x="1072" y="296"/>
                  </a:cubicBezTo>
                  <a:cubicBezTo>
                    <a:pt x="1067" y="287"/>
                    <a:pt x="1047" y="274"/>
                    <a:pt x="1033" y="280"/>
                  </a:cubicBez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13"/>
            <p:cNvSpPr>
              <a:spLocks/>
            </p:cNvSpPr>
            <p:nvPr/>
          </p:nvSpPr>
          <p:spPr bwMode="auto">
            <a:xfrm>
              <a:off x="5000681" y="5924098"/>
              <a:ext cx="609498" cy="169593"/>
            </a:xfrm>
            <a:custGeom>
              <a:avLst/>
              <a:gdLst>
                <a:gd name="T0" fmla="*/ 785 w 823"/>
                <a:gd name="T1" fmla="*/ 0 h 229"/>
                <a:gd name="T2" fmla="*/ 0 w 823"/>
                <a:gd name="T3" fmla="*/ 0 h 229"/>
                <a:gd name="T4" fmla="*/ 0 w 823"/>
                <a:gd name="T5" fmla="*/ 21 h 229"/>
                <a:gd name="T6" fmla="*/ 785 w 823"/>
                <a:gd name="T7" fmla="*/ 21 h 229"/>
                <a:gd name="T8" fmla="*/ 785 w 823"/>
                <a:gd name="T9" fmla="*/ 45 h 229"/>
                <a:gd name="T10" fmla="*/ 38 w 823"/>
                <a:gd name="T11" fmla="*/ 45 h 229"/>
                <a:gd name="T12" fmla="*/ 38 w 823"/>
                <a:gd name="T13" fmla="*/ 186 h 229"/>
                <a:gd name="T14" fmla="*/ 785 w 823"/>
                <a:gd name="T15" fmla="*/ 186 h 229"/>
                <a:gd name="T16" fmla="*/ 785 w 823"/>
                <a:gd name="T17" fmla="*/ 208 h 229"/>
                <a:gd name="T18" fmla="*/ 0 w 823"/>
                <a:gd name="T19" fmla="*/ 208 h 229"/>
                <a:gd name="T20" fmla="*/ 0 w 823"/>
                <a:gd name="T21" fmla="*/ 229 h 229"/>
                <a:gd name="T22" fmla="*/ 785 w 823"/>
                <a:gd name="T23" fmla="*/ 229 h 229"/>
                <a:gd name="T24" fmla="*/ 823 w 823"/>
                <a:gd name="T25" fmla="*/ 229 h 229"/>
                <a:gd name="T26" fmla="*/ 823 w 823"/>
                <a:gd name="T27" fmla="*/ 208 h 229"/>
                <a:gd name="T28" fmla="*/ 823 w 823"/>
                <a:gd name="T29" fmla="*/ 186 h 229"/>
                <a:gd name="T30" fmla="*/ 823 w 823"/>
                <a:gd name="T31" fmla="*/ 45 h 229"/>
                <a:gd name="T32" fmla="*/ 823 w 823"/>
                <a:gd name="T33" fmla="*/ 21 h 229"/>
                <a:gd name="T34" fmla="*/ 823 w 823"/>
                <a:gd name="T35" fmla="*/ 0 h 229"/>
                <a:gd name="T36" fmla="*/ 785 w 823"/>
                <a:gd name="T37" fmla="*/ 0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229">
                  <a:moveTo>
                    <a:pt x="785" y="0"/>
                  </a:moveTo>
                  <a:lnTo>
                    <a:pt x="0" y="0"/>
                  </a:lnTo>
                  <a:lnTo>
                    <a:pt x="0" y="21"/>
                  </a:lnTo>
                  <a:lnTo>
                    <a:pt x="785" y="21"/>
                  </a:lnTo>
                  <a:lnTo>
                    <a:pt x="785" y="45"/>
                  </a:lnTo>
                  <a:lnTo>
                    <a:pt x="38" y="45"/>
                  </a:lnTo>
                  <a:lnTo>
                    <a:pt x="38" y="186"/>
                  </a:lnTo>
                  <a:lnTo>
                    <a:pt x="785" y="186"/>
                  </a:lnTo>
                  <a:lnTo>
                    <a:pt x="785" y="208"/>
                  </a:lnTo>
                  <a:lnTo>
                    <a:pt x="0" y="208"/>
                  </a:lnTo>
                  <a:lnTo>
                    <a:pt x="0" y="229"/>
                  </a:lnTo>
                  <a:lnTo>
                    <a:pt x="785" y="229"/>
                  </a:lnTo>
                  <a:lnTo>
                    <a:pt x="823" y="229"/>
                  </a:lnTo>
                  <a:lnTo>
                    <a:pt x="823" y="208"/>
                  </a:lnTo>
                  <a:lnTo>
                    <a:pt x="823" y="186"/>
                  </a:lnTo>
                  <a:lnTo>
                    <a:pt x="823" y="45"/>
                  </a:lnTo>
                  <a:lnTo>
                    <a:pt x="823" y="21"/>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14"/>
            <p:cNvSpPr>
              <a:spLocks/>
            </p:cNvSpPr>
            <p:nvPr/>
          </p:nvSpPr>
          <p:spPr bwMode="auto">
            <a:xfrm>
              <a:off x="5000681" y="5783388"/>
              <a:ext cx="649489" cy="137007"/>
            </a:xfrm>
            <a:custGeom>
              <a:avLst/>
              <a:gdLst>
                <a:gd name="T0" fmla="*/ 835 w 877"/>
                <a:gd name="T1" fmla="*/ 0 h 185"/>
                <a:gd name="T2" fmla="*/ 0 w 877"/>
                <a:gd name="T3" fmla="*/ 0 h 185"/>
                <a:gd name="T4" fmla="*/ 0 w 877"/>
                <a:gd name="T5" fmla="*/ 19 h 185"/>
                <a:gd name="T6" fmla="*/ 835 w 877"/>
                <a:gd name="T7" fmla="*/ 19 h 185"/>
                <a:gd name="T8" fmla="*/ 835 w 877"/>
                <a:gd name="T9" fmla="*/ 36 h 185"/>
                <a:gd name="T10" fmla="*/ 40 w 877"/>
                <a:gd name="T11" fmla="*/ 36 h 185"/>
                <a:gd name="T12" fmla="*/ 40 w 877"/>
                <a:gd name="T13" fmla="*/ 152 h 185"/>
                <a:gd name="T14" fmla="*/ 835 w 877"/>
                <a:gd name="T15" fmla="*/ 152 h 185"/>
                <a:gd name="T16" fmla="*/ 835 w 877"/>
                <a:gd name="T17" fmla="*/ 168 h 185"/>
                <a:gd name="T18" fmla="*/ 0 w 877"/>
                <a:gd name="T19" fmla="*/ 168 h 185"/>
                <a:gd name="T20" fmla="*/ 0 w 877"/>
                <a:gd name="T21" fmla="*/ 185 h 185"/>
                <a:gd name="T22" fmla="*/ 835 w 877"/>
                <a:gd name="T23" fmla="*/ 185 h 185"/>
                <a:gd name="T24" fmla="*/ 877 w 877"/>
                <a:gd name="T25" fmla="*/ 185 h 185"/>
                <a:gd name="T26" fmla="*/ 877 w 877"/>
                <a:gd name="T27" fmla="*/ 168 h 185"/>
                <a:gd name="T28" fmla="*/ 877 w 877"/>
                <a:gd name="T29" fmla="*/ 152 h 185"/>
                <a:gd name="T30" fmla="*/ 877 w 877"/>
                <a:gd name="T31" fmla="*/ 36 h 185"/>
                <a:gd name="T32" fmla="*/ 877 w 877"/>
                <a:gd name="T33" fmla="*/ 19 h 185"/>
                <a:gd name="T34" fmla="*/ 877 w 877"/>
                <a:gd name="T35" fmla="*/ 0 h 185"/>
                <a:gd name="T36" fmla="*/ 835 w 877"/>
                <a:gd name="T37"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85">
                  <a:moveTo>
                    <a:pt x="835" y="0"/>
                  </a:moveTo>
                  <a:lnTo>
                    <a:pt x="0" y="0"/>
                  </a:lnTo>
                  <a:lnTo>
                    <a:pt x="0" y="19"/>
                  </a:lnTo>
                  <a:lnTo>
                    <a:pt x="835" y="19"/>
                  </a:lnTo>
                  <a:lnTo>
                    <a:pt x="835" y="36"/>
                  </a:lnTo>
                  <a:lnTo>
                    <a:pt x="40" y="36"/>
                  </a:lnTo>
                  <a:lnTo>
                    <a:pt x="40" y="152"/>
                  </a:lnTo>
                  <a:lnTo>
                    <a:pt x="835" y="152"/>
                  </a:lnTo>
                  <a:lnTo>
                    <a:pt x="835" y="168"/>
                  </a:lnTo>
                  <a:lnTo>
                    <a:pt x="0" y="168"/>
                  </a:lnTo>
                  <a:lnTo>
                    <a:pt x="0" y="185"/>
                  </a:lnTo>
                  <a:lnTo>
                    <a:pt x="835" y="185"/>
                  </a:lnTo>
                  <a:lnTo>
                    <a:pt x="877" y="185"/>
                  </a:lnTo>
                  <a:lnTo>
                    <a:pt x="877" y="168"/>
                  </a:lnTo>
                  <a:lnTo>
                    <a:pt x="877" y="152"/>
                  </a:lnTo>
                  <a:lnTo>
                    <a:pt x="877" y="36"/>
                  </a:lnTo>
                  <a:lnTo>
                    <a:pt x="877" y="19"/>
                  </a:lnTo>
                  <a:lnTo>
                    <a:pt x="877" y="0"/>
                  </a:lnTo>
                  <a:lnTo>
                    <a:pt x="83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15"/>
            <p:cNvSpPr>
              <a:spLocks/>
            </p:cNvSpPr>
            <p:nvPr/>
          </p:nvSpPr>
          <p:spPr bwMode="auto">
            <a:xfrm>
              <a:off x="5778291" y="5934466"/>
              <a:ext cx="609498" cy="145154"/>
            </a:xfrm>
            <a:custGeom>
              <a:avLst/>
              <a:gdLst>
                <a:gd name="T0" fmla="*/ 785 w 823"/>
                <a:gd name="T1" fmla="*/ 0 h 196"/>
                <a:gd name="T2" fmla="*/ 0 w 823"/>
                <a:gd name="T3" fmla="*/ 0 h 196"/>
                <a:gd name="T4" fmla="*/ 0 w 823"/>
                <a:gd name="T5" fmla="*/ 19 h 196"/>
                <a:gd name="T6" fmla="*/ 785 w 823"/>
                <a:gd name="T7" fmla="*/ 19 h 196"/>
                <a:gd name="T8" fmla="*/ 785 w 823"/>
                <a:gd name="T9" fmla="*/ 38 h 196"/>
                <a:gd name="T10" fmla="*/ 38 w 823"/>
                <a:gd name="T11" fmla="*/ 38 h 196"/>
                <a:gd name="T12" fmla="*/ 38 w 823"/>
                <a:gd name="T13" fmla="*/ 161 h 196"/>
                <a:gd name="T14" fmla="*/ 785 w 823"/>
                <a:gd name="T15" fmla="*/ 161 h 196"/>
                <a:gd name="T16" fmla="*/ 785 w 823"/>
                <a:gd name="T17" fmla="*/ 177 h 196"/>
                <a:gd name="T18" fmla="*/ 0 w 823"/>
                <a:gd name="T19" fmla="*/ 177 h 196"/>
                <a:gd name="T20" fmla="*/ 0 w 823"/>
                <a:gd name="T21" fmla="*/ 196 h 196"/>
                <a:gd name="T22" fmla="*/ 785 w 823"/>
                <a:gd name="T23" fmla="*/ 196 h 196"/>
                <a:gd name="T24" fmla="*/ 823 w 823"/>
                <a:gd name="T25" fmla="*/ 196 h 196"/>
                <a:gd name="T26" fmla="*/ 823 w 823"/>
                <a:gd name="T27" fmla="*/ 177 h 196"/>
                <a:gd name="T28" fmla="*/ 823 w 823"/>
                <a:gd name="T29" fmla="*/ 161 h 196"/>
                <a:gd name="T30" fmla="*/ 823 w 823"/>
                <a:gd name="T31" fmla="*/ 38 h 196"/>
                <a:gd name="T32" fmla="*/ 823 w 823"/>
                <a:gd name="T33" fmla="*/ 19 h 196"/>
                <a:gd name="T34" fmla="*/ 823 w 823"/>
                <a:gd name="T35" fmla="*/ 0 h 196"/>
                <a:gd name="T36" fmla="*/ 785 w 823"/>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196">
                  <a:moveTo>
                    <a:pt x="785" y="0"/>
                  </a:moveTo>
                  <a:lnTo>
                    <a:pt x="0" y="0"/>
                  </a:lnTo>
                  <a:lnTo>
                    <a:pt x="0" y="19"/>
                  </a:lnTo>
                  <a:lnTo>
                    <a:pt x="785" y="19"/>
                  </a:lnTo>
                  <a:lnTo>
                    <a:pt x="785" y="38"/>
                  </a:lnTo>
                  <a:lnTo>
                    <a:pt x="38" y="38"/>
                  </a:lnTo>
                  <a:lnTo>
                    <a:pt x="38"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16"/>
            <p:cNvSpPr>
              <a:spLocks/>
            </p:cNvSpPr>
            <p:nvPr/>
          </p:nvSpPr>
          <p:spPr bwMode="auto">
            <a:xfrm>
              <a:off x="5778291" y="5813752"/>
              <a:ext cx="649489" cy="117012"/>
            </a:xfrm>
            <a:custGeom>
              <a:avLst/>
              <a:gdLst>
                <a:gd name="T0" fmla="*/ 837 w 877"/>
                <a:gd name="T1" fmla="*/ 0 h 158"/>
                <a:gd name="T2" fmla="*/ 0 w 877"/>
                <a:gd name="T3" fmla="*/ 0 h 158"/>
                <a:gd name="T4" fmla="*/ 0 w 877"/>
                <a:gd name="T5" fmla="*/ 16 h 158"/>
                <a:gd name="T6" fmla="*/ 837 w 877"/>
                <a:gd name="T7" fmla="*/ 16 h 158"/>
                <a:gd name="T8" fmla="*/ 837 w 877"/>
                <a:gd name="T9" fmla="*/ 30 h 158"/>
                <a:gd name="T10" fmla="*/ 40 w 877"/>
                <a:gd name="T11" fmla="*/ 30 h 158"/>
                <a:gd name="T12" fmla="*/ 40 w 877"/>
                <a:gd name="T13" fmla="*/ 130 h 158"/>
                <a:gd name="T14" fmla="*/ 837 w 877"/>
                <a:gd name="T15" fmla="*/ 130 h 158"/>
                <a:gd name="T16" fmla="*/ 837 w 877"/>
                <a:gd name="T17" fmla="*/ 144 h 158"/>
                <a:gd name="T18" fmla="*/ 0 w 877"/>
                <a:gd name="T19" fmla="*/ 144 h 158"/>
                <a:gd name="T20" fmla="*/ 0 w 877"/>
                <a:gd name="T21" fmla="*/ 158 h 158"/>
                <a:gd name="T22" fmla="*/ 837 w 877"/>
                <a:gd name="T23" fmla="*/ 158 h 158"/>
                <a:gd name="T24" fmla="*/ 877 w 877"/>
                <a:gd name="T25" fmla="*/ 158 h 158"/>
                <a:gd name="T26" fmla="*/ 877 w 877"/>
                <a:gd name="T27" fmla="*/ 144 h 158"/>
                <a:gd name="T28" fmla="*/ 877 w 877"/>
                <a:gd name="T29" fmla="*/ 130 h 158"/>
                <a:gd name="T30" fmla="*/ 877 w 877"/>
                <a:gd name="T31" fmla="*/ 30 h 158"/>
                <a:gd name="T32" fmla="*/ 877 w 877"/>
                <a:gd name="T33" fmla="*/ 16 h 158"/>
                <a:gd name="T34" fmla="*/ 877 w 877"/>
                <a:gd name="T35" fmla="*/ 0 h 158"/>
                <a:gd name="T36" fmla="*/ 837 w 877"/>
                <a:gd name="T3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8">
                  <a:moveTo>
                    <a:pt x="837" y="0"/>
                  </a:moveTo>
                  <a:lnTo>
                    <a:pt x="0" y="0"/>
                  </a:lnTo>
                  <a:lnTo>
                    <a:pt x="0" y="16"/>
                  </a:lnTo>
                  <a:lnTo>
                    <a:pt x="837" y="16"/>
                  </a:lnTo>
                  <a:lnTo>
                    <a:pt x="837" y="30"/>
                  </a:lnTo>
                  <a:lnTo>
                    <a:pt x="40" y="30"/>
                  </a:lnTo>
                  <a:lnTo>
                    <a:pt x="40" y="130"/>
                  </a:lnTo>
                  <a:lnTo>
                    <a:pt x="837" y="130"/>
                  </a:lnTo>
                  <a:lnTo>
                    <a:pt x="837" y="144"/>
                  </a:lnTo>
                  <a:lnTo>
                    <a:pt x="0" y="144"/>
                  </a:lnTo>
                  <a:lnTo>
                    <a:pt x="0" y="158"/>
                  </a:lnTo>
                  <a:lnTo>
                    <a:pt x="837" y="158"/>
                  </a:lnTo>
                  <a:lnTo>
                    <a:pt x="877" y="158"/>
                  </a:lnTo>
                  <a:lnTo>
                    <a:pt x="877" y="144"/>
                  </a:lnTo>
                  <a:lnTo>
                    <a:pt x="877" y="130"/>
                  </a:lnTo>
                  <a:lnTo>
                    <a:pt x="877" y="30"/>
                  </a:lnTo>
                  <a:lnTo>
                    <a:pt x="877" y="16"/>
                  </a:lnTo>
                  <a:lnTo>
                    <a:pt x="877"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17"/>
            <p:cNvSpPr>
              <a:spLocks/>
            </p:cNvSpPr>
            <p:nvPr/>
          </p:nvSpPr>
          <p:spPr bwMode="auto">
            <a:xfrm>
              <a:off x="5713120" y="5667857"/>
              <a:ext cx="609498" cy="145894"/>
            </a:xfrm>
            <a:custGeom>
              <a:avLst/>
              <a:gdLst>
                <a:gd name="T0" fmla="*/ 785 w 823"/>
                <a:gd name="T1" fmla="*/ 0 h 197"/>
                <a:gd name="T2" fmla="*/ 0 w 823"/>
                <a:gd name="T3" fmla="*/ 0 h 197"/>
                <a:gd name="T4" fmla="*/ 0 w 823"/>
                <a:gd name="T5" fmla="*/ 19 h 197"/>
                <a:gd name="T6" fmla="*/ 785 w 823"/>
                <a:gd name="T7" fmla="*/ 19 h 197"/>
                <a:gd name="T8" fmla="*/ 785 w 823"/>
                <a:gd name="T9" fmla="*/ 38 h 197"/>
                <a:gd name="T10" fmla="*/ 38 w 823"/>
                <a:gd name="T11" fmla="*/ 38 h 197"/>
                <a:gd name="T12" fmla="*/ 38 w 823"/>
                <a:gd name="T13" fmla="*/ 161 h 197"/>
                <a:gd name="T14" fmla="*/ 785 w 823"/>
                <a:gd name="T15" fmla="*/ 161 h 197"/>
                <a:gd name="T16" fmla="*/ 785 w 823"/>
                <a:gd name="T17" fmla="*/ 178 h 197"/>
                <a:gd name="T18" fmla="*/ 0 w 823"/>
                <a:gd name="T19" fmla="*/ 178 h 197"/>
                <a:gd name="T20" fmla="*/ 0 w 823"/>
                <a:gd name="T21" fmla="*/ 197 h 197"/>
                <a:gd name="T22" fmla="*/ 785 w 823"/>
                <a:gd name="T23" fmla="*/ 197 h 197"/>
                <a:gd name="T24" fmla="*/ 823 w 823"/>
                <a:gd name="T25" fmla="*/ 197 h 197"/>
                <a:gd name="T26" fmla="*/ 823 w 823"/>
                <a:gd name="T27" fmla="*/ 178 h 197"/>
                <a:gd name="T28" fmla="*/ 823 w 823"/>
                <a:gd name="T29" fmla="*/ 161 h 197"/>
                <a:gd name="T30" fmla="*/ 823 w 823"/>
                <a:gd name="T31" fmla="*/ 38 h 197"/>
                <a:gd name="T32" fmla="*/ 823 w 823"/>
                <a:gd name="T33" fmla="*/ 19 h 197"/>
                <a:gd name="T34" fmla="*/ 823 w 823"/>
                <a:gd name="T35" fmla="*/ 0 h 197"/>
                <a:gd name="T36" fmla="*/ 785 w 823"/>
                <a:gd name="T37" fmla="*/ 0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197">
                  <a:moveTo>
                    <a:pt x="785" y="0"/>
                  </a:moveTo>
                  <a:lnTo>
                    <a:pt x="0" y="0"/>
                  </a:lnTo>
                  <a:lnTo>
                    <a:pt x="0" y="19"/>
                  </a:lnTo>
                  <a:lnTo>
                    <a:pt x="785" y="19"/>
                  </a:lnTo>
                  <a:lnTo>
                    <a:pt x="785" y="38"/>
                  </a:lnTo>
                  <a:lnTo>
                    <a:pt x="38" y="38"/>
                  </a:lnTo>
                  <a:lnTo>
                    <a:pt x="38" y="161"/>
                  </a:lnTo>
                  <a:lnTo>
                    <a:pt x="785" y="161"/>
                  </a:lnTo>
                  <a:lnTo>
                    <a:pt x="785" y="178"/>
                  </a:lnTo>
                  <a:lnTo>
                    <a:pt x="0" y="178"/>
                  </a:lnTo>
                  <a:lnTo>
                    <a:pt x="0" y="197"/>
                  </a:lnTo>
                  <a:lnTo>
                    <a:pt x="785" y="197"/>
                  </a:lnTo>
                  <a:lnTo>
                    <a:pt x="823" y="197"/>
                  </a:lnTo>
                  <a:lnTo>
                    <a:pt x="823" y="178"/>
                  </a:lnTo>
                  <a:lnTo>
                    <a:pt x="823" y="161"/>
                  </a:lnTo>
                  <a:lnTo>
                    <a:pt x="823" y="38"/>
                  </a:lnTo>
                  <a:lnTo>
                    <a:pt x="823" y="19"/>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18"/>
            <p:cNvSpPr>
              <a:spLocks/>
            </p:cNvSpPr>
            <p:nvPr/>
          </p:nvSpPr>
          <p:spPr bwMode="auto">
            <a:xfrm>
              <a:off x="5713120" y="5548624"/>
              <a:ext cx="650230" cy="117752"/>
            </a:xfrm>
            <a:custGeom>
              <a:avLst/>
              <a:gdLst>
                <a:gd name="T0" fmla="*/ 837 w 878"/>
                <a:gd name="T1" fmla="*/ 0 h 159"/>
                <a:gd name="T2" fmla="*/ 0 w 878"/>
                <a:gd name="T3" fmla="*/ 0 h 159"/>
                <a:gd name="T4" fmla="*/ 0 w 878"/>
                <a:gd name="T5" fmla="*/ 15 h 159"/>
                <a:gd name="T6" fmla="*/ 837 w 878"/>
                <a:gd name="T7" fmla="*/ 15 h 159"/>
                <a:gd name="T8" fmla="*/ 837 w 878"/>
                <a:gd name="T9" fmla="*/ 31 h 159"/>
                <a:gd name="T10" fmla="*/ 40 w 878"/>
                <a:gd name="T11" fmla="*/ 31 h 159"/>
                <a:gd name="T12" fmla="*/ 40 w 878"/>
                <a:gd name="T13" fmla="*/ 131 h 159"/>
                <a:gd name="T14" fmla="*/ 837 w 878"/>
                <a:gd name="T15" fmla="*/ 131 h 159"/>
                <a:gd name="T16" fmla="*/ 837 w 878"/>
                <a:gd name="T17" fmla="*/ 145 h 159"/>
                <a:gd name="T18" fmla="*/ 0 w 878"/>
                <a:gd name="T19" fmla="*/ 145 h 159"/>
                <a:gd name="T20" fmla="*/ 0 w 878"/>
                <a:gd name="T21" fmla="*/ 159 h 159"/>
                <a:gd name="T22" fmla="*/ 837 w 878"/>
                <a:gd name="T23" fmla="*/ 159 h 159"/>
                <a:gd name="T24" fmla="*/ 878 w 878"/>
                <a:gd name="T25" fmla="*/ 159 h 159"/>
                <a:gd name="T26" fmla="*/ 878 w 878"/>
                <a:gd name="T27" fmla="*/ 145 h 159"/>
                <a:gd name="T28" fmla="*/ 878 w 878"/>
                <a:gd name="T29" fmla="*/ 131 h 159"/>
                <a:gd name="T30" fmla="*/ 878 w 878"/>
                <a:gd name="T31" fmla="*/ 31 h 159"/>
                <a:gd name="T32" fmla="*/ 878 w 878"/>
                <a:gd name="T33" fmla="*/ 15 h 159"/>
                <a:gd name="T34" fmla="*/ 878 w 878"/>
                <a:gd name="T35" fmla="*/ 0 h 159"/>
                <a:gd name="T36" fmla="*/ 837 w 878"/>
                <a:gd name="T3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8" h="159">
                  <a:moveTo>
                    <a:pt x="837" y="0"/>
                  </a:moveTo>
                  <a:lnTo>
                    <a:pt x="0" y="0"/>
                  </a:lnTo>
                  <a:lnTo>
                    <a:pt x="0" y="15"/>
                  </a:lnTo>
                  <a:lnTo>
                    <a:pt x="837" y="15"/>
                  </a:lnTo>
                  <a:lnTo>
                    <a:pt x="837" y="31"/>
                  </a:lnTo>
                  <a:lnTo>
                    <a:pt x="40" y="31"/>
                  </a:lnTo>
                  <a:lnTo>
                    <a:pt x="40" y="131"/>
                  </a:lnTo>
                  <a:lnTo>
                    <a:pt x="837" y="131"/>
                  </a:lnTo>
                  <a:lnTo>
                    <a:pt x="837" y="145"/>
                  </a:lnTo>
                  <a:lnTo>
                    <a:pt x="0" y="145"/>
                  </a:lnTo>
                  <a:lnTo>
                    <a:pt x="0" y="159"/>
                  </a:lnTo>
                  <a:lnTo>
                    <a:pt x="837" y="159"/>
                  </a:lnTo>
                  <a:lnTo>
                    <a:pt x="878" y="159"/>
                  </a:lnTo>
                  <a:lnTo>
                    <a:pt x="878" y="145"/>
                  </a:lnTo>
                  <a:lnTo>
                    <a:pt x="878" y="131"/>
                  </a:lnTo>
                  <a:lnTo>
                    <a:pt x="878" y="31"/>
                  </a:lnTo>
                  <a:lnTo>
                    <a:pt x="878" y="15"/>
                  </a:lnTo>
                  <a:lnTo>
                    <a:pt x="878"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19"/>
            <p:cNvSpPr>
              <a:spLocks/>
            </p:cNvSpPr>
            <p:nvPr/>
          </p:nvSpPr>
          <p:spPr bwMode="auto">
            <a:xfrm>
              <a:off x="5778291" y="5431612"/>
              <a:ext cx="649489" cy="117012"/>
            </a:xfrm>
            <a:custGeom>
              <a:avLst/>
              <a:gdLst>
                <a:gd name="T0" fmla="*/ 837 w 877"/>
                <a:gd name="T1" fmla="*/ 0 h 158"/>
                <a:gd name="T2" fmla="*/ 0 w 877"/>
                <a:gd name="T3" fmla="*/ 0 h 158"/>
                <a:gd name="T4" fmla="*/ 0 w 877"/>
                <a:gd name="T5" fmla="*/ 14 h 158"/>
                <a:gd name="T6" fmla="*/ 837 w 877"/>
                <a:gd name="T7" fmla="*/ 14 h 158"/>
                <a:gd name="T8" fmla="*/ 837 w 877"/>
                <a:gd name="T9" fmla="*/ 31 h 158"/>
                <a:gd name="T10" fmla="*/ 40 w 877"/>
                <a:gd name="T11" fmla="*/ 31 h 158"/>
                <a:gd name="T12" fmla="*/ 40 w 877"/>
                <a:gd name="T13" fmla="*/ 130 h 158"/>
                <a:gd name="T14" fmla="*/ 837 w 877"/>
                <a:gd name="T15" fmla="*/ 130 h 158"/>
                <a:gd name="T16" fmla="*/ 837 w 877"/>
                <a:gd name="T17" fmla="*/ 144 h 158"/>
                <a:gd name="T18" fmla="*/ 0 w 877"/>
                <a:gd name="T19" fmla="*/ 144 h 158"/>
                <a:gd name="T20" fmla="*/ 0 w 877"/>
                <a:gd name="T21" fmla="*/ 158 h 158"/>
                <a:gd name="T22" fmla="*/ 837 w 877"/>
                <a:gd name="T23" fmla="*/ 158 h 158"/>
                <a:gd name="T24" fmla="*/ 877 w 877"/>
                <a:gd name="T25" fmla="*/ 158 h 158"/>
                <a:gd name="T26" fmla="*/ 877 w 877"/>
                <a:gd name="T27" fmla="*/ 144 h 158"/>
                <a:gd name="T28" fmla="*/ 877 w 877"/>
                <a:gd name="T29" fmla="*/ 130 h 158"/>
                <a:gd name="T30" fmla="*/ 877 w 877"/>
                <a:gd name="T31" fmla="*/ 31 h 158"/>
                <a:gd name="T32" fmla="*/ 877 w 877"/>
                <a:gd name="T33" fmla="*/ 14 h 158"/>
                <a:gd name="T34" fmla="*/ 877 w 877"/>
                <a:gd name="T35" fmla="*/ 0 h 158"/>
                <a:gd name="T36" fmla="*/ 837 w 877"/>
                <a:gd name="T3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8">
                  <a:moveTo>
                    <a:pt x="837" y="0"/>
                  </a:moveTo>
                  <a:lnTo>
                    <a:pt x="0" y="0"/>
                  </a:lnTo>
                  <a:lnTo>
                    <a:pt x="0" y="14"/>
                  </a:lnTo>
                  <a:lnTo>
                    <a:pt x="837" y="14"/>
                  </a:lnTo>
                  <a:lnTo>
                    <a:pt x="837" y="31"/>
                  </a:lnTo>
                  <a:lnTo>
                    <a:pt x="40" y="31"/>
                  </a:lnTo>
                  <a:lnTo>
                    <a:pt x="40" y="130"/>
                  </a:lnTo>
                  <a:lnTo>
                    <a:pt x="837" y="130"/>
                  </a:lnTo>
                  <a:lnTo>
                    <a:pt x="837" y="144"/>
                  </a:lnTo>
                  <a:lnTo>
                    <a:pt x="0" y="144"/>
                  </a:lnTo>
                  <a:lnTo>
                    <a:pt x="0" y="158"/>
                  </a:lnTo>
                  <a:lnTo>
                    <a:pt x="837" y="158"/>
                  </a:lnTo>
                  <a:lnTo>
                    <a:pt x="877" y="158"/>
                  </a:lnTo>
                  <a:lnTo>
                    <a:pt x="877" y="144"/>
                  </a:lnTo>
                  <a:lnTo>
                    <a:pt x="877" y="130"/>
                  </a:lnTo>
                  <a:lnTo>
                    <a:pt x="877" y="31"/>
                  </a:lnTo>
                  <a:lnTo>
                    <a:pt x="877" y="14"/>
                  </a:lnTo>
                  <a:lnTo>
                    <a:pt x="877"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20"/>
            <p:cNvSpPr>
              <a:spLocks/>
            </p:cNvSpPr>
            <p:nvPr/>
          </p:nvSpPr>
          <p:spPr bwMode="auto">
            <a:xfrm>
              <a:off x="6584043" y="5948537"/>
              <a:ext cx="609498" cy="145154"/>
            </a:xfrm>
            <a:custGeom>
              <a:avLst/>
              <a:gdLst>
                <a:gd name="T0" fmla="*/ 785 w 823"/>
                <a:gd name="T1" fmla="*/ 0 h 196"/>
                <a:gd name="T2" fmla="*/ 0 w 823"/>
                <a:gd name="T3" fmla="*/ 0 h 196"/>
                <a:gd name="T4" fmla="*/ 0 w 823"/>
                <a:gd name="T5" fmla="*/ 19 h 196"/>
                <a:gd name="T6" fmla="*/ 785 w 823"/>
                <a:gd name="T7" fmla="*/ 19 h 196"/>
                <a:gd name="T8" fmla="*/ 785 w 823"/>
                <a:gd name="T9" fmla="*/ 38 h 196"/>
                <a:gd name="T10" fmla="*/ 37 w 823"/>
                <a:gd name="T11" fmla="*/ 38 h 196"/>
                <a:gd name="T12" fmla="*/ 37 w 823"/>
                <a:gd name="T13" fmla="*/ 161 h 196"/>
                <a:gd name="T14" fmla="*/ 785 w 823"/>
                <a:gd name="T15" fmla="*/ 161 h 196"/>
                <a:gd name="T16" fmla="*/ 785 w 823"/>
                <a:gd name="T17" fmla="*/ 177 h 196"/>
                <a:gd name="T18" fmla="*/ 0 w 823"/>
                <a:gd name="T19" fmla="*/ 177 h 196"/>
                <a:gd name="T20" fmla="*/ 0 w 823"/>
                <a:gd name="T21" fmla="*/ 196 h 196"/>
                <a:gd name="T22" fmla="*/ 785 w 823"/>
                <a:gd name="T23" fmla="*/ 196 h 196"/>
                <a:gd name="T24" fmla="*/ 823 w 823"/>
                <a:gd name="T25" fmla="*/ 196 h 196"/>
                <a:gd name="T26" fmla="*/ 823 w 823"/>
                <a:gd name="T27" fmla="*/ 177 h 196"/>
                <a:gd name="T28" fmla="*/ 823 w 823"/>
                <a:gd name="T29" fmla="*/ 161 h 196"/>
                <a:gd name="T30" fmla="*/ 823 w 823"/>
                <a:gd name="T31" fmla="*/ 38 h 196"/>
                <a:gd name="T32" fmla="*/ 823 w 823"/>
                <a:gd name="T33" fmla="*/ 19 h 196"/>
                <a:gd name="T34" fmla="*/ 823 w 823"/>
                <a:gd name="T35" fmla="*/ 0 h 196"/>
                <a:gd name="T36" fmla="*/ 785 w 823"/>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196">
                  <a:moveTo>
                    <a:pt x="785" y="0"/>
                  </a:moveTo>
                  <a:lnTo>
                    <a:pt x="0" y="0"/>
                  </a:lnTo>
                  <a:lnTo>
                    <a:pt x="0" y="19"/>
                  </a:lnTo>
                  <a:lnTo>
                    <a:pt x="785" y="19"/>
                  </a:lnTo>
                  <a:lnTo>
                    <a:pt x="785" y="38"/>
                  </a:lnTo>
                  <a:lnTo>
                    <a:pt x="37" y="38"/>
                  </a:lnTo>
                  <a:lnTo>
                    <a:pt x="37"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21"/>
            <p:cNvSpPr>
              <a:spLocks/>
            </p:cNvSpPr>
            <p:nvPr/>
          </p:nvSpPr>
          <p:spPr bwMode="auto">
            <a:xfrm>
              <a:off x="6584043" y="5827082"/>
              <a:ext cx="649489" cy="117752"/>
            </a:xfrm>
            <a:custGeom>
              <a:avLst/>
              <a:gdLst>
                <a:gd name="T0" fmla="*/ 834 w 877"/>
                <a:gd name="T1" fmla="*/ 0 h 159"/>
                <a:gd name="T2" fmla="*/ 0 w 877"/>
                <a:gd name="T3" fmla="*/ 0 h 159"/>
                <a:gd name="T4" fmla="*/ 0 w 877"/>
                <a:gd name="T5" fmla="*/ 17 h 159"/>
                <a:gd name="T6" fmla="*/ 834 w 877"/>
                <a:gd name="T7" fmla="*/ 17 h 159"/>
                <a:gd name="T8" fmla="*/ 834 w 877"/>
                <a:gd name="T9" fmla="*/ 31 h 159"/>
                <a:gd name="T10" fmla="*/ 40 w 877"/>
                <a:gd name="T11" fmla="*/ 31 h 159"/>
                <a:gd name="T12" fmla="*/ 40 w 877"/>
                <a:gd name="T13" fmla="*/ 131 h 159"/>
                <a:gd name="T14" fmla="*/ 834 w 877"/>
                <a:gd name="T15" fmla="*/ 131 h 159"/>
                <a:gd name="T16" fmla="*/ 834 w 877"/>
                <a:gd name="T17" fmla="*/ 145 h 159"/>
                <a:gd name="T18" fmla="*/ 0 w 877"/>
                <a:gd name="T19" fmla="*/ 145 h 159"/>
                <a:gd name="T20" fmla="*/ 0 w 877"/>
                <a:gd name="T21" fmla="*/ 159 h 159"/>
                <a:gd name="T22" fmla="*/ 834 w 877"/>
                <a:gd name="T23" fmla="*/ 159 h 159"/>
                <a:gd name="T24" fmla="*/ 877 w 877"/>
                <a:gd name="T25" fmla="*/ 159 h 159"/>
                <a:gd name="T26" fmla="*/ 877 w 877"/>
                <a:gd name="T27" fmla="*/ 145 h 159"/>
                <a:gd name="T28" fmla="*/ 877 w 877"/>
                <a:gd name="T29" fmla="*/ 131 h 159"/>
                <a:gd name="T30" fmla="*/ 877 w 877"/>
                <a:gd name="T31" fmla="*/ 31 h 159"/>
                <a:gd name="T32" fmla="*/ 877 w 877"/>
                <a:gd name="T33" fmla="*/ 17 h 159"/>
                <a:gd name="T34" fmla="*/ 877 w 877"/>
                <a:gd name="T35" fmla="*/ 0 h 159"/>
                <a:gd name="T36" fmla="*/ 834 w 877"/>
                <a:gd name="T3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9">
                  <a:moveTo>
                    <a:pt x="834" y="0"/>
                  </a:moveTo>
                  <a:lnTo>
                    <a:pt x="0" y="0"/>
                  </a:lnTo>
                  <a:lnTo>
                    <a:pt x="0" y="17"/>
                  </a:lnTo>
                  <a:lnTo>
                    <a:pt x="834" y="17"/>
                  </a:lnTo>
                  <a:lnTo>
                    <a:pt x="834" y="31"/>
                  </a:lnTo>
                  <a:lnTo>
                    <a:pt x="40" y="31"/>
                  </a:lnTo>
                  <a:lnTo>
                    <a:pt x="40" y="131"/>
                  </a:lnTo>
                  <a:lnTo>
                    <a:pt x="834" y="131"/>
                  </a:lnTo>
                  <a:lnTo>
                    <a:pt x="834" y="145"/>
                  </a:lnTo>
                  <a:lnTo>
                    <a:pt x="0" y="145"/>
                  </a:lnTo>
                  <a:lnTo>
                    <a:pt x="0" y="159"/>
                  </a:lnTo>
                  <a:lnTo>
                    <a:pt x="834" y="159"/>
                  </a:lnTo>
                  <a:lnTo>
                    <a:pt x="877" y="159"/>
                  </a:lnTo>
                  <a:lnTo>
                    <a:pt x="877" y="145"/>
                  </a:lnTo>
                  <a:lnTo>
                    <a:pt x="877" y="131"/>
                  </a:lnTo>
                  <a:lnTo>
                    <a:pt x="877" y="31"/>
                  </a:lnTo>
                  <a:lnTo>
                    <a:pt x="877" y="17"/>
                  </a:lnTo>
                  <a:lnTo>
                    <a:pt x="877" y="0"/>
                  </a:lnTo>
                  <a:lnTo>
                    <a:pt x="834"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22"/>
            <p:cNvSpPr>
              <a:spLocks/>
            </p:cNvSpPr>
            <p:nvPr/>
          </p:nvSpPr>
          <p:spPr bwMode="auto">
            <a:xfrm>
              <a:off x="6517390" y="5681928"/>
              <a:ext cx="609498" cy="145154"/>
            </a:xfrm>
            <a:custGeom>
              <a:avLst/>
              <a:gdLst>
                <a:gd name="T0" fmla="*/ 785 w 823"/>
                <a:gd name="T1" fmla="*/ 0 h 196"/>
                <a:gd name="T2" fmla="*/ 0 w 823"/>
                <a:gd name="T3" fmla="*/ 0 h 196"/>
                <a:gd name="T4" fmla="*/ 0 w 823"/>
                <a:gd name="T5" fmla="*/ 19 h 196"/>
                <a:gd name="T6" fmla="*/ 785 w 823"/>
                <a:gd name="T7" fmla="*/ 19 h 196"/>
                <a:gd name="T8" fmla="*/ 785 w 823"/>
                <a:gd name="T9" fmla="*/ 38 h 196"/>
                <a:gd name="T10" fmla="*/ 38 w 823"/>
                <a:gd name="T11" fmla="*/ 38 h 196"/>
                <a:gd name="T12" fmla="*/ 38 w 823"/>
                <a:gd name="T13" fmla="*/ 161 h 196"/>
                <a:gd name="T14" fmla="*/ 785 w 823"/>
                <a:gd name="T15" fmla="*/ 161 h 196"/>
                <a:gd name="T16" fmla="*/ 785 w 823"/>
                <a:gd name="T17" fmla="*/ 178 h 196"/>
                <a:gd name="T18" fmla="*/ 0 w 823"/>
                <a:gd name="T19" fmla="*/ 178 h 196"/>
                <a:gd name="T20" fmla="*/ 0 w 823"/>
                <a:gd name="T21" fmla="*/ 196 h 196"/>
                <a:gd name="T22" fmla="*/ 785 w 823"/>
                <a:gd name="T23" fmla="*/ 196 h 196"/>
                <a:gd name="T24" fmla="*/ 823 w 823"/>
                <a:gd name="T25" fmla="*/ 196 h 196"/>
                <a:gd name="T26" fmla="*/ 823 w 823"/>
                <a:gd name="T27" fmla="*/ 178 h 196"/>
                <a:gd name="T28" fmla="*/ 823 w 823"/>
                <a:gd name="T29" fmla="*/ 161 h 196"/>
                <a:gd name="T30" fmla="*/ 823 w 823"/>
                <a:gd name="T31" fmla="*/ 38 h 196"/>
                <a:gd name="T32" fmla="*/ 823 w 823"/>
                <a:gd name="T33" fmla="*/ 19 h 196"/>
                <a:gd name="T34" fmla="*/ 823 w 823"/>
                <a:gd name="T35" fmla="*/ 0 h 196"/>
                <a:gd name="T36" fmla="*/ 785 w 823"/>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196">
                  <a:moveTo>
                    <a:pt x="785" y="0"/>
                  </a:moveTo>
                  <a:lnTo>
                    <a:pt x="0" y="0"/>
                  </a:lnTo>
                  <a:lnTo>
                    <a:pt x="0" y="19"/>
                  </a:lnTo>
                  <a:lnTo>
                    <a:pt x="785" y="19"/>
                  </a:lnTo>
                  <a:lnTo>
                    <a:pt x="785" y="38"/>
                  </a:lnTo>
                  <a:lnTo>
                    <a:pt x="38" y="38"/>
                  </a:lnTo>
                  <a:lnTo>
                    <a:pt x="38" y="161"/>
                  </a:lnTo>
                  <a:lnTo>
                    <a:pt x="785" y="161"/>
                  </a:lnTo>
                  <a:lnTo>
                    <a:pt x="785" y="178"/>
                  </a:lnTo>
                  <a:lnTo>
                    <a:pt x="0" y="178"/>
                  </a:lnTo>
                  <a:lnTo>
                    <a:pt x="0" y="196"/>
                  </a:lnTo>
                  <a:lnTo>
                    <a:pt x="785" y="196"/>
                  </a:lnTo>
                  <a:lnTo>
                    <a:pt x="823" y="196"/>
                  </a:lnTo>
                  <a:lnTo>
                    <a:pt x="823" y="178"/>
                  </a:lnTo>
                  <a:lnTo>
                    <a:pt x="823" y="161"/>
                  </a:lnTo>
                  <a:lnTo>
                    <a:pt x="823" y="38"/>
                  </a:lnTo>
                  <a:lnTo>
                    <a:pt x="823" y="19"/>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23"/>
            <p:cNvSpPr>
              <a:spLocks/>
            </p:cNvSpPr>
            <p:nvPr/>
          </p:nvSpPr>
          <p:spPr bwMode="auto">
            <a:xfrm>
              <a:off x="6517390" y="5562695"/>
              <a:ext cx="649489" cy="117752"/>
            </a:xfrm>
            <a:custGeom>
              <a:avLst/>
              <a:gdLst>
                <a:gd name="T0" fmla="*/ 837 w 877"/>
                <a:gd name="T1" fmla="*/ 0 h 159"/>
                <a:gd name="T2" fmla="*/ 0 w 877"/>
                <a:gd name="T3" fmla="*/ 0 h 159"/>
                <a:gd name="T4" fmla="*/ 0 w 877"/>
                <a:gd name="T5" fmla="*/ 15 h 159"/>
                <a:gd name="T6" fmla="*/ 837 w 877"/>
                <a:gd name="T7" fmla="*/ 15 h 159"/>
                <a:gd name="T8" fmla="*/ 837 w 877"/>
                <a:gd name="T9" fmla="*/ 31 h 159"/>
                <a:gd name="T10" fmla="*/ 40 w 877"/>
                <a:gd name="T11" fmla="*/ 31 h 159"/>
                <a:gd name="T12" fmla="*/ 40 w 877"/>
                <a:gd name="T13" fmla="*/ 130 h 159"/>
                <a:gd name="T14" fmla="*/ 837 w 877"/>
                <a:gd name="T15" fmla="*/ 130 h 159"/>
                <a:gd name="T16" fmla="*/ 837 w 877"/>
                <a:gd name="T17" fmla="*/ 145 h 159"/>
                <a:gd name="T18" fmla="*/ 0 w 877"/>
                <a:gd name="T19" fmla="*/ 145 h 159"/>
                <a:gd name="T20" fmla="*/ 0 w 877"/>
                <a:gd name="T21" fmla="*/ 159 h 159"/>
                <a:gd name="T22" fmla="*/ 837 w 877"/>
                <a:gd name="T23" fmla="*/ 159 h 159"/>
                <a:gd name="T24" fmla="*/ 877 w 877"/>
                <a:gd name="T25" fmla="*/ 159 h 159"/>
                <a:gd name="T26" fmla="*/ 877 w 877"/>
                <a:gd name="T27" fmla="*/ 145 h 159"/>
                <a:gd name="T28" fmla="*/ 877 w 877"/>
                <a:gd name="T29" fmla="*/ 130 h 159"/>
                <a:gd name="T30" fmla="*/ 877 w 877"/>
                <a:gd name="T31" fmla="*/ 31 h 159"/>
                <a:gd name="T32" fmla="*/ 877 w 877"/>
                <a:gd name="T33" fmla="*/ 15 h 159"/>
                <a:gd name="T34" fmla="*/ 877 w 877"/>
                <a:gd name="T35" fmla="*/ 0 h 159"/>
                <a:gd name="T36" fmla="*/ 837 w 877"/>
                <a:gd name="T3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9">
                  <a:moveTo>
                    <a:pt x="837" y="0"/>
                  </a:moveTo>
                  <a:lnTo>
                    <a:pt x="0" y="0"/>
                  </a:lnTo>
                  <a:lnTo>
                    <a:pt x="0" y="15"/>
                  </a:lnTo>
                  <a:lnTo>
                    <a:pt x="837" y="15"/>
                  </a:lnTo>
                  <a:lnTo>
                    <a:pt x="837" y="31"/>
                  </a:lnTo>
                  <a:lnTo>
                    <a:pt x="40" y="31"/>
                  </a:lnTo>
                  <a:lnTo>
                    <a:pt x="40" y="130"/>
                  </a:lnTo>
                  <a:lnTo>
                    <a:pt x="837" y="130"/>
                  </a:lnTo>
                  <a:lnTo>
                    <a:pt x="837" y="145"/>
                  </a:lnTo>
                  <a:lnTo>
                    <a:pt x="0" y="145"/>
                  </a:lnTo>
                  <a:lnTo>
                    <a:pt x="0" y="159"/>
                  </a:lnTo>
                  <a:lnTo>
                    <a:pt x="837" y="159"/>
                  </a:lnTo>
                  <a:lnTo>
                    <a:pt x="877" y="159"/>
                  </a:lnTo>
                  <a:lnTo>
                    <a:pt x="877" y="145"/>
                  </a:lnTo>
                  <a:lnTo>
                    <a:pt x="877" y="130"/>
                  </a:lnTo>
                  <a:lnTo>
                    <a:pt x="877" y="31"/>
                  </a:lnTo>
                  <a:lnTo>
                    <a:pt x="877" y="15"/>
                  </a:lnTo>
                  <a:lnTo>
                    <a:pt x="877"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24"/>
            <p:cNvSpPr>
              <a:spLocks/>
            </p:cNvSpPr>
            <p:nvPr/>
          </p:nvSpPr>
          <p:spPr bwMode="auto">
            <a:xfrm>
              <a:off x="6452219" y="5327931"/>
              <a:ext cx="650230" cy="117752"/>
            </a:xfrm>
            <a:custGeom>
              <a:avLst/>
              <a:gdLst>
                <a:gd name="T0" fmla="*/ 837 w 878"/>
                <a:gd name="T1" fmla="*/ 0 h 159"/>
                <a:gd name="T2" fmla="*/ 0 w 878"/>
                <a:gd name="T3" fmla="*/ 0 h 159"/>
                <a:gd name="T4" fmla="*/ 0 w 878"/>
                <a:gd name="T5" fmla="*/ 15 h 159"/>
                <a:gd name="T6" fmla="*/ 837 w 878"/>
                <a:gd name="T7" fmla="*/ 15 h 159"/>
                <a:gd name="T8" fmla="*/ 837 w 878"/>
                <a:gd name="T9" fmla="*/ 31 h 159"/>
                <a:gd name="T10" fmla="*/ 40 w 878"/>
                <a:gd name="T11" fmla="*/ 31 h 159"/>
                <a:gd name="T12" fmla="*/ 40 w 878"/>
                <a:gd name="T13" fmla="*/ 130 h 159"/>
                <a:gd name="T14" fmla="*/ 837 w 878"/>
                <a:gd name="T15" fmla="*/ 130 h 159"/>
                <a:gd name="T16" fmla="*/ 837 w 878"/>
                <a:gd name="T17" fmla="*/ 145 h 159"/>
                <a:gd name="T18" fmla="*/ 0 w 878"/>
                <a:gd name="T19" fmla="*/ 145 h 159"/>
                <a:gd name="T20" fmla="*/ 0 w 878"/>
                <a:gd name="T21" fmla="*/ 159 h 159"/>
                <a:gd name="T22" fmla="*/ 837 w 878"/>
                <a:gd name="T23" fmla="*/ 159 h 159"/>
                <a:gd name="T24" fmla="*/ 878 w 878"/>
                <a:gd name="T25" fmla="*/ 159 h 159"/>
                <a:gd name="T26" fmla="*/ 878 w 878"/>
                <a:gd name="T27" fmla="*/ 145 h 159"/>
                <a:gd name="T28" fmla="*/ 878 w 878"/>
                <a:gd name="T29" fmla="*/ 130 h 159"/>
                <a:gd name="T30" fmla="*/ 878 w 878"/>
                <a:gd name="T31" fmla="*/ 31 h 159"/>
                <a:gd name="T32" fmla="*/ 878 w 878"/>
                <a:gd name="T33" fmla="*/ 15 h 159"/>
                <a:gd name="T34" fmla="*/ 878 w 878"/>
                <a:gd name="T35" fmla="*/ 0 h 159"/>
                <a:gd name="T36" fmla="*/ 837 w 878"/>
                <a:gd name="T3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8" h="159">
                  <a:moveTo>
                    <a:pt x="837" y="0"/>
                  </a:moveTo>
                  <a:lnTo>
                    <a:pt x="0" y="0"/>
                  </a:lnTo>
                  <a:lnTo>
                    <a:pt x="0" y="15"/>
                  </a:lnTo>
                  <a:lnTo>
                    <a:pt x="837" y="15"/>
                  </a:lnTo>
                  <a:lnTo>
                    <a:pt x="837" y="31"/>
                  </a:lnTo>
                  <a:lnTo>
                    <a:pt x="40" y="31"/>
                  </a:lnTo>
                  <a:lnTo>
                    <a:pt x="40" y="130"/>
                  </a:lnTo>
                  <a:lnTo>
                    <a:pt x="837" y="130"/>
                  </a:lnTo>
                  <a:lnTo>
                    <a:pt x="837" y="145"/>
                  </a:lnTo>
                  <a:lnTo>
                    <a:pt x="0" y="145"/>
                  </a:lnTo>
                  <a:lnTo>
                    <a:pt x="0" y="159"/>
                  </a:lnTo>
                  <a:lnTo>
                    <a:pt x="837" y="159"/>
                  </a:lnTo>
                  <a:lnTo>
                    <a:pt x="878" y="159"/>
                  </a:lnTo>
                  <a:lnTo>
                    <a:pt x="878" y="145"/>
                  </a:lnTo>
                  <a:lnTo>
                    <a:pt x="878" y="130"/>
                  </a:lnTo>
                  <a:lnTo>
                    <a:pt x="878" y="31"/>
                  </a:lnTo>
                  <a:lnTo>
                    <a:pt x="878" y="15"/>
                  </a:lnTo>
                  <a:lnTo>
                    <a:pt x="878"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25"/>
            <p:cNvSpPr>
              <a:spLocks/>
            </p:cNvSpPr>
            <p:nvPr/>
          </p:nvSpPr>
          <p:spPr bwMode="auto">
            <a:xfrm>
              <a:off x="6432964" y="4944310"/>
              <a:ext cx="650230" cy="117752"/>
            </a:xfrm>
            <a:custGeom>
              <a:avLst/>
              <a:gdLst>
                <a:gd name="T0" fmla="*/ 837 w 878"/>
                <a:gd name="T1" fmla="*/ 0 h 159"/>
                <a:gd name="T2" fmla="*/ 0 w 878"/>
                <a:gd name="T3" fmla="*/ 0 h 159"/>
                <a:gd name="T4" fmla="*/ 0 w 878"/>
                <a:gd name="T5" fmla="*/ 17 h 159"/>
                <a:gd name="T6" fmla="*/ 837 w 878"/>
                <a:gd name="T7" fmla="*/ 17 h 159"/>
                <a:gd name="T8" fmla="*/ 837 w 878"/>
                <a:gd name="T9" fmla="*/ 31 h 159"/>
                <a:gd name="T10" fmla="*/ 40 w 878"/>
                <a:gd name="T11" fmla="*/ 31 h 159"/>
                <a:gd name="T12" fmla="*/ 40 w 878"/>
                <a:gd name="T13" fmla="*/ 131 h 159"/>
                <a:gd name="T14" fmla="*/ 837 w 878"/>
                <a:gd name="T15" fmla="*/ 131 h 159"/>
                <a:gd name="T16" fmla="*/ 837 w 878"/>
                <a:gd name="T17" fmla="*/ 145 h 159"/>
                <a:gd name="T18" fmla="*/ 0 w 878"/>
                <a:gd name="T19" fmla="*/ 145 h 159"/>
                <a:gd name="T20" fmla="*/ 0 w 878"/>
                <a:gd name="T21" fmla="*/ 159 h 159"/>
                <a:gd name="T22" fmla="*/ 837 w 878"/>
                <a:gd name="T23" fmla="*/ 159 h 159"/>
                <a:gd name="T24" fmla="*/ 878 w 878"/>
                <a:gd name="T25" fmla="*/ 159 h 159"/>
                <a:gd name="T26" fmla="*/ 878 w 878"/>
                <a:gd name="T27" fmla="*/ 145 h 159"/>
                <a:gd name="T28" fmla="*/ 878 w 878"/>
                <a:gd name="T29" fmla="*/ 131 h 159"/>
                <a:gd name="T30" fmla="*/ 878 w 878"/>
                <a:gd name="T31" fmla="*/ 31 h 159"/>
                <a:gd name="T32" fmla="*/ 878 w 878"/>
                <a:gd name="T33" fmla="*/ 17 h 159"/>
                <a:gd name="T34" fmla="*/ 878 w 878"/>
                <a:gd name="T35" fmla="*/ 0 h 159"/>
                <a:gd name="T36" fmla="*/ 837 w 878"/>
                <a:gd name="T37"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8" h="159">
                  <a:moveTo>
                    <a:pt x="837" y="0"/>
                  </a:moveTo>
                  <a:lnTo>
                    <a:pt x="0" y="0"/>
                  </a:lnTo>
                  <a:lnTo>
                    <a:pt x="0" y="17"/>
                  </a:lnTo>
                  <a:lnTo>
                    <a:pt x="837" y="17"/>
                  </a:lnTo>
                  <a:lnTo>
                    <a:pt x="837" y="31"/>
                  </a:lnTo>
                  <a:lnTo>
                    <a:pt x="40" y="31"/>
                  </a:lnTo>
                  <a:lnTo>
                    <a:pt x="40" y="131"/>
                  </a:lnTo>
                  <a:lnTo>
                    <a:pt x="837" y="131"/>
                  </a:lnTo>
                  <a:lnTo>
                    <a:pt x="837" y="145"/>
                  </a:lnTo>
                  <a:lnTo>
                    <a:pt x="0" y="145"/>
                  </a:lnTo>
                  <a:lnTo>
                    <a:pt x="0" y="159"/>
                  </a:lnTo>
                  <a:lnTo>
                    <a:pt x="837" y="159"/>
                  </a:lnTo>
                  <a:lnTo>
                    <a:pt x="878" y="159"/>
                  </a:lnTo>
                  <a:lnTo>
                    <a:pt x="878" y="145"/>
                  </a:lnTo>
                  <a:lnTo>
                    <a:pt x="878" y="131"/>
                  </a:lnTo>
                  <a:lnTo>
                    <a:pt x="878" y="31"/>
                  </a:lnTo>
                  <a:lnTo>
                    <a:pt x="878" y="17"/>
                  </a:lnTo>
                  <a:lnTo>
                    <a:pt x="878"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26"/>
            <p:cNvSpPr>
              <a:spLocks/>
            </p:cNvSpPr>
            <p:nvPr/>
          </p:nvSpPr>
          <p:spPr bwMode="auto">
            <a:xfrm>
              <a:off x="6387789" y="5182777"/>
              <a:ext cx="609498" cy="145154"/>
            </a:xfrm>
            <a:custGeom>
              <a:avLst/>
              <a:gdLst>
                <a:gd name="T0" fmla="*/ 785 w 823"/>
                <a:gd name="T1" fmla="*/ 0 h 196"/>
                <a:gd name="T2" fmla="*/ 0 w 823"/>
                <a:gd name="T3" fmla="*/ 0 h 196"/>
                <a:gd name="T4" fmla="*/ 0 w 823"/>
                <a:gd name="T5" fmla="*/ 19 h 196"/>
                <a:gd name="T6" fmla="*/ 785 w 823"/>
                <a:gd name="T7" fmla="*/ 19 h 196"/>
                <a:gd name="T8" fmla="*/ 785 w 823"/>
                <a:gd name="T9" fmla="*/ 38 h 196"/>
                <a:gd name="T10" fmla="*/ 38 w 823"/>
                <a:gd name="T11" fmla="*/ 38 h 196"/>
                <a:gd name="T12" fmla="*/ 38 w 823"/>
                <a:gd name="T13" fmla="*/ 161 h 196"/>
                <a:gd name="T14" fmla="*/ 785 w 823"/>
                <a:gd name="T15" fmla="*/ 161 h 196"/>
                <a:gd name="T16" fmla="*/ 785 w 823"/>
                <a:gd name="T17" fmla="*/ 177 h 196"/>
                <a:gd name="T18" fmla="*/ 0 w 823"/>
                <a:gd name="T19" fmla="*/ 177 h 196"/>
                <a:gd name="T20" fmla="*/ 0 w 823"/>
                <a:gd name="T21" fmla="*/ 196 h 196"/>
                <a:gd name="T22" fmla="*/ 785 w 823"/>
                <a:gd name="T23" fmla="*/ 196 h 196"/>
                <a:gd name="T24" fmla="*/ 823 w 823"/>
                <a:gd name="T25" fmla="*/ 196 h 196"/>
                <a:gd name="T26" fmla="*/ 823 w 823"/>
                <a:gd name="T27" fmla="*/ 177 h 196"/>
                <a:gd name="T28" fmla="*/ 823 w 823"/>
                <a:gd name="T29" fmla="*/ 161 h 196"/>
                <a:gd name="T30" fmla="*/ 823 w 823"/>
                <a:gd name="T31" fmla="*/ 38 h 196"/>
                <a:gd name="T32" fmla="*/ 823 w 823"/>
                <a:gd name="T33" fmla="*/ 19 h 196"/>
                <a:gd name="T34" fmla="*/ 823 w 823"/>
                <a:gd name="T35" fmla="*/ 0 h 196"/>
                <a:gd name="T36" fmla="*/ 785 w 823"/>
                <a:gd name="T3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3" h="196">
                  <a:moveTo>
                    <a:pt x="785" y="0"/>
                  </a:moveTo>
                  <a:lnTo>
                    <a:pt x="0" y="0"/>
                  </a:lnTo>
                  <a:lnTo>
                    <a:pt x="0" y="19"/>
                  </a:lnTo>
                  <a:lnTo>
                    <a:pt x="785" y="19"/>
                  </a:lnTo>
                  <a:lnTo>
                    <a:pt x="785" y="38"/>
                  </a:lnTo>
                  <a:lnTo>
                    <a:pt x="38" y="38"/>
                  </a:lnTo>
                  <a:lnTo>
                    <a:pt x="38" y="161"/>
                  </a:lnTo>
                  <a:lnTo>
                    <a:pt x="785" y="161"/>
                  </a:lnTo>
                  <a:lnTo>
                    <a:pt x="785" y="177"/>
                  </a:lnTo>
                  <a:lnTo>
                    <a:pt x="0" y="177"/>
                  </a:lnTo>
                  <a:lnTo>
                    <a:pt x="0" y="196"/>
                  </a:lnTo>
                  <a:lnTo>
                    <a:pt x="785" y="196"/>
                  </a:lnTo>
                  <a:lnTo>
                    <a:pt x="823" y="196"/>
                  </a:lnTo>
                  <a:lnTo>
                    <a:pt x="823" y="177"/>
                  </a:lnTo>
                  <a:lnTo>
                    <a:pt x="823" y="161"/>
                  </a:lnTo>
                  <a:lnTo>
                    <a:pt x="823" y="38"/>
                  </a:lnTo>
                  <a:lnTo>
                    <a:pt x="823" y="19"/>
                  </a:lnTo>
                  <a:lnTo>
                    <a:pt x="823" y="0"/>
                  </a:lnTo>
                  <a:lnTo>
                    <a:pt x="785"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27"/>
            <p:cNvSpPr>
              <a:spLocks/>
            </p:cNvSpPr>
            <p:nvPr/>
          </p:nvSpPr>
          <p:spPr bwMode="auto">
            <a:xfrm>
              <a:off x="6387789" y="5062063"/>
              <a:ext cx="649489" cy="117012"/>
            </a:xfrm>
            <a:custGeom>
              <a:avLst/>
              <a:gdLst>
                <a:gd name="T0" fmla="*/ 837 w 877"/>
                <a:gd name="T1" fmla="*/ 0 h 158"/>
                <a:gd name="T2" fmla="*/ 0 w 877"/>
                <a:gd name="T3" fmla="*/ 0 h 158"/>
                <a:gd name="T4" fmla="*/ 0 w 877"/>
                <a:gd name="T5" fmla="*/ 16 h 158"/>
                <a:gd name="T6" fmla="*/ 837 w 877"/>
                <a:gd name="T7" fmla="*/ 16 h 158"/>
                <a:gd name="T8" fmla="*/ 837 w 877"/>
                <a:gd name="T9" fmla="*/ 31 h 158"/>
                <a:gd name="T10" fmla="*/ 40 w 877"/>
                <a:gd name="T11" fmla="*/ 31 h 158"/>
                <a:gd name="T12" fmla="*/ 40 w 877"/>
                <a:gd name="T13" fmla="*/ 130 h 158"/>
                <a:gd name="T14" fmla="*/ 837 w 877"/>
                <a:gd name="T15" fmla="*/ 130 h 158"/>
                <a:gd name="T16" fmla="*/ 837 w 877"/>
                <a:gd name="T17" fmla="*/ 144 h 158"/>
                <a:gd name="T18" fmla="*/ 0 w 877"/>
                <a:gd name="T19" fmla="*/ 144 h 158"/>
                <a:gd name="T20" fmla="*/ 0 w 877"/>
                <a:gd name="T21" fmla="*/ 158 h 158"/>
                <a:gd name="T22" fmla="*/ 837 w 877"/>
                <a:gd name="T23" fmla="*/ 158 h 158"/>
                <a:gd name="T24" fmla="*/ 877 w 877"/>
                <a:gd name="T25" fmla="*/ 158 h 158"/>
                <a:gd name="T26" fmla="*/ 877 w 877"/>
                <a:gd name="T27" fmla="*/ 144 h 158"/>
                <a:gd name="T28" fmla="*/ 877 w 877"/>
                <a:gd name="T29" fmla="*/ 130 h 158"/>
                <a:gd name="T30" fmla="*/ 877 w 877"/>
                <a:gd name="T31" fmla="*/ 31 h 158"/>
                <a:gd name="T32" fmla="*/ 877 w 877"/>
                <a:gd name="T33" fmla="*/ 16 h 158"/>
                <a:gd name="T34" fmla="*/ 877 w 877"/>
                <a:gd name="T35" fmla="*/ 0 h 158"/>
                <a:gd name="T36" fmla="*/ 837 w 877"/>
                <a:gd name="T3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8">
                  <a:moveTo>
                    <a:pt x="837" y="0"/>
                  </a:moveTo>
                  <a:lnTo>
                    <a:pt x="0" y="0"/>
                  </a:lnTo>
                  <a:lnTo>
                    <a:pt x="0" y="16"/>
                  </a:lnTo>
                  <a:lnTo>
                    <a:pt x="837" y="16"/>
                  </a:lnTo>
                  <a:lnTo>
                    <a:pt x="837" y="31"/>
                  </a:lnTo>
                  <a:lnTo>
                    <a:pt x="40" y="31"/>
                  </a:lnTo>
                  <a:lnTo>
                    <a:pt x="40" y="130"/>
                  </a:lnTo>
                  <a:lnTo>
                    <a:pt x="837" y="130"/>
                  </a:lnTo>
                  <a:lnTo>
                    <a:pt x="837" y="144"/>
                  </a:lnTo>
                  <a:lnTo>
                    <a:pt x="0" y="144"/>
                  </a:lnTo>
                  <a:lnTo>
                    <a:pt x="0" y="158"/>
                  </a:lnTo>
                  <a:lnTo>
                    <a:pt x="837" y="158"/>
                  </a:lnTo>
                  <a:lnTo>
                    <a:pt x="877" y="158"/>
                  </a:lnTo>
                  <a:lnTo>
                    <a:pt x="877" y="144"/>
                  </a:lnTo>
                  <a:lnTo>
                    <a:pt x="877" y="130"/>
                  </a:lnTo>
                  <a:lnTo>
                    <a:pt x="877" y="31"/>
                  </a:lnTo>
                  <a:lnTo>
                    <a:pt x="877" y="16"/>
                  </a:lnTo>
                  <a:lnTo>
                    <a:pt x="877" y="0"/>
                  </a:lnTo>
                  <a:lnTo>
                    <a:pt x="837"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28"/>
            <p:cNvSpPr>
              <a:spLocks/>
            </p:cNvSpPr>
            <p:nvPr/>
          </p:nvSpPr>
          <p:spPr bwMode="auto">
            <a:xfrm>
              <a:off x="6584043" y="5445683"/>
              <a:ext cx="649489" cy="117012"/>
            </a:xfrm>
            <a:custGeom>
              <a:avLst/>
              <a:gdLst>
                <a:gd name="T0" fmla="*/ 834 w 877"/>
                <a:gd name="T1" fmla="*/ 0 h 158"/>
                <a:gd name="T2" fmla="*/ 0 w 877"/>
                <a:gd name="T3" fmla="*/ 0 h 158"/>
                <a:gd name="T4" fmla="*/ 0 w 877"/>
                <a:gd name="T5" fmla="*/ 14 h 158"/>
                <a:gd name="T6" fmla="*/ 834 w 877"/>
                <a:gd name="T7" fmla="*/ 14 h 158"/>
                <a:gd name="T8" fmla="*/ 834 w 877"/>
                <a:gd name="T9" fmla="*/ 31 h 158"/>
                <a:gd name="T10" fmla="*/ 40 w 877"/>
                <a:gd name="T11" fmla="*/ 31 h 158"/>
                <a:gd name="T12" fmla="*/ 40 w 877"/>
                <a:gd name="T13" fmla="*/ 130 h 158"/>
                <a:gd name="T14" fmla="*/ 834 w 877"/>
                <a:gd name="T15" fmla="*/ 130 h 158"/>
                <a:gd name="T16" fmla="*/ 834 w 877"/>
                <a:gd name="T17" fmla="*/ 144 h 158"/>
                <a:gd name="T18" fmla="*/ 0 w 877"/>
                <a:gd name="T19" fmla="*/ 144 h 158"/>
                <a:gd name="T20" fmla="*/ 0 w 877"/>
                <a:gd name="T21" fmla="*/ 158 h 158"/>
                <a:gd name="T22" fmla="*/ 834 w 877"/>
                <a:gd name="T23" fmla="*/ 158 h 158"/>
                <a:gd name="T24" fmla="*/ 877 w 877"/>
                <a:gd name="T25" fmla="*/ 158 h 158"/>
                <a:gd name="T26" fmla="*/ 877 w 877"/>
                <a:gd name="T27" fmla="*/ 144 h 158"/>
                <a:gd name="T28" fmla="*/ 877 w 877"/>
                <a:gd name="T29" fmla="*/ 130 h 158"/>
                <a:gd name="T30" fmla="*/ 877 w 877"/>
                <a:gd name="T31" fmla="*/ 31 h 158"/>
                <a:gd name="T32" fmla="*/ 877 w 877"/>
                <a:gd name="T33" fmla="*/ 14 h 158"/>
                <a:gd name="T34" fmla="*/ 877 w 877"/>
                <a:gd name="T35" fmla="*/ 0 h 158"/>
                <a:gd name="T36" fmla="*/ 834 w 877"/>
                <a:gd name="T3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77" h="158">
                  <a:moveTo>
                    <a:pt x="834" y="0"/>
                  </a:moveTo>
                  <a:lnTo>
                    <a:pt x="0" y="0"/>
                  </a:lnTo>
                  <a:lnTo>
                    <a:pt x="0" y="14"/>
                  </a:lnTo>
                  <a:lnTo>
                    <a:pt x="834" y="14"/>
                  </a:lnTo>
                  <a:lnTo>
                    <a:pt x="834" y="31"/>
                  </a:lnTo>
                  <a:lnTo>
                    <a:pt x="40" y="31"/>
                  </a:lnTo>
                  <a:lnTo>
                    <a:pt x="40" y="130"/>
                  </a:lnTo>
                  <a:lnTo>
                    <a:pt x="834" y="130"/>
                  </a:lnTo>
                  <a:lnTo>
                    <a:pt x="834" y="144"/>
                  </a:lnTo>
                  <a:lnTo>
                    <a:pt x="0" y="144"/>
                  </a:lnTo>
                  <a:lnTo>
                    <a:pt x="0" y="158"/>
                  </a:lnTo>
                  <a:lnTo>
                    <a:pt x="834" y="158"/>
                  </a:lnTo>
                  <a:lnTo>
                    <a:pt x="877" y="158"/>
                  </a:lnTo>
                  <a:lnTo>
                    <a:pt x="877" y="144"/>
                  </a:lnTo>
                  <a:lnTo>
                    <a:pt x="877" y="130"/>
                  </a:lnTo>
                  <a:lnTo>
                    <a:pt x="877" y="31"/>
                  </a:lnTo>
                  <a:lnTo>
                    <a:pt x="877" y="14"/>
                  </a:lnTo>
                  <a:lnTo>
                    <a:pt x="877" y="0"/>
                  </a:lnTo>
                  <a:lnTo>
                    <a:pt x="834" y="0"/>
                  </a:lnTo>
                  <a:close/>
                </a:path>
              </a:pathLst>
            </a:custGeom>
            <a:solidFill>
              <a:schemeClr val="tx2">
                <a:lumMod val="40000"/>
                <a:lumOff val="60000"/>
              </a:schemeClr>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9" name="Freeform 138"/>
            <p:cNvSpPr>
              <a:spLocks/>
            </p:cNvSpPr>
            <p:nvPr/>
          </p:nvSpPr>
          <p:spPr bwMode="auto">
            <a:xfrm>
              <a:off x="3629126" y="3832699"/>
              <a:ext cx="791681" cy="791680"/>
            </a:xfrm>
            <a:custGeom>
              <a:avLst/>
              <a:gdLst>
                <a:gd name="T0" fmla="*/ 372 w 452"/>
                <a:gd name="T1" fmla="*/ 372 h 452"/>
                <a:gd name="T2" fmla="*/ 81 w 452"/>
                <a:gd name="T3" fmla="*/ 372 h 452"/>
                <a:gd name="T4" fmla="*/ 81 w 452"/>
                <a:gd name="T5" fmla="*/ 81 h 452"/>
                <a:gd name="T6" fmla="*/ 372 w 452"/>
                <a:gd name="T7" fmla="*/ 81 h 452"/>
                <a:gd name="T8" fmla="*/ 372 w 452"/>
                <a:gd name="T9" fmla="*/ 372 h 452"/>
              </a:gdLst>
              <a:ahLst/>
              <a:cxnLst>
                <a:cxn ang="0">
                  <a:pos x="T0" y="T1"/>
                </a:cxn>
                <a:cxn ang="0">
                  <a:pos x="T2" y="T3"/>
                </a:cxn>
                <a:cxn ang="0">
                  <a:pos x="T4" y="T5"/>
                </a:cxn>
                <a:cxn ang="0">
                  <a:pos x="T6" y="T7"/>
                </a:cxn>
                <a:cxn ang="0">
                  <a:pos x="T8" y="T9"/>
                </a:cxn>
              </a:cxnLst>
              <a:rect l="0" t="0" r="r" b="b"/>
              <a:pathLst>
                <a:path w="452" h="452">
                  <a:moveTo>
                    <a:pt x="372" y="372"/>
                  </a:moveTo>
                  <a:cubicBezTo>
                    <a:pt x="291" y="452"/>
                    <a:pt x="161" y="452"/>
                    <a:pt x="81" y="372"/>
                  </a:cubicBezTo>
                  <a:cubicBezTo>
                    <a:pt x="0" y="291"/>
                    <a:pt x="0" y="161"/>
                    <a:pt x="81" y="81"/>
                  </a:cubicBezTo>
                  <a:cubicBezTo>
                    <a:pt x="161" y="0"/>
                    <a:pt x="291" y="0"/>
                    <a:pt x="372" y="81"/>
                  </a:cubicBezTo>
                  <a:cubicBezTo>
                    <a:pt x="452" y="161"/>
                    <a:pt x="452" y="291"/>
                    <a:pt x="372" y="372"/>
                  </a:cubicBezTo>
                  <a:close/>
                </a:path>
              </a:pathLst>
            </a:custGeom>
            <a:solidFill>
              <a:schemeClr val="accent1"/>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0" name="Freeform 139"/>
            <p:cNvSpPr>
              <a:spLocks/>
            </p:cNvSpPr>
            <p:nvPr/>
          </p:nvSpPr>
          <p:spPr bwMode="auto">
            <a:xfrm>
              <a:off x="7198724" y="2353761"/>
              <a:ext cx="791681" cy="791680"/>
            </a:xfrm>
            <a:custGeom>
              <a:avLst/>
              <a:gdLst>
                <a:gd name="T0" fmla="*/ 372 w 452"/>
                <a:gd name="T1" fmla="*/ 372 h 452"/>
                <a:gd name="T2" fmla="*/ 80 w 452"/>
                <a:gd name="T3" fmla="*/ 372 h 452"/>
                <a:gd name="T4" fmla="*/ 80 w 452"/>
                <a:gd name="T5" fmla="*/ 81 h 452"/>
                <a:gd name="T6" fmla="*/ 372 w 452"/>
                <a:gd name="T7" fmla="*/ 81 h 452"/>
                <a:gd name="T8" fmla="*/ 372 w 452"/>
                <a:gd name="T9" fmla="*/ 372 h 452"/>
              </a:gdLst>
              <a:ahLst/>
              <a:cxnLst>
                <a:cxn ang="0">
                  <a:pos x="T0" y="T1"/>
                </a:cxn>
                <a:cxn ang="0">
                  <a:pos x="T2" y="T3"/>
                </a:cxn>
                <a:cxn ang="0">
                  <a:pos x="T4" y="T5"/>
                </a:cxn>
                <a:cxn ang="0">
                  <a:pos x="T6" y="T7"/>
                </a:cxn>
                <a:cxn ang="0">
                  <a:pos x="T8" y="T9"/>
                </a:cxn>
              </a:cxnLst>
              <a:rect l="0" t="0" r="r" b="b"/>
              <a:pathLst>
                <a:path w="452" h="452">
                  <a:moveTo>
                    <a:pt x="372" y="372"/>
                  </a:moveTo>
                  <a:cubicBezTo>
                    <a:pt x="291" y="452"/>
                    <a:pt x="161" y="452"/>
                    <a:pt x="80" y="372"/>
                  </a:cubicBezTo>
                  <a:cubicBezTo>
                    <a:pt x="0" y="291"/>
                    <a:pt x="0" y="161"/>
                    <a:pt x="80" y="81"/>
                  </a:cubicBezTo>
                  <a:cubicBezTo>
                    <a:pt x="161" y="0"/>
                    <a:pt x="291" y="0"/>
                    <a:pt x="372" y="81"/>
                  </a:cubicBezTo>
                  <a:cubicBezTo>
                    <a:pt x="452" y="161"/>
                    <a:pt x="452" y="291"/>
                    <a:pt x="372" y="372"/>
                  </a:cubicBezTo>
                  <a:close/>
                </a:path>
              </a:pathLst>
            </a:custGeom>
            <a:solidFill>
              <a:schemeClr val="accent1"/>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1" name="Freeform 140"/>
            <p:cNvSpPr>
              <a:spLocks/>
            </p:cNvSpPr>
            <p:nvPr/>
          </p:nvSpPr>
          <p:spPr bwMode="auto">
            <a:xfrm>
              <a:off x="5720526" y="1742782"/>
              <a:ext cx="791681" cy="791680"/>
            </a:xfrm>
            <a:custGeom>
              <a:avLst/>
              <a:gdLst>
                <a:gd name="T0" fmla="*/ 372 w 452"/>
                <a:gd name="T1" fmla="*/ 371 h 452"/>
                <a:gd name="T2" fmla="*/ 80 w 452"/>
                <a:gd name="T3" fmla="*/ 371 h 452"/>
                <a:gd name="T4" fmla="*/ 80 w 452"/>
                <a:gd name="T5" fmla="*/ 80 h 452"/>
                <a:gd name="T6" fmla="*/ 372 w 452"/>
                <a:gd name="T7" fmla="*/ 80 h 452"/>
                <a:gd name="T8" fmla="*/ 372 w 452"/>
                <a:gd name="T9" fmla="*/ 371 h 452"/>
              </a:gdLst>
              <a:ahLst/>
              <a:cxnLst>
                <a:cxn ang="0">
                  <a:pos x="T0" y="T1"/>
                </a:cxn>
                <a:cxn ang="0">
                  <a:pos x="T2" y="T3"/>
                </a:cxn>
                <a:cxn ang="0">
                  <a:pos x="T4" y="T5"/>
                </a:cxn>
                <a:cxn ang="0">
                  <a:pos x="T6" y="T7"/>
                </a:cxn>
                <a:cxn ang="0">
                  <a:pos x="T8" y="T9"/>
                </a:cxn>
              </a:cxnLst>
              <a:rect l="0" t="0" r="r" b="b"/>
              <a:pathLst>
                <a:path w="452" h="452">
                  <a:moveTo>
                    <a:pt x="372" y="371"/>
                  </a:moveTo>
                  <a:cubicBezTo>
                    <a:pt x="291" y="452"/>
                    <a:pt x="161" y="452"/>
                    <a:pt x="80" y="371"/>
                  </a:cubicBezTo>
                  <a:cubicBezTo>
                    <a:pt x="0" y="291"/>
                    <a:pt x="0" y="160"/>
                    <a:pt x="80" y="80"/>
                  </a:cubicBezTo>
                  <a:cubicBezTo>
                    <a:pt x="161" y="0"/>
                    <a:pt x="291" y="0"/>
                    <a:pt x="372" y="80"/>
                  </a:cubicBezTo>
                  <a:cubicBezTo>
                    <a:pt x="452" y="160"/>
                    <a:pt x="452" y="291"/>
                    <a:pt x="372" y="371"/>
                  </a:cubicBezTo>
                  <a:close/>
                </a:path>
              </a:pathLst>
            </a:custGeom>
            <a:solidFill>
              <a:schemeClr val="accent4"/>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2" name="Freeform 141"/>
            <p:cNvSpPr>
              <a:spLocks/>
            </p:cNvSpPr>
            <p:nvPr/>
          </p:nvSpPr>
          <p:spPr bwMode="auto">
            <a:xfrm>
              <a:off x="4242327" y="2353761"/>
              <a:ext cx="791681" cy="791680"/>
            </a:xfrm>
            <a:custGeom>
              <a:avLst/>
              <a:gdLst>
                <a:gd name="T0" fmla="*/ 372 w 452"/>
                <a:gd name="T1" fmla="*/ 372 h 452"/>
                <a:gd name="T2" fmla="*/ 80 w 452"/>
                <a:gd name="T3" fmla="*/ 372 h 452"/>
                <a:gd name="T4" fmla="*/ 80 w 452"/>
                <a:gd name="T5" fmla="*/ 81 h 452"/>
                <a:gd name="T6" fmla="*/ 372 w 452"/>
                <a:gd name="T7" fmla="*/ 81 h 452"/>
                <a:gd name="T8" fmla="*/ 372 w 452"/>
                <a:gd name="T9" fmla="*/ 372 h 452"/>
              </a:gdLst>
              <a:ahLst/>
              <a:cxnLst>
                <a:cxn ang="0">
                  <a:pos x="T0" y="T1"/>
                </a:cxn>
                <a:cxn ang="0">
                  <a:pos x="T2" y="T3"/>
                </a:cxn>
                <a:cxn ang="0">
                  <a:pos x="T4" y="T5"/>
                </a:cxn>
                <a:cxn ang="0">
                  <a:pos x="T6" y="T7"/>
                </a:cxn>
                <a:cxn ang="0">
                  <a:pos x="T8" y="T9"/>
                </a:cxn>
              </a:cxnLst>
              <a:rect l="0" t="0" r="r" b="b"/>
              <a:pathLst>
                <a:path w="452" h="452">
                  <a:moveTo>
                    <a:pt x="372" y="372"/>
                  </a:moveTo>
                  <a:cubicBezTo>
                    <a:pt x="291" y="452"/>
                    <a:pt x="161" y="452"/>
                    <a:pt x="80" y="372"/>
                  </a:cubicBezTo>
                  <a:cubicBezTo>
                    <a:pt x="0" y="291"/>
                    <a:pt x="0" y="161"/>
                    <a:pt x="80" y="81"/>
                  </a:cubicBezTo>
                  <a:cubicBezTo>
                    <a:pt x="161" y="0"/>
                    <a:pt x="291" y="0"/>
                    <a:pt x="372" y="81"/>
                  </a:cubicBezTo>
                  <a:cubicBezTo>
                    <a:pt x="452" y="161"/>
                    <a:pt x="452" y="291"/>
                    <a:pt x="372" y="372"/>
                  </a:cubicBezTo>
                  <a:close/>
                </a:path>
              </a:pathLst>
            </a:custGeom>
            <a:solidFill>
              <a:schemeClr val="accent2"/>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3" name="Freeform 142"/>
            <p:cNvSpPr>
              <a:spLocks/>
            </p:cNvSpPr>
            <p:nvPr/>
          </p:nvSpPr>
          <p:spPr bwMode="auto">
            <a:xfrm>
              <a:off x="7811184" y="3832699"/>
              <a:ext cx="791681" cy="791680"/>
            </a:xfrm>
            <a:custGeom>
              <a:avLst/>
              <a:gdLst>
                <a:gd name="T0" fmla="*/ 371 w 452"/>
                <a:gd name="T1" fmla="*/ 372 h 452"/>
                <a:gd name="T2" fmla="*/ 80 w 452"/>
                <a:gd name="T3" fmla="*/ 372 h 452"/>
                <a:gd name="T4" fmla="*/ 80 w 452"/>
                <a:gd name="T5" fmla="*/ 81 h 452"/>
                <a:gd name="T6" fmla="*/ 371 w 452"/>
                <a:gd name="T7" fmla="*/ 81 h 452"/>
                <a:gd name="T8" fmla="*/ 371 w 452"/>
                <a:gd name="T9" fmla="*/ 372 h 452"/>
              </a:gdLst>
              <a:ahLst/>
              <a:cxnLst>
                <a:cxn ang="0">
                  <a:pos x="T0" y="T1"/>
                </a:cxn>
                <a:cxn ang="0">
                  <a:pos x="T2" y="T3"/>
                </a:cxn>
                <a:cxn ang="0">
                  <a:pos x="T4" y="T5"/>
                </a:cxn>
                <a:cxn ang="0">
                  <a:pos x="T6" y="T7"/>
                </a:cxn>
                <a:cxn ang="0">
                  <a:pos x="T8" y="T9"/>
                </a:cxn>
              </a:cxnLst>
              <a:rect l="0" t="0" r="r" b="b"/>
              <a:pathLst>
                <a:path w="452" h="452">
                  <a:moveTo>
                    <a:pt x="371" y="372"/>
                  </a:moveTo>
                  <a:cubicBezTo>
                    <a:pt x="291" y="452"/>
                    <a:pt x="161" y="452"/>
                    <a:pt x="80" y="372"/>
                  </a:cubicBezTo>
                  <a:cubicBezTo>
                    <a:pt x="0" y="291"/>
                    <a:pt x="0" y="161"/>
                    <a:pt x="80" y="81"/>
                  </a:cubicBezTo>
                  <a:cubicBezTo>
                    <a:pt x="161" y="0"/>
                    <a:pt x="291" y="0"/>
                    <a:pt x="371" y="81"/>
                  </a:cubicBezTo>
                  <a:cubicBezTo>
                    <a:pt x="452" y="161"/>
                    <a:pt x="452" y="291"/>
                    <a:pt x="371" y="372"/>
                  </a:cubicBezTo>
                  <a:close/>
                </a:path>
              </a:pathLst>
            </a:custGeom>
            <a:solidFill>
              <a:schemeClr val="accent3"/>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4" name="Freeform 143"/>
            <p:cNvSpPr>
              <a:spLocks/>
            </p:cNvSpPr>
            <p:nvPr/>
          </p:nvSpPr>
          <p:spPr bwMode="auto">
            <a:xfrm>
              <a:off x="8086680" y="3042500"/>
              <a:ext cx="570247" cy="570987"/>
            </a:xfrm>
            <a:custGeom>
              <a:avLst/>
              <a:gdLst>
                <a:gd name="T0" fmla="*/ 268 w 326"/>
                <a:gd name="T1" fmla="*/ 268 h 326"/>
                <a:gd name="T2" fmla="*/ 58 w 326"/>
                <a:gd name="T3" fmla="*/ 268 h 326"/>
                <a:gd name="T4" fmla="*/ 58 w 326"/>
                <a:gd name="T5" fmla="*/ 58 h 326"/>
                <a:gd name="T6" fmla="*/ 268 w 326"/>
                <a:gd name="T7" fmla="*/ 58 h 326"/>
                <a:gd name="T8" fmla="*/ 268 w 326"/>
                <a:gd name="T9" fmla="*/ 268 h 326"/>
              </a:gdLst>
              <a:ahLst/>
              <a:cxnLst>
                <a:cxn ang="0">
                  <a:pos x="T0" y="T1"/>
                </a:cxn>
                <a:cxn ang="0">
                  <a:pos x="T2" y="T3"/>
                </a:cxn>
                <a:cxn ang="0">
                  <a:pos x="T4" y="T5"/>
                </a:cxn>
                <a:cxn ang="0">
                  <a:pos x="T6" y="T7"/>
                </a:cxn>
                <a:cxn ang="0">
                  <a:pos x="T8" y="T9"/>
                </a:cxn>
              </a:cxnLst>
              <a:rect l="0" t="0" r="r" b="b"/>
              <a:pathLst>
                <a:path w="326" h="326">
                  <a:moveTo>
                    <a:pt x="268" y="268"/>
                  </a:moveTo>
                  <a:cubicBezTo>
                    <a:pt x="210" y="326"/>
                    <a:pt x="116" y="326"/>
                    <a:pt x="58" y="268"/>
                  </a:cubicBezTo>
                  <a:cubicBezTo>
                    <a:pt x="0" y="210"/>
                    <a:pt x="0" y="116"/>
                    <a:pt x="58" y="58"/>
                  </a:cubicBezTo>
                  <a:cubicBezTo>
                    <a:pt x="116" y="0"/>
                    <a:pt x="210" y="0"/>
                    <a:pt x="268" y="58"/>
                  </a:cubicBezTo>
                  <a:cubicBezTo>
                    <a:pt x="326" y="116"/>
                    <a:pt x="326" y="210"/>
                    <a:pt x="268" y="268"/>
                  </a:cubicBezTo>
                </a:path>
              </a:pathLst>
            </a:custGeom>
            <a:solidFill>
              <a:schemeClr val="accent2"/>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5" name="Freeform 144"/>
            <p:cNvSpPr>
              <a:spLocks/>
            </p:cNvSpPr>
            <p:nvPr/>
          </p:nvSpPr>
          <p:spPr bwMode="auto">
            <a:xfrm>
              <a:off x="6757338" y="1733895"/>
              <a:ext cx="568766" cy="569506"/>
            </a:xfrm>
            <a:custGeom>
              <a:avLst/>
              <a:gdLst>
                <a:gd name="T0" fmla="*/ 268 w 325"/>
                <a:gd name="T1" fmla="*/ 268 h 325"/>
                <a:gd name="T2" fmla="*/ 58 w 325"/>
                <a:gd name="T3" fmla="*/ 268 h 325"/>
                <a:gd name="T4" fmla="*/ 58 w 325"/>
                <a:gd name="T5" fmla="*/ 58 h 325"/>
                <a:gd name="T6" fmla="*/ 268 w 325"/>
                <a:gd name="T7" fmla="*/ 58 h 325"/>
                <a:gd name="T8" fmla="*/ 268 w 325"/>
                <a:gd name="T9" fmla="*/ 268 h 325"/>
              </a:gdLst>
              <a:ahLst/>
              <a:cxnLst>
                <a:cxn ang="0">
                  <a:pos x="T0" y="T1"/>
                </a:cxn>
                <a:cxn ang="0">
                  <a:pos x="T2" y="T3"/>
                </a:cxn>
                <a:cxn ang="0">
                  <a:pos x="T4" y="T5"/>
                </a:cxn>
                <a:cxn ang="0">
                  <a:pos x="T6" y="T7"/>
                </a:cxn>
                <a:cxn ang="0">
                  <a:pos x="T8" y="T9"/>
                </a:cxn>
              </a:cxnLst>
              <a:rect l="0" t="0" r="r" b="b"/>
              <a:pathLst>
                <a:path w="325" h="325">
                  <a:moveTo>
                    <a:pt x="268" y="268"/>
                  </a:moveTo>
                  <a:cubicBezTo>
                    <a:pt x="210" y="325"/>
                    <a:pt x="116" y="325"/>
                    <a:pt x="58" y="268"/>
                  </a:cubicBezTo>
                  <a:cubicBezTo>
                    <a:pt x="0" y="210"/>
                    <a:pt x="0" y="116"/>
                    <a:pt x="58" y="58"/>
                  </a:cubicBezTo>
                  <a:cubicBezTo>
                    <a:pt x="116" y="0"/>
                    <a:pt x="210" y="0"/>
                    <a:pt x="268" y="58"/>
                  </a:cubicBezTo>
                  <a:cubicBezTo>
                    <a:pt x="325" y="116"/>
                    <a:pt x="325" y="210"/>
                    <a:pt x="268" y="268"/>
                  </a:cubicBezTo>
                  <a:close/>
                </a:path>
              </a:pathLst>
            </a:custGeom>
            <a:solidFill>
              <a:schemeClr val="accent1"/>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6" name="Freeform 145"/>
            <p:cNvSpPr>
              <a:spLocks/>
            </p:cNvSpPr>
            <p:nvPr/>
          </p:nvSpPr>
          <p:spPr bwMode="auto">
            <a:xfrm>
              <a:off x="4890335" y="1723527"/>
              <a:ext cx="568766" cy="570987"/>
            </a:xfrm>
            <a:custGeom>
              <a:avLst/>
              <a:gdLst>
                <a:gd name="T0" fmla="*/ 267 w 325"/>
                <a:gd name="T1" fmla="*/ 268 h 326"/>
                <a:gd name="T2" fmla="*/ 57 w 325"/>
                <a:gd name="T3" fmla="*/ 268 h 326"/>
                <a:gd name="T4" fmla="*/ 57 w 325"/>
                <a:gd name="T5" fmla="*/ 58 h 326"/>
                <a:gd name="T6" fmla="*/ 267 w 325"/>
                <a:gd name="T7" fmla="*/ 58 h 326"/>
                <a:gd name="T8" fmla="*/ 267 w 325"/>
                <a:gd name="T9" fmla="*/ 268 h 326"/>
              </a:gdLst>
              <a:ahLst/>
              <a:cxnLst>
                <a:cxn ang="0">
                  <a:pos x="T0" y="T1"/>
                </a:cxn>
                <a:cxn ang="0">
                  <a:pos x="T2" y="T3"/>
                </a:cxn>
                <a:cxn ang="0">
                  <a:pos x="T4" y="T5"/>
                </a:cxn>
                <a:cxn ang="0">
                  <a:pos x="T6" y="T7"/>
                </a:cxn>
                <a:cxn ang="0">
                  <a:pos x="T8" y="T9"/>
                </a:cxn>
              </a:cxnLst>
              <a:rect l="0" t="0" r="r" b="b"/>
              <a:pathLst>
                <a:path w="325" h="326">
                  <a:moveTo>
                    <a:pt x="267" y="268"/>
                  </a:moveTo>
                  <a:cubicBezTo>
                    <a:pt x="209" y="326"/>
                    <a:pt x="115" y="326"/>
                    <a:pt x="57" y="268"/>
                  </a:cubicBezTo>
                  <a:cubicBezTo>
                    <a:pt x="0" y="210"/>
                    <a:pt x="0" y="116"/>
                    <a:pt x="57" y="58"/>
                  </a:cubicBezTo>
                  <a:cubicBezTo>
                    <a:pt x="115" y="0"/>
                    <a:pt x="209" y="0"/>
                    <a:pt x="267" y="58"/>
                  </a:cubicBezTo>
                  <a:cubicBezTo>
                    <a:pt x="325" y="116"/>
                    <a:pt x="325" y="210"/>
                    <a:pt x="267" y="268"/>
                  </a:cubicBezTo>
                  <a:close/>
                </a:path>
              </a:pathLst>
            </a:custGeom>
            <a:solidFill>
              <a:schemeClr val="accent3"/>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7" name="Freeform 146"/>
            <p:cNvSpPr>
              <a:spLocks/>
            </p:cNvSpPr>
            <p:nvPr/>
          </p:nvSpPr>
          <p:spPr bwMode="auto">
            <a:xfrm>
              <a:off x="3534332" y="3009174"/>
              <a:ext cx="569506" cy="569506"/>
            </a:xfrm>
            <a:custGeom>
              <a:avLst/>
              <a:gdLst>
                <a:gd name="T0" fmla="*/ 267 w 325"/>
                <a:gd name="T1" fmla="*/ 267 h 325"/>
                <a:gd name="T2" fmla="*/ 58 w 325"/>
                <a:gd name="T3" fmla="*/ 267 h 325"/>
                <a:gd name="T4" fmla="*/ 58 w 325"/>
                <a:gd name="T5" fmla="*/ 58 h 325"/>
                <a:gd name="T6" fmla="*/ 267 w 325"/>
                <a:gd name="T7" fmla="*/ 58 h 325"/>
                <a:gd name="T8" fmla="*/ 267 w 325"/>
                <a:gd name="T9" fmla="*/ 267 h 325"/>
              </a:gdLst>
              <a:ahLst/>
              <a:cxnLst>
                <a:cxn ang="0">
                  <a:pos x="T0" y="T1"/>
                </a:cxn>
                <a:cxn ang="0">
                  <a:pos x="T2" y="T3"/>
                </a:cxn>
                <a:cxn ang="0">
                  <a:pos x="T4" y="T5"/>
                </a:cxn>
                <a:cxn ang="0">
                  <a:pos x="T6" y="T7"/>
                </a:cxn>
                <a:cxn ang="0">
                  <a:pos x="T8" y="T9"/>
                </a:cxn>
              </a:cxnLst>
              <a:rect l="0" t="0" r="r" b="b"/>
              <a:pathLst>
                <a:path w="325" h="325">
                  <a:moveTo>
                    <a:pt x="267" y="267"/>
                  </a:moveTo>
                  <a:cubicBezTo>
                    <a:pt x="210" y="325"/>
                    <a:pt x="116" y="325"/>
                    <a:pt x="58" y="267"/>
                  </a:cubicBezTo>
                  <a:cubicBezTo>
                    <a:pt x="0" y="209"/>
                    <a:pt x="0" y="116"/>
                    <a:pt x="58" y="58"/>
                  </a:cubicBezTo>
                  <a:cubicBezTo>
                    <a:pt x="116" y="0"/>
                    <a:pt x="210" y="0"/>
                    <a:pt x="267" y="58"/>
                  </a:cubicBezTo>
                  <a:cubicBezTo>
                    <a:pt x="325" y="116"/>
                    <a:pt x="325" y="209"/>
                    <a:pt x="267" y="267"/>
                  </a:cubicBezTo>
                </a:path>
              </a:pathLst>
            </a:custGeom>
            <a:solidFill>
              <a:schemeClr val="accent1"/>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160" name="Content Placeholder 2"/>
          <p:cNvSpPr txBox="1">
            <a:spLocks/>
          </p:cNvSpPr>
          <p:nvPr/>
        </p:nvSpPr>
        <p:spPr>
          <a:xfrm>
            <a:off x="7366422" y="4036655"/>
            <a:ext cx="756012" cy="364572"/>
          </a:xfrm>
          <a:prstGeom prst="rect">
            <a:avLst/>
          </a:prstGeom>
          <a:noFill/>
        </p:spPr>
        <p:txBody>
          <a:bodyPr vert="horz" wrap="square" lIns="128573" tIns="64286" rIns="128573" bIns="64286"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50%</a:t>
            </a:r>
            <a:endParaRPr 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 name="Content Placeholder 2"/>
          <p:cNvSpPr txBox="1">
            <a:spLocks/>
          </p:cNvSpPr>
          <p:nvPr/>
        </p:nvSpPr>
        <p:spPr>
          <a:xfrm>
            <a:off x="7366422" y="5598747"/>
            <a:ext cx="756012" cy="364572"/>
          </a:xfrm>
          <a:prstGeom prst="rect">
            <a:avLst/>
          </a:prstGeom>
          <a:noFill/>
        </p:spPr>
        <p:txBody>
          <a:bodyPr vert="horz" wrap="square" lIns="128573" tIns="64286" rIns="128573" bIns="64286"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45%</a:t>
            </a:r>
          </a:p>
        </p:txBody>
      </p:sp>
      <p:sp>
        <p:nvSpPr>
          <p:cNvPr id="166" name="Content Placeholder 2"/>
          <p:cNvSpPr txBox="1">
            <a:spLocks/>
          </p:cNvSpPr>
          <p:nvPr/>
        </p:nvSpPr>
        <p:spPr>
          <a:xfrm>
            <a:off x="7366422" y="5074026"/>
            <a:ext cx="756012" cy="364572"/>
          </a:xfrm>
          <a:prstGeom prst="rect">
            <a:avLst/>
          </a:prstGeom>
          <a:noFill/>
        </p:spPr>
        <p:txBody>
          <a:bodyPr vert="horz" wrap="square" lIns="128573" tIns="64286" rIns="128573" bIns="64286"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75%</a:t>
            </a:r>
          </a:p>
        </p:txBody>
      </p:sp>
      <p:sp>
        <p:nvSpPr>
          <p:cNvPr id="169" name="Content Placeholder 2"/>
          <p:cNvSpPr txBox="1">
            <a:spLocks/>
          </p:cNvSpPr>
          <p:nvPr/>
        </p:nvSpPr>
        <p:spPr>
          <a:xfrm>
            <a:off x="7366422" y="4551238"/>
            <a:ext cx="756012" cy="364572"/>
          </a:xfrm>
          <a:prstGeom prst="rect">
            <a:avLst/>
          </a:prstGeom>
          <a:noFill/>
        </p:spPr>
        <p:txBody>
          <a:bodyPr vert="horz" wrap="square" lIns="128573" tIns="64286" rIns="128573" bIns="64286"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62%</a:t>
            </a:r>
          </a:p>
        </p:txBody>
      </p:sp>
      <p:sp>
        <p:nvSpPr>
          <p:cNvPr id="188" name="TextBox 187"/>
          <p:cNvSpPr txBox="1"/>
          <p:nvPr/>
        </p:nvSpPr>
        <p:spPr>
          <a:xfrm>
            <a:off x="6215061" y="973119"/>
            <a:ext cx="6357981" cy="5634252"/>
          </a:xfrm>
          <a:prstGeom prst="rect">
            <a:avLst/>
          </a:prstGeom>
          <a:noFill/>
        </p:spPr>
        <p:txBody>
          <a:bodyPr wrap="square" lIns="96411" tIns="48205" rIns="96411" bIns="48205" rtlCol="0">
            <a:spAutoFit/>
          </a:bodyPr>
          <a:lstStyle/>
          <a:p>
            <a:r>
              <a:rPr lang="zh-CN" altLang="en-US" b="1" dirty="0" smtClean="0">
                <a:solidFill>
                  <a:schemeClr val="accent1">
                    <a:lumMod val="75000"/>
                  </a:schemeClr>
                </a:solidFill>
              </a:rPr>
              <a:t>判断：</a:t>
            </a:r>
            <a:r>
              <a:rPr lang="zh-CN" altLang="en-US" sz="1500" dirty="0" smtClean="0"/>
              <a:t>对事物的情况有所判定的思维形式。任何是一个判断，都或者是真的或者是假的。如果一个判断所肯定或否定的内容与客观现实相符合，它就是真的；否则它就是假的。检验判断真假的唯一标准是实践。</a:t>
            </a:r>
          </a:p>
          <a:p>
            <a:r>
              <a:rPr lang="zh-CN" altLang="en-US" sz="1600" b="1" dirty="0" smtClean="0">
                <a:solidFill>
                  <a:schemeClr val="accent1">
                    <a:lumMod val="75000"/>
                  </a:schemeClr>
                </a:solidFill>
              </a:rPr>
              <a:t>推理：</a:t>
            </a:r>
            <a:r>
              <a:rPr lang="zh-CN" altLang="en-US" sz="1500" dirty="0" smtClean="0"/>
              <a:t>亦称推论。由一个或几个已知判断推出另一未知判断（结论）的思维形式。要使推理的结论真实，必须遵守两个条件：</a:t>
            </a:r>
            <a:r>
              <a:rPr lang="en-US" sz="1500" dirty="0" smtClean="0"/>
              <a:t>1</a:t>
            </a:r>
            <a:r>
              <a:rPr lang="zh-CN" altLang="en-US" sz="1500" dirty="0" smtClean="0"/>
              <a:t>前提真实；</a:t>
            </a:r>
            <a:r>
              <a:rPr lang="en-US" sz="1500" dirty="0" smtClean="0"/>
              <a:t>2</a:t>
            </a:r>
            <a:r>
              <a:rPr lang="zh-CN" altLang="en-US" sz="1500" dirty="0" smtClean="0"/>
              <a:t>推理的形式正式。推理有演绎推理、归纳推理、类比推理等。</a:t>
            </a:r>
          </a:p>
          <a:p>
            <a:r>
              <a:rPr lang="zh-CN" altLang="en-US" b="1" dirty="0" smtClean="0">
                <a:solidFill>
                  <a:schemeClr val="accent1">
                    <a:lumMod val="75000"/>
                  </a:schemeClr>
                </a:solidFill>
              </a:rPr>
              <a:t>抽象：</a:t>
            </a:r>
            <a:r>
              <a:rPr lang="zh-CN" altLang="en-US" sz="1500" dirty="0" smtClean="0"/>
              <a:t>思维方法中的抽象同具体相对。是事物某一方面的本事规定在思维中反应。在设计中抽象作为一种形式思维的意识，具体表现为抽象美概念的应用。这种抽象美是：排除了客观事物的具体形象，仅凭点、线、面、块和色彩等抽象形式组合而成的美。</a:t>
            </a:r>
          </a:p>
          <a:p>
            <a:r>
              <a:rPr lang="zh-CN" altLang="en-US" b="1" dirty="0" smtClean="0">
                <a:solidFill>
                  <a:schemeClr val="accent1">
                    <a:lumMod val="75000"/>
                  </a:schemeClr>
                </a:solidFill>
              </a:rPr>
              <a:t>归纳：</a:t>
            </a:r>
            <a:r>
              <a:rPr lang="zh-CN" altLang="en-US" sz="1500" dirty="0" smtClean="0"/>
              <a:t>作为思维方法的一种，在设计中同样也具有广泛的意义。归纳</a:t>
            </a:r>
            <a:r>
              <a:rPr lang="en-US" sz="1500" dirty="0" smtClean="0"/>
              <a:t>:</a:t>
            </a:r>
            <a:r>
              <a:rPr lang="zh-CN" altLang="en-US" sz="1500" dirty="0" smtClean="0"/>
              <a:t>从个别或特殊的经验事实出发推出一般性原则、原则的推理形式、思维进程和思维方法。归纳是由特殊推到一般，演绎是一般推到特殊。</a:t>
            </a:r>
          </a:p>
          <a:p>
            <a:r>
              <a:rPr lang="zh-CN" altLang="en-US" b="1" dirty="0" smtClean="0">
                <a:solidFill>
                  <a:schemeClr val="accent1">
                    <a:lumMod val="75000"/>
                  </a:schemeClr>
                </a:solidFill>
              </a:rPr>
              <a:t>分析：</a:t>
            </a:r>
            <a:r>
              <a:rPr lang="zh-CN" altLang="en-US" sz="1500" dirty="0" smtClean="0"/>
              <a:t>与综合相对。思维的基本过程和方法。分析是把事物分解为各个部分加以考察的方法，综合是把事物的各个部分联结成整体加以考察的方法。二者是辩证的统一，相互依存、互相渗透与转化。</a:t>
            </a:r>
          </a:p>
          <a:p>
            <a:r>
              <a:rPr lang="zh-CN" altLang="en-US" b="1" dirty="0" smtClean="0">
                <a:solidFill>
                  <a:schemeClr val="accent1">
                    <a:lumMod val="75000"/>
                  </a:schemeClr>
                </a:solidFill>
              </a:rPr>
              <a:t>创造与表达：</a:t>
            </a:r>
            <a:r>
              <a:rPr lang="zh-CN" altLang="en-US" sz="1500" dirty="0" smtClean="0"/>
              <a:t>创造是做出前所未有的事情。如发明创造。艺术设计本身就是一种创造。创造是人的创造力体现。创造力：是对已积累的知识和经验进行科学的加工和创造，产生新概念、新知识、新思想的能力。大体上由感知力，记忆力、思考力、想象力四种能力构成。艺术设计创作是一种具有显著个性特点的复杂精神老丁，学极大地发挥创作主体的创造力以及相应的艺术表现技巧。</a:t>
            </a:r>
          </a:p>
          <a:p>
            <a:pPr>
              <a:lnSpc>
                <a:spcPct val="120000"/>
              </a:lnSpc>
            </a:pPr>
            <a:endParaRPr lang="id-ID"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4" name="Content Placeholder 2"/>
          <p:cNvSpPr txBox="1">
            <a:spLocks/>
          </p:cNvSpPr>
          <p:nvPr/>
        </p:nvSpPr>
        <p:spPr>
          <a:xfrm>
            <a:off x="7366422" y="6097667"/>
            <a:ext cx="756012" cy="364572"/>
          </a:xfrm>
          <a:prstGeom prst="rect">
            <a:avLst/>
          </a:prstGeom>
          <a:noFill/>
        </p:spPr>
        <p:txBody>
          <a:bodyPr vert="horz" wrap="square" lIns="128573" tIns="64286" rIns="128573" bIns="64286" rtlCol="0">
            <a:sp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buNone/>
            </a:pPr>
            <a:r>
              <a:rPr lang="en-US">
                <a:solidFill>
                  <a:schemeClr val="bg1"/>
                </a:solidFill>
                <a:latin typeface="Arial" panose="020B0604020202020204" pitchFamily="34" charset="0"/>
                <a:ea typeface="微软雅黑" panose="020B0503020204020204" pitchFamily="34" charset="-122"/>
                <a:cs typeface="+mn-ea"/>
                <a:sym typeface="Arial" panose="020B0604020202020204" pitchFamily="34" charset="0"/>
              </a:rPr>
              <a:t>90%</a:t>
            </a:r>
            <a:endParaRPr lang="en-US"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4"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思维与创造</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5" name="矩形 84"/>
          <p:cNvSpPr/>
          <p:nvPr/>
        </p:nvSpPr>
        <p:spPr>
          <a:xfrm>
            <a:off x="714335" y="4330705"/>
            <a:ext cx="1143008" cy="461665"/>
          </a:xfrm>
          <a:prstGeom prst="rect">
            <a:avLst/>
          </a:prstGeom>
        </p:spPr>
        <p:txBody>
          <a:bodyPr wrap="square">
            <a:spAutoFit/>
          </a:bodyPr>
          <a:lstStyle/>
          <a:p>
            <a:pPr marL="0" indent="0">
              <a:buNone/>
            </a:pPr>
            <a:r>
              <a:rPr lang="zh-CN" altLang="en-US" sz="2400" b="1" dirty="0" smtClean="0"/>
              <a:t>思维</a:t>
            </a:r>
            <a:endParaRPr lang="zh-CN" altLang="en-US" sz="2400" b="1" dirty="0"/>
          </a:p>
        </p:txBody>
      </p:sp>
      <p:sp>
        <p:nvSpPr>
          <p:cNvPr id="86" name="矩形 85"/>
          <p:cNvSpPr/>
          <p:nvPr/>
        </p:nvSpPr>
        <p:spPr>
          <a:xfrm>
            <a:off x="571459" y="3473449"/>
            <a:ext cx="1143008" cy="400110"/>
          </a:xfrm>
          <a:prstGeom prst="rect">
            <a:avLst/>
          </a:prstGeom>
        </p:spPr>
        <p:txBody>
          <a:bodyPr wrap="square">
            <a:spAutoFit/>
          </a:bodyPr>
          <a:lstStyle/>
          <a:p>
            <a:pPr marL="0" indent="0">
              <a:buNone/>
            </a:pPr>
            <a:r>
              <a:rPr lang="zh-CN" altLang="en-US" sz="2000" b="1" dirty="0" smtClean="0"/>
              <a:t>概念</a:t>
            </a:r>
            <a:endParaRPr lang="zh-CN" altLang="en-US" sz="2000" b="1" dirty="0"/>
          </a:p>
        </p:txBody>
      </p:sp>
      <p:sp>
        <p:nvSpPr>
          <p:cNvPr id="87" name="矩形 86"/>
          <p:cNvSpPr/>
          <p:nvPr/>
        </p:nvSpPr>
        <p:spPr>
          <a:xfrm>
            <a:off x="1285839" y="2973383"/>
            <a:ext cx="1143008" cy="461665"/>
          </a:xfrm>
          <a:prstGeom prst="rect">
            <a:avLst/>
          </a:prstGeom>
        </p:spPr>
        <p:txBody>
          <a:bodyPr wrap="square">
            <a:spAutoFit/>
          </a:bodyPr>
          <a:lstStyle/>
          <a:p>
            <a:pPr marL="0" indent="0">
              <a:buNone/>
            </a:pPr>
            <a:r>
              <a:rPr lang="zh-CN" altLang="en-US" sz="2400" b="1" dirty="0" smtClean="0">
                <a:solidFill>
                  <a:schemeClr val="bg1"/>
                </a:solidFill>
              </a:rPr>
              <a:t>判断</a:t>
            </a:r>
            <a:endParaRPr lang="zh-CN" altLang="en-US" sz="2400" b="1" dirty="0">
              <a:solidFill>
                <a:schemeClr val="bg1"/>
              </a:solidFill>
            </a:endParaRPr>
          </a:p>
        </p:txBody>
      </p:sp>
      <p:sp>
        <p:nvSpPr>
          <p:cNvPr id="122" name="矩形 121"/>
          <p:cNvSpPr/>
          <p:nvPr/>
        </p:nvSpPr>
        <p:spPr>
          <a:xfrm>
            <a:off x="1643029" y="2259003"/>
            <a:ext cx="1143008" cy="461665"/>
          </a:xfrm>
          <a:prstGeom prst="rect">
            <a:avLst/>
          </a:prstGeom>
        </p:spPr>
        <p:txBody>
          <a:bodyPr wrap="square">
            <a:spAutoFit/>
          </a:bodyPr>
          <a:lstStyle/>
          <a:p>
            <a:pPr marL="0" indent="0">
              <a:buNone/>
            </a:pPr>
            <a:r>
              <a:rPr lang="en-US" altLang="zh-CN" sz="2400" b="1" dirty="0" smtClean="0">
                <a:solidFill>
                  <a:schemeClr val="bg1"/>
                </a:solidFill>
              </a:rPr>
              <a:t>T</a:t>
            </a:r>
            <a:r>
              <a:rPr lang="zh-CN" altLang="en-US" sz="2000" b="1" dirty="0" smtClean="0"/>
              <a:t>推理</a:t>
            </a:r>
            <a:endParaRPr lang="zh-CN" altLang="en-US" sz="2000" b="1" dirty="0"/>
          </a:p>
        </p:txBody>
      </p:sp>
      <p:sp>
        <p:nvSpPr>
          <p:cNvPr id="123" name="矩形 122"/>
          <p:cNvSpPr/>
          <p:nvPr/>
        </p:nvSpPr>
        <p:spPr>
          <a:xfrm>
            <a:off x="2500285" y="2401879"/>
            <a:ext cx="1143008" cy="461665"/>
          </a:xfrm>
          <a:prstGeom prst="rect">
            <a:avLst/>
          </a:prstGeom>
        </p:spPr>
        <p:txBody>
          <a:bodyPr wrap="square">
            <a:spAutoFit/>
          </a:bodyPr>
          <a:lstStyle/>
          <a:p>
            <a:pPr marL="0" indent="0">
              <a:buNone/>
            </a:pPr>
            <a:r>
              <a:rPr lang="en-US" altLang="zh-CN" sz="2400" b="1" dirty="0" smtClean="0">
                <a:solidFill>
                  <a:schemeClr val="bg1"/>
                </a:solidFill>
              </a:rPr>
              <a:t>T</a:t>
            </a:r>
            <a:r>
              <a:rPr lang="zh-CN" altLang="en-US" sz="2000" b="1" dirty="0" smtClean="0">
                <a:solidFill>
                  <a:schemeClr val="bg1"/>
                </a:solidFill>
              </a:rPr>
              <a:t>抽象 </a:t>
            </a:r>
            <a:endParaRPr lang="zh-CN" altLang="en-US" sz="2000" b="1" dirty="0"/>
          </a:p>
        </p:txBody>
      </p:sp>
      <p:sp>
        <p:nvSpPr>
          <p:cNvPr id="124" name="矩形 123"/>
          <p:cNvSpPr/>
          <p:nvPr/>
        </p:nvSpPr>
        <p:spPr>
          <a:xfrm>
            <a:off x="3500417" y="2330441"/>
            <a:ext cx="1143008" cy="400110"/>
          </a:xfrm>
          <a:prstGeom prst="rect">
            <a:avLst/>
          </a:prstGeom>
        </p:spPr>
        <p:txBody>
          <a:bodyPr wrap="square">
            <a:spAutoFit/>
          </a:bodyPr>
          <a:lstStyle/>
          <a:p>
            <a:pPr marL="0" indent="0">
              <a:buNone/>
            </a:pPr>
            <a:r>
              <a:rPr lang="zh-CN" altLang="en-US" sz="2000" b="1" dirty="0" smtClean="0"/>
              <a:t>归纳</a:t>
            </a:r>
            <a:endParaRPr lang="zh-CN" altLang="en-US" sz="2000" b="1" dirty="0"/>
          </a:p>
        </p:txBody>
      </p:sp>
      <p:sp>
        <p:nvSpPr>
          <p:cNvPr id="125" name="矩形 124"/>
          <p:cNvSpPr/>
          <p:nvPr/>
        </p:nvSpPr>
        <p:spPr>
          <a:xfrm>
            <a:off x="4000483" y="2973383"/>
            <a:ext cx="1143008" cy="400110"/>
          </a:xfrm>
          <a:prstGeom prst="rect">
            <a:avLst/>
          </a:prstGeom>
        </p:spPr>
        <p:txBody>
          <a:bodyPr wrap="square">
            <a:spAutoFit/>
          </a:bodyPr>
          <a:lstStyle/>
          <a:p>
            <a:pPr marL="0" indent="0">
              <a:buNone/>
            </a:pPr>
            <a:r>
              <a:rPr lang="zh-CN" altLang="en-US" sz="2000" b="1" dirty="0" smtClean="0"/>
              <a:t>分析</a:t>
            </a:r>
            <a:endParaRPr lang="zh-CN" altLang="en-US" sz="2000" b="1" dirty="0"/>
          </a:p>
        </p:txBody>
      </p:sp>
      <p:sp>
        <p:nvSpPr>
          <p:cNvPr id="126" name="矩形 125"/>
          <p:cNvSpPr/>
          <p:nvPr/>
        </p:nvSpPr>
        <p:spPr>
          <a:xfrm>
            <a:off x="4786301" y="3544887"/>
            <a:ext cx="1143008" cy="400110"/>
          </a:xfrm>
          <a:prstGeom prst="rect">
            <a:avLst/>
          </a:prstGeom>
        </p:spPr>
        <p:txBody>
          <a:bodyPr wrap="square">
            <a:spAutoFit/>
          </a:bodyPr>
          <a:lstStyle/>
          <a:p>
            <a:pPr marL="0" indent="0">
              <a:buNone/>
            </a:pPr>
            <a:r>
              <a:rPr lang="zh-CN" altLang="en-US" sz="2000" b="1" dirty="0" smtClean="0">
                <a:solidFill>
                  <a:schemeClr val="bg1"/>
                </a:solidFill>
              </a:rPr>
              <a:t>创造</a:t>
            </a:r>
            <a:endParaRPr lang="zh-CN" altLang="en-US" sz="2000" b="1" dirty="0">
              <a:solidFill>
                <a:schemeClr val="bg1"/>
              </a:solidFill>
            </a:endParaRPr>
          </a:p>
        </p:txBody>
      </p:sp>
      <p:sp>
        <p:nvSpPr>
          <p:cNvPr id="127" name="矩形 126"/>
          <p:cNvSpPr/>
          <p:nvPr/>
        </p:nvSpPr>
        <p:spPr>
          <a:xfrm>
            <a:off x="4571987" y="4402143"/>
            <a:ext cx="1143008" cy="400110"/>
          </a:xfrm>
          <a:prstGeom prst="rect">
            <a:avLst/>
          </a:prstGeom>
        </p:spPr>
        <p:txBody>
          <a:bodyPr wrap="square">
            <a:spAutoFit/>
          </a:bodyPr>
          <a:lstStyle/>
          <a:p>
            <a:pPr marL="0" indent="0">
              <a:buNone/>
            </a:pPr>
            <a:r>
              <a:rPr lang="zh-CN" altLang="en-US" sz="2000" b="1" dirty="0" smtClean="0"/>
              <a:t>表达</a:t>
            </a:r>
            <a:endParaRPr lang="zh-CN" altLang="en-US" sz="2000" b="1" dirty="0"/>
          </a:p>
        </p:txBody>
      </p:sp>
      <p:sp>
        <p:nvSpPr>
          <p:cNvPr id="128" name="矩形 127"/>
          <p:cNvSpPr/>
          <p:nvPr/>
        </p:nvSpPr>
        <p:spPr>
          <a:xfrm>
            <a:off x="357145" y="830243"/>
            <a:ext cx="5500726" cy="1061829"/>
          </a:xfrm>
          <a:prstGeom prst="rect">
            <a:avLst/>
          </a:prstGeom>
        </p:spPr>
        <p:txBody>
          <a:bodyPr wrap="square">
            <a:spAutoFit/>
          </a:bodyPr>
          <a:lstStyle/>
          <a:p>
            <a:r>
              <a:rPr lang="zh-CN" altLang="en-US" b="1" dirty="0" smtClean="0">
                <a:solidFill>
                  <a:schemeClr val="accent1">
                    <a:lumMod val="75000"/>
                  </a:schemeClr>
                </a:solidFill>
              </a:rPr>
              <a:t>概念：</a:t>
            </a:r>
            <a:r>
              <a:rPr lang="zh-CN" altLang="en-US" sz="1500" dirty="0" smtClean="0"/>
              <a:t>反映对象特有属性的思维形式。人们通过实践，从对象的许多属性中，抽出其特有属性概括而成。概念的形成，标志人的认识已从感性认识上升到理性认识。科学认知的成果，都是通过形成各种 概念来总结和概括的。</a:t>
            </a:r>
          </a:p>
        </p:txBody>
      </p:sp>
    </p:spTree>
    <p:extLst>
      <p:ext uri="{BB962C8B-B14F-4D97-AF65-F5344CB8AC3E}">
        <p14:creationId xmlns:p14="http://schemas.microsoft.com/office/powerpoint/2010/main" xmlns="" val="261865560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7"/>
                                        </p:tgtEl>
                                        <p:attrNameLst>
                                          <p:attrName>style.visibility</p:attrName>
                                        </p:attrNameLst>
                                      </p:cBhvr>
                                      <p:to>
                                        <p:strVal val="visible"/>
                                      </p:to>
                                    </p:set>
                                    <p:animEffect transition="in" filter="fade">
                                      <p:cBhvr>
                                        <p:cTn id="7" dur="1000"/>
                                        <p:tgtEl>
                                          <p:spTgt spid="157"/>
                                        </p:tgtEl>
                                      </p:cBhvr>
                                    </p:animEffect>
                                    <p:anim calcmode="lin" valueType="num">
                                      <p:cBhvr>
                                        <p:cTn id="8" dur="1000" fill="hold"/>
                                        <p:tgtEl>
                                          <p:spTgt spid="157"/>
                                        </p:tgtEl>
                                        <p:attrNameLst>
                                          <p:attrName>ppt_x</p:attrName>
                                        </p:attrNameLst>
                                      </p:cBhvr>
                                      <p:tavLst>
                                        <p:tav tm="0">
                                          <p:val>
                                            <p:strVal val="#ppt_x"/>
                                          </p:val>
                                        </p:tav>
                                        <p:tav tm="100000">
                                          <p:val>
                                            <p:strVal val="#ppt_x"/>
                                          </p:val>
                                        </p:tav>
                                      </p:tavLst>
                                    </p:anim>
                                    <p:anim calcmode="lin" valueType="num">
                                      <p:cBhvr>
                                        <p:cTn id="9" dur="1000" fill="hold"/>
                                        <p:tgtEl>
                                          <p:spTgt spid="15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88"/>
                                        </p:tgtEl>
                                        <p:attrNameLst>
                                          <p:attrName>style.visibility</p:attrName>
                                        </p:attrNameLst>
                                      </p:cBhvr>
                                      <p:to>
                                        <p:strVal val="visible"/>
                                      </p:to>
                                    </p:set>
                                    <p:animEffect transition="in" filter="fade">
                                      <p:cBhvr>
                                        <p:cTn id="13" dur="500"/>
                                        <p:tgtEl>
                                          <p:spTgt spid="188"/>
                                        </p:tgtEl>
                                      </p:cBhvr>
                                    </p:animEffect>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60"/>
                                        </p:tgtEl>
                                        <p:attrNameLst>
                                          <p:attrName>style.visibility</p:attrName>
                                        </p:attrNameLst>
                                      </p:cBhvr>
                                      <p:to>
                                        <p:strVal val="visible"/>
                                      </p:to>
                                    </p:set>
                                    <p:anim calcmode="lin" valueType="num">
                                      <p:cBhvr>
                                        <p:cTn id="17" dur="500" fill="hold"/>
                                        <p:tgtEl>
                                          <p:spTgt spid="160"/>
                                        </p:tgtEl>
                                        <p:attrNameLst>
                                          <p:attrName>ppt_w</p:attrName>
                                        </p:attrNameLst>
                                      </p:cBhvr>
                                      <p:tavLst>
                                        <p:tav tm="0">
                                          <p:val>
                                            <p:fltVal val="0"/>
                                          </p:val>
                                        </p:tav>
                                        <p:tav tm="100000">
                                          <p:val>
                                            <p:strVal val="#ppt_w"/>
                                          </p:val>
                                        </p:tav>
                                      </p:tavLst>
                                    </p:anim>
                                    <p:anim calcmode="lin" valueType="num">
                                      <p:cBhvr>
                                        <p:cTn id="18" dur="500" fill="hold"/>
                                        <p:tgtEl>
                                          <p:spTgt spid="160"/>
                                        </p:tgtEl>
                                        <p:attrNameLst>
                                          <p:attrName>ppt_h</p:attrName>
                                        </p:attrNameLst>
                                      </p:cBhvr>
                                      <p:tavLst>
                                        <p:tav tm="0">
                                          <p:val>
                                            <p:fltVal val="0"/>
                                          </p:val>
                                        </p:tav>
                                        <p:tav tm="100000">
                                          <p:val>
                                            <p:strVal val="#ppt_h"/>
                                          </p:val>
                                        </p:tav>
                                      </p:tavLst>
                                    </p:anim>
                                    <p:animEffect transition="in" filter="fade">
                                      <p:cBhvr>
                                        <p:cTn id="19" dur="500"/>
                                        <p:tgtEl>
                                          <p:spTgt spid="160"/>
                                        </p:tgtEl>
                                      </p:cBhvr>
                                    </p:animEffect>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69"/>
                                        </p:tgtEl>
                                        <p:attrNameLst>
                                          <p:attrName>style.visibility</p:attrName>
                                        </p:attrNameLst>
                                      </p:cBhvr>
                                      <p:to>
                                        <p:strVal val="visible"/>
                                      </p:to>
                                    </p:set>
                                    <p:anim calcmode="lin" valueType="num">
                                      <p:cBhvr>
                                        <p:cTn id="23" dur="500" fill="hold"/>
                                        <p:tgtEl>
                                          <p:spTgt spid="169"/>
                                        </p:tgtEl>
                                        <p:attrNameLst>
                                          <p:attrName>ppt_w</p:attrName>
                                        </p:attrNameLst>
                                      </p:cBhvr>
                                      <p:tavLst>
                                        <p:tav tm="0">
                                          <p:val>
                                            <p:fltVal val="0"/>
                                          </p:val>
                                        </p:tav>
                                        <p:tav tm="100000">
                                          <p:val>
                                            <p:strVal val="#ppt_w"/>
                                          </p:val>
                                        </p:tav>
                                      </p:tavLst>
                                    </p:anim>
                                    <p:anim calcmode="lin" valueType="num">
                                      <p:cBhvr>
                                        <p:cTn id="24" dur="500" fill="hold"/>
                                        <p:tgtEl>
                                          <p:spTgt spid="169"/>
                                        </p:tgtEl>
                                        <p:attrNameLst>
                                          <p:attrName>ppt_h</p:attrName>
                                        </p:attrNameLst>
                                      </p:cBhvr>
                                      <p:tavLst>
                                        <p:tav tm="0">
                                          <p:val>
                                            <p:fltVal val="0"/>
                                          </p:val>
                                        </p:tav>
                                        <p:tav tm="100000">
                                          <p:val>
                                            <p:strVal val="#ppt_h"/>
                                          </p:val>
                                        </p:tav>
                                      </p:tavLst>
                                    </p:anim>
                                    <p:animEffect transition="in" filter="fade">
                                      <p:cBhvr>
                                        <p:cTn id="25" dur="500"/>
                                        <p:tgtEl>
                                          <p:spTgt spid="169"/>
                                        </p:tgtEl>
                                      </p:cBhvr>
                                    </p:animEffect>
                                  </p:childTnLst>
                                </p:cTn>
                              </p:par>
                            </p:childTnLst>
                          </p:cTn>
                        </p:par>
                        <p:par>
                          <p:cTn id="26" fill="hold">
                            <p:stCondLst>
                              <p:cond delay="2500"/>
                            </p:stCondLst>
                            <p:childTnLst>
                              <p:par>
                                <p:cTn id="27" presetID="53" presetClass="entr" presetSubtype="16" fill="hold" grpId="0" nodeType="afterEffect">
                                  <p:stCondLst>
                                    <p:cond delay="0"/>
                                  </p:stCondLst>
                                  <p:childTnLst>
                                    <p:set>
                                      <p:cBhvr>
                                        <p:cTn id="28" dur="1" fill="hold">
                                          <p:stCondLst>
                                            <p:cond delay="0"/>
                                          </p:stCondLst>
                                        </p:cTn>
                                        <p:tgtEl>
                                          <p:spTgt spid="166"/>
                                        </p:tgtEl>
                                        <p:attrNameLst>
                                          <p:attrName>style.visibility</p:attrName>
                                        </p:attrNameLst>
                                      </p:cBhvr>
                                      <p:to>
                                        <p:strVal val="visible"/>
                                      </p:to>
                                    </p:set>
                                    <p:anim calcmode="lin" valueType="num">
                                      <p:cBhvr>
                                        <p:cTn id="29" dur="500" fill="hold"/>
                                        <p:tgtEl>
                                          <p:spTgt spid="166"/>
                                        </p:tgtEl>
                                        <p:attrNameLst>
                                          <p:attrName>ppt_w</p:attrName>
                                        </p:attrNameLst>
                                      </p:cBhvr>
                                      <p:tavLst>
                                        <p:tav tm="0">
                                          <p:val>
                                            <p:fltVal val="0"/>
                                          </p:val>
                                        </p:tav>
                                        <p:tav tm="100000">
                                          <p:val>
                                            <p:strVal val="#ppt_w"/>
                                          </p:val>
                                        </p:tav>
                                      </p:tavLst>
                                    </p:anim>
                                    <p:anim calcmode="lin" valueType="num">
                                      <p:cBhvr>
                                        <p:cTn id="30" dur="500" fill="hold"/>
                                        <p:tgtEl>
                                          <p:spTgt spid="166"/>
                                        </p:tgtEl>
                                        <p:attrNameLst>
                                          <p:attrName>ppt_h</p:attrName>
                                        </p:attrNameLst>
                                      </p:cBhvr>
                                      <p:tavLst>
                                        <p:tav tm="0">
                                          <p:val>
                                            <p:fltVal val="0"/>
                                          </p:val>
                                        </p:tav>
                                        <p:tav tm="100000">
                                          <p:val>
                                            <p:strVal val="#ppt_h"/>
                                          </p:val>
                                        </p:tav>
                                      </p:tavLst>
                                    </p:anim>
                                    <p:animEffect transition="in" filter="fade">
                                      <p:cBhvr>
                                        <p:cTn id="31" dur="500"/>
                                        <p:tgtEl>
                                          <p:spTgt spid="166"/>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163"/>
                                        </p:tgtEl>
                                        <p:attrNameLst>
                                          <p:attrName>style.visibility</p:attrName>
                                        </p:attrNameLst>
                                      </p:cBhvr>
                                      <p:to>
                                        <p:strVal val="visible"/>
                                      </p:to>
                                    </p:set>
                                    <p:anim calcmode="lin" valueType="num">
                                      <p:cBhvr>
                                        <p:cTn id="35" dur="500" fill="hold"/>
                                        <p:tgtEl>
                                          <p:spTgt spid="163"/>
                                        </p:tgtEl>
                                        <p:attrNameLst>
                                          <p:attrName>ppt_w</p:attrName>
                                        </p:attrNameLst>
                                      </p:cBhvr>
                                      <p:tavLst>
                                        <p:tav tm="0">
                                          <p:val>
                                            <p:fltVal val="0"/>
                                          </p:val>
                                        </p:tav>
                                        <p:tav tm="100000">
                                          <p:val>
                                            <p:strVal val="#ppt_w"/>
                                          </p:val>
                                        </p:tav>
                                      </p:tavLst>
                                    </p:anim>
                                    <p:anim calcmode="lin" valueType="num">
                                      <p:cBhvr>
                                        <p:cTn id="36" dur="500" fill="hold"/>
                                        <p:tgtEl>
                                          <p:spTgt spid="163"/>
                                        </p:tgtEl>
                                        <p:attrNameLst>
                                          <p:attrName>ppt_h</p:attrName>
                                        </p:attrNameLst>
                                      </p:cBhvr>
                                      <p:tavLst>
                                        <p:tav tm="0">
                                          <p:val>
                                            <p:fltVal val="0"/>
                                          </p:val>
                                        </p:tav>
                                        <p:tav tm="100000">
                                          <p:val>
                                            <p:strVal val="#ppt_h"/>
                                          </p:val>
                                        </p:tav>
                                      </p:tavLst>
                                    </p:anim>
                                    <p:animEffect transition="in" filter="fade">
                                      <p:cBhvr>
                                        <p:cTn id="37" dur="500"/>
                                        <p:tgtEl>
                                          <p:spTgt spid="163"/>
                                        </p:tgtEl>
                                      </p:cBhvr>
                                    </p:animEffect>
                                  </p:childTnLst>
                                </p:cTn>
                              </p:par>
                            </p:childTnLst>
                          </p:cTn>
                        </p:par>
                        <p:par>
                          <p:cTn id="38" fill="hold">
                            <p:stCondLst>
                              <p:cond delay="3500"/>
                            </p:stCondLst>
                            <p:childTnLst>
                              <p:par>
                                <p:cTn id="39" presetID="53" presetClass="entr" presetSubtype="16" fill="hold" grpId="0" nodeType="afterEffect">
                                  <p:stCondLst>
                                    <p:cond delay="0"/>
                                  </p:stCondLst>
                                  <p:childTnLst>
                                    <p:set>
                                      <p:cBhvr>
                                        <p:cTn id="40" dur="1" fill="hold">
                                          <p:stCondLst>
                                            <p:cond delay="0"/>
                                          </p:stCondLst>
                                        </p:cTn>
                                        <p:tgtEl>
                                          <p:spTgt spid="194"/>
                                        </p:tgtEl>
                                        <p:attrNameLst>
                                          <p:attrName>style.visibility</p:attrName>
                                        </p:attrNameLst>
                                      </p:cBhvr>
                                      <p:to>
                                        <p:strVal val="visible"/>
                                      </p:to>
                                    </p:set>
                                    <p:anim calcmode="lin" valueType="num">
                                      <p:cBhvr>
                                        <p:cTn id="41" dur="500" fill="hold"/>
                                        <p:tgtEl>
                                          <p:spTgt spid="194"/>
                                        </p:tgtEl>
                                        <p:attrNameLst>
                                          <p:attrName>ppt_w</p:attrName>
                                        </p:attrNameLst>
                                      </p:cBhvr>
                                      <p:tavLst>
                                        <p:tav tm="0">
                                          <p:val>
                                            <p:fltVal val="0"/>
                                          </p:val>
                                        </p:tav>
                                        <p:tav tm="100000">
                                          <p:val>
                                            <p:strVal val="#ppt_w"/>
                                          </p:val>
                                        </p:tav>
                                      </p:tavLst>
                                    </p:anim>
                                    <p:anim calcmode="lin" valueType="num">
                                      <p:cBhvr>
                                        <p:cTn id="42" dur="500" fill="hold"/>
                                        <p:tgtEl>
                                          <p:spTgt spid="194"/>
                                        </p:tgtEl>
                                        <p:attrNameLst>
                                          <p:attrName>ppt_h</p:attrName>
                                        </p:attrNameLst>
                                      </p:cBhvr>
                                      <p:tavLst>
                                        <p:tav tm="0">
                                          <p:val>
                                            <p:fltVal val="0"/>
                                          </p:val>
                                        </p:tav>
                                        <p:tav tm="100000">
                                          <p:val>
                                            <p:strVal val="#ppt_h"/>
                                          </p:val>
                                        </p:tav>
                                      </p:tavLst>
                                    </p:anim>
                                    <p:animEffect transition="in" filter="fade">
                                      <p:cBhvr>
                                        <p:cTn id="43" dur="500"/>
                                        <p:tgtEl>
                                          <p:spTgt spid="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0"/>
      <p:bldP spid="163" grpId="0"/>
      <p:bldP spid="166" grpId="0"/>
      <p:bldP spid="169" grpId="0"/>
      <p:bldP spid="188" grpId="0"/>
      <p:bldP spid="19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4" y="448"/>
            <a:ext cx="12857163" cy="7231757"/>
          </a:xfrm>
          <a:prstGeom prst="rect">
            <a:avLst/>
          </a:prstGeom>
          <a:blipFill dpi="0" rotWithShape="1">
            <a:blip r:embed="rId3"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95" y="2397128"/>
            <a:ext cx="12857163" cy="230397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6"/>
          <p:cNvSpPr>
            <a:spLocks/>
          </p:cNvSpPr>
          <p:nvPr/>
        </p:nvSpPr>
        <p:spPr bwMode="auto">
          <a:xfrm>
            <a:off x="2463677" y="1905597"/>
            <a:ext cx="2842657" cy="35336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3" name="Freeform 7"/>
          <p:cNvSpPr>
            <a:spLocks/>
          </p:cNvSpPr>
          <p:nvPr/>
        </p:nvSpPr>
        <p:spPr bwMode="auto">
          <a:xfrm>
            <a:off x="1519475" y="1652839"/>
            <a:ext cx="2837635" cy="3531936"/>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grpSp>
        <p:nvGrpSpPr>
          <p:cNvPr id="2" name="组合 1"/>
          <p:cNvGrpSpPr/>
          <p:nvPr/>
        </p:nvGrpSpPr>
        <p:grpSpPr>
          <a:xfrm>
            <a:off x="1181302" y="4046"/>
            <a:ext cx="4707627" cy="7239631"/>
            <a:chOff x="1180653" y="3598"/>
            <a:chExt cx="4708208" cy="7240525"/>
          </a:xfrm>
        </p:grpSpPr>
        <p:sp>
          <p:nvSpPr>
            <p:cNvPr id="11" name="椭圆 10"/>
            <p:cNvSpPr/>
            <p:nvPr/>
          </p:nvSpPr>
          <p:spPr>
            <a:xfrm>
              <a:off x="1285203" y="1615812"/>
              <a:ext cx="3817980" cy="381748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solidFill>
                <a:schemeClr val="accent1"/>
              </a:soli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8208" rIns="0" bIns="48208" rtlCol="0" anchor="ctr"/>
            <a:lstStyle/>
            <a:p>
              <a:pPr lvl="0" algn="ctr"/>
              <a:r>
                <a:rPr lang="en-US" altLang="zh-CN" sz="3200" b="1" dirty="0" smtClean="0">
                  <a:ln w="12700">
                    <a:noFill/>
                  </a:ln>
                  <a:solidFill>
                    <a:schemeClr val="accent1"/>
                  </a:solidFill>
                  <a:latin typeface="Impact" panose="020B0806030902050204" pitchFamily="34" charset="0"/>
                  <a:ea typeface="微软雅黑" pitchFamily="34" charset="-122"/>
                </a:rPr>
                <a:t>1.3  </a:t>
              </a:r>
              <a:r>
                <a:rPr lang="zh-CN" altLang="en-US" sz="3200" b="1" dirty="0" smtClean="0">
                  <a:ln w="12700">
                    <a:noFill/>
                  </a:ln>
                  <a:solidFill>
                    <a:schemeClr val="accent1"/>
                  </a:solidFill>
                  <a:latin typeface="Impact" panose="020B0806030902050204" pitchFamily="34" charset="0"/>
                  <a:ea typeface="微软雅黑" pitchFamily="34" charset="-122"/>
                </a:rPr>
                <a:t>科学的逻辑</a:t>
              </a:r>
              <a:endParaRPr lang="zh-CN" altLang="en-US" sz="3200" b="1" dirty="0">
                <a:ln w="12700">
                  <a:noFill/>
                </a:ln>
                <a:solidFill>
                  <a:schemeClr val="accent1"/>
                </a:solidFill>
                <a:latin typeface="Impact" panose="020B0806030902050204" pitchFamily="34" charset="0"/>
                <a:ea typeface="微软雅黑" pitchFamily="34" charset="-122"/>
              </a:endParaRPr>
            </a:p>
          </p:txBody>
        </p:sp>
        <p:sp>
          <p:nvSpPr>
            <p:cNvPr id="14" name="Line 8"/>
            <p:cNvSpPr>
              <a:spLocks noChangeShapeType="1"/>
            </p:cNvSpPr>
            <p:nvPr/>
          </p:nvSpPr>
          <p:spPr bwMode="auto">
            <a:xfrm flipH="1" flipV="1">
              <a:off x="1180653" y="3598"/>
              <a:ext cx="3182897" cy="1905136"/>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2454815" y="5178272"/>
              <a:ext cx="3434046" cy="2065851"/>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grpSp>
      <p:cxnSp>
        <p:nvCxnSpPr>
          <p:cNvPr id="17" name="直接连接符 16"/>
          <p:cNvCxnSpPr>
            <a:endCxn id="4" idx="0"/>
          </p:cNvCxnSpPr>
          <p:nvPr/>
        </p:nvCxnSpPr>
        <p:spPr>
          <a:xfrm flipV="1">
            <a:off x="6429376" y="2397128"/>
            <a:ext cx="0" cy="2303972"/>
          </a:xfrm>
          <a:prstGeom prst="line">
            <a:avLst/>
          </a:prstGeom>
          <a:ln w="12700">
            <a:solidFill>
              <a:srgbClr val="CB10D7"/>
            </a:solidFill>
            <a:prstDash val="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005369" y="3003360"/>
            <a:ext cx="2921634" cy="1569660"/>
          </a:xfrm>
          <a:prstGeom prst="rect">
            <a:avLst/>
          </a:prstGeom>
          <a:effectLst/>
        </p:spPr>
        <p:txBody>
          <a:bodyPr wrap="none">
            <a:spAutoFit/>
          </a:bodyPr>
          <a:lstStyle/>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1.3.1 </a:t>
            </a:r>
            <a:r>
              <a:rPr lang="zh-CN" altLang="en-US" sz="2400" b="1" spc="300" dirty="0" smtClean="0">
                <a:latin typeface="Franklin Gothic Medium" panose="020B0603020102020204" pitchFamily="34" charset="0"/>
                <a:ea typeface="微软雅黑" panose="020B0503020204020204" pitchFamily="34" charset="-122"/>
              </a:rPr>
              <a:t>分类与程序</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1.3.2 </a:t>
            </a:r>
            <a:r>
              <a:rPr lang="zh-CN" altLang="en-US" sz="2400" b="1" spc="300" dirty="0" smtClean="0">
                <a:latin typeface="Franklin Gothic Medium" panose="020B0603020102020204" pitchFamily="34" charset="0"/>
                <a:ea typeface="微软雅黑" panose="020B0503020204020204" pitchFamily="34" charset="-122"/>
              </a:rPr>
              <a:t>筛选与抉择</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1.3.3 </a:t>
            </a:r>
            <a:r>
              <a:rPr lang="zh-CN" altLang="en-US" sz="2400" b="1" spc="300" dirty="0" smtClean="0">
                <a:latin typeface="Franklin Gothic Medium" panose="020B0603020102020204" pitchFamily="34" charset="0"/>
                <a:ea typeface="微软雅黑" panose="020B0503020204020204" pitchFamily="34" charset="-122"/>
              </a:rPr>
              <a:t>系统与控制</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endParaRPr lang="zh-CN" altLang="en-US" sz="2400" spc="300" dirty="0">
              <a:solidFill>
                <a:schemeClr val="accent2"/>
              </a:solidFill>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xmlns="" val="3512367269"/>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2" presetClass="exit" presetSubtype="1" fill="hold" grpId="1" nodeType="withEffect">
                                  <p:stCondLst>
                                    <p:cond delay="800"/>
                                  </p:stCondLst>
                                  <p:childTnLst>
                                    <p:animEffect transition="out" filter="wipe(up)">
                                      <p:cBhvr>
                                        <p:cTn id="28" dur="400"/>
                                        <p:tgtEl>
                                          <p:spTgt spid="12"/>
                                        </p:tgtEl>
                                      </p:cBhvr>
                                    </p:animEffect>
                                    <p:set>
                                      <p:cBhvr>
                                        <p:cTn id="29" dur="1" fill="hold">
                                          <p:stCondLst>
                                            <p:cond delay="399"/>
                                          </p:stCondLst>
                                        </p:cTn>
                                        <p:tgtEl>
                                          <p:spTgt spid="12"/>
                                        </p:tgtEl>
                                        <p:attrNameLst>
                                          <p:attrName>style.visibility</p:attrName>
                                        </p:attrNameLst>
                                      </p:cBhvr>
                                      <p:to>
                                        <p:strVal val="hidden"/>
                                      </p:to>
                                    </p:set>
                                  </p:childTnLst>
                                </p:cTn>
                              </p:par>
                              <p:par>
                                <p:cTn id="30" presetID="22" presetClass="exit" presetSubtype="4" fill="hold" grpId="1" nodeType="withEffect">
                                  <p:stCondLst>
                                    <p:cond delay="800"/>
                                  </p:stCondLst>
                                  <p:childTnLst>
                                    <p:animEffect transition="out" filter="wipe(down)">
                                      <p:cBhvr>
                                        <p:cTn id="31" dur="400"/>
                                        <p:tgtEl>
                                          <p:spTgt spid="13"/>
                                        </p:tgtEl>
                                      </p:cBhvr>
                                    </p:animEffect>
                                    <p:set>
                                      <p:cBhvr>
                                        <p:cTn id="32" dur="1" fill="hold">
                                          <p:stCondLst>
                                            <p:cond delay="399"/>
                                          </p:stCondLst>
                                        </p:cTn>
                                        <p:tgtEl>
                                          <p:spTgt spid="13"/>
                                        </p:tgtEl>
                                        <p:attrNameLst>
                                          <p:attrName>style.visibility</p:attrName>
                                        </p:attrNameLst>
                                      </p:cBhvr>
                                      <p:to>
                                        <p:strVal val="hidden"/>
                                      </p:to>
                                    </p:set>
                                  </p:childTnLst>
                                </p:cTn>
                              </p:par>
                            </p:childTnLst>
                          </p:cTn>
                        </p:par>
                        <p:par>
                          <p:cTn id="33" fill="hold">
                            <p:stCondLst>
                              <p:cond delay="270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2" grpId="1" animBg="1"/>
      <p:bldP spid="13" grpId="0" animBg="1"/>
      <p:bldP spid="13"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标题 4"/>
          <p:cNvSpPr txBox="1">
            <a:spLocks/>
          </p:cNvSpPr>
          <p:nvPr/>
        </p:nvSpPr>
        <p:spPr>
          <a:xfrm>
            <a:off x="886763" y="330562"/>
            <a:ext cx="397097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000" dirty="0" smtClean="0">
                <a:sym typeface="+mn-ea"/>
              </a:rPr>
              <a:t> </a:t>
            </a:r>
            <a:r>
              <a:rPr lang="en-US" altLang="zh-CN" sz="2800" b="1" dirty="0" smtClean="0">
                <a:solidFill>
                  <a:schemeClr val="accent1">
                    <a:lumMod val="75000"/>
                  </a:schemeClr>
                </a:solidFill>
                <a:sym typeface="+mn-ea"/>
              </a:rPr>
              <a:t>1.3 </a:t>
            </a:r>
            <a:r>
              <a:rPr lang="zh-CN" altLang="en-US" sz="2800" b="1" dirty="0" smtClean="0">
                <a:solidFill>
                  <a:schemeClr val="accent1">
                    <a:lumMod val="75000"/>
                  </a:schemeClr>
                </a:solidFill>
                <a:sym typeface="+mn-ea"/>
              </a:rPr>
              <a:t>科学的逻辑</a:t>
            </a:r>
          </a:p>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矩形 66"/>
          <p:cNvSpPr/>
          <p:nvPr/>
        </p:nvSpPr>
        <p:spPr>
          <a:xfrm rot="10800000" flipV="1">
            <a:off x="785773" y="1330309"/>
            <a:ext cx="10787138" cy="2862322"/>
          </a:xfrm>
          <a:prstGeom prst="rect">
            <a:avLst/>
          </a:prstGeom>
        </p:spPr>
        <p:txBody>
          <a:bodyPr wrap="square">
            <a:spAutoFit/>
          </a:bodyPr>
          <a:lstStyle/>
          <a:p>
            <a:pPr>
              <a:lnSpc>
                <a:spcPct val="150000"/>
              </a:lnSpc>
            </a:pPr>
            <a:r>
              <a:rPr lang="zh-CN" altLang="en-US" dirty="0" smtClean="0">
                <a:sym typeface="+mn-ea"/>
              </a:rPr>
              <a:t>          </a:t>
            </a:r>
            <a:r>
              <a:rPr lang="zh-CN" altLang="en-US" sz="2400" dirty="0" smtClean="0">
                <a:sym typeface="+mn-ea"/>
              </a:rPr>
              <a:t>科学的逻辑在于思维的规律，规律的产生来源于事物本质的属性。这种属性产生于运动时空内在的机制。科学逻辑的推理主要运用抽象思维的方式。抽象思维是人类特有的一种高级认识活动和能力。与感性直观不同，它以抽象性、间接性为特点揭示事物的本质和内部的联系：并从思维的抽象发展到思维的具体，在思维中再现事物的整体性和具体性。</a:t>
            </a:r>
          </a:p>
        </p:txBody>
      </p:sp>
    </p:spTree>
    <p:extLst>
      <p:ext uri="{BB962C8B-B14F-4D97-AF65-F5344CB8AC3E}">
        <p14:creationId xmlns:p14="http://schemas.microsoft.com/office/powerpoint/2010/main" xmlns="" val="4224652749"/>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标题 4"/>
          <p:cNvSpPr txBox="1">
            <a:spLocks/>
          </p:cNvSpPr>
          <p:nvPr/>
        </p:nvSpPr>
        <p:spPr>
          <a:xfrm>
            <a:off x="886763" y="330562"/>
            <a:ext cx="397097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000" dirty="0" smtClean="0">
                <a:sym typeface="+mn-ea"/>
              </a:rPr>
              <a:t> </a:t>
            </a:r>
            <a:r>
              <a:rPr lang="en-US" altLang="zh-CN" sz="2800" b="1" dirty="0" smtClean="0">
                <a:solidFill>
                  <a:schemeClr val="accent1">
                    <a:lumMod val="75000"/>
                  </a:schemeClr>
                </a:solidFill>
                <a:sym typeface="+mn-ea"/>
              </a:rPr>
              <a:t>1.3.1 </a:t>
            </a:r>
            <a:r>
              <a:rPr lang="zh-CN" altLang="en-US" sz="2800" b="1" dirty="0" smtClean="0">
                <a:solidFill>
                  <a:schemeClr val="accent1">
                    <a:lumMod val="75000"/>
                  </a:schemeClr>
                </a:solidFill>
                <a:sym typeface="+mn-ea"/>
              </a:rPr>
              <a:t>分类与程序</a:t>
            </a:r>
          </a:p>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矩形 65"/>
          <p:cNvSpPr/>
          <p:nvPr/>
        </p:nvSpPr>
        <p:spPr>
          <a:xfrm>
            <a:off x="642897" y="901681"/>
            <a:ext cx="10644261" cy="5078313"/>
          </a:xfrm>
          <a:prstGeom prst="rect">
            <a:avLst/>
          </a:prstGeom>
        </p:spPr>
        <p:txBody>
          <a:bodyPr wrap="square">
            <a:spAutoFit/>
          </a:bodyPr>
          <a:lstStyle/>
          <a:p>
            <a:pPr>
              <a:lnSpc>
                <a:spcPct val="150000"/>
              </a:lnSpc>
            </a:pPr>
            <a:r>
              <a:rPr lang="zh-CN" altLang="en-US" sz="2400" b="1" dirty="0" smtClean="0">
                <a:solidFill>
                  <a:schemeClr val="accent1">
                    <a:lumMod val="75000"/>
                  </a:schemeClr>
                </a:solidFill>
                <a:sym typeface="+mn-ea"/>
              </a:rPr>
              <a:t>分类</a:t>
            </a:r>
          </a:p>
          <a:p>
            <a:pPr>
              <a:lnSpc>
                <a:spcPct val="150000"/>
              </a:lnSpc>
            </a:pPr>
            <a:r>
              <a:rPr lang="zh-CN" altLang="en-US" sz="2400" dirty="0" smtClean="0">
                <a:sym typeface="+mn-ea"/>
              </a:rPr>
              <a:t> 1.[Classify;Assort]按照种类、等级或性质分别归类 eg:把邮件分类.</a:t>
            </a:r>
            <a:endParaRPr lang="zh-CN" altLang="en-US" sz="2400" dirty="0" smtClean="0"/>
          </a:p>
          <a:p>
            <a:pPr>
              <a:lnSpc>
                <a:spcPct val="150000"/>
              </a:lnSpc>
            </a:pPr>
            <a:r>
              <a:rPr lang="zh-CN" altLang="en-US" sz="2400" dirty="0" smtClean="0"/>
              <a:t>2.把无规律的事物分为有规律的.按照不同的特点分类事物,使事物更有规律!</a:t>
            </a:r>
          </a:p>
          <a:p>
            <a:pPr>
              <a:lnSpc>
                <a:spcPct val="150000"/>
              </a:lnSpc>
            </a:pPr>
            <a:r>
              <a:rPr lang="zh-CN" altLang="en-US" sz="2400" dirty="0" smtClean="0"/>
              <a:t>3.建立生物类别的分级系统的实践，其基础是推测生物间存在著一些自然关系。生物分类的科学一般称为分类学(Taxonomy)</a:t>
            </a:r>
          </a:p>
          <a:p>
            <a:pPr>
              <a:lnSpc>
                <a:spcPct val="150000"/>
              </a:lnSpc>
            </a:pPr>
            <a:r>
              <a:rPr lang="zh-CN" altLang="en-US" sz="2400" b="1" dirty="0" smtClean="0">
                <a:solidFill>
                  <a:schemeClr val="accent1">
                    <a:lumMod val="75000"/>
                  </a:schemeClr>
                </a:solidFill>
              </a:rPr>
              <a:t>程序</a:t>
            </a:r>
            <a:endParaRPr lang="en-US" altLang="zh-CN" sz="2400" b="1" dirty="0" smtClean="0">
              <a:solidFill>
                <a:schemeClr val="accent1">
                  <a:lumMod val="75000"/>
                </a:schemeClr>
              </a:solidFill>
            </a:endParaRPr>
          </a:p>
          <a:p>
            <a:pPr>
              <a:lnSpc>
                <a:spcPct val="150000"/>
              </a:lnSpc>
            </a:pPr>
            <a:r>
              <a:rPr lang="zh-CN" altLang="en-US" sz="2400" dirty="0" smtClean="0"/>
              <a:t>        现在大多引入计算机的方法与语言。在计算机技术普及前，程序多指事物进行的顺序。如会议的会序；设计师设计产品的次序等。</a:t>
            </a:r>
          </a:p>
          <a:p>
            <a:pPr>
              <a:lnSpc>
                <a:spcPct val="150000"/>
              </a:lnSpc>
            </a:pPr>
            <a:r>
              <a:rPr lang="zh-CN" altLang="en-US" sz="2400" dirty="0" smtClean="0"/>
              <a:t>室内分类与设计程序将是设计师要明晰的内容，否则将事倍功半。</a:t>
            </a:r>
            <a:endParaRPr lang="zh-CN" altLang="en-US" sz="2400" dirty="0"/>
          </a:p>
        </p:txBody>
      </p:sp>
    </p:spTree>
    <p:extLst>
      <p:ext uri="{BB962C8B-B14F-4D97-AF65-F5344CB8AC3E}">
        <p14:creationId xmlns:p14="http://schemas.microsoft.com/office/powerpoint/2010/main" xmlns="" val="4224652749"/>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标题 4"/>
          <p:cNvSpPr txBox="1">
            <a:spLocks/>
          </p:cNvSpPr>
          <p:nvPr/>
        </p:nvSpPr>
        <p:spPr>
          <a:xfrm>
            <a:off x="1000087" y="258739"/>
            <a:ext cx="5214974" cy="500067"/>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rPr>
              <a:t>多种基础的室内设计系统分类</a:t>
            </a:r>
            <a:endParaRPr lang="zh-CN" altLang="en-US" sz="2800" b="1" dirty="0" smtClean="0">
              <a:solidFill>
                <a:schemeClr val="accent1">
                  <a:lumMod val="75000"/>
                </a:schemeClr>
              </a:solidFill>
              <a:sym typeface="+mn-ea"/>
            </a:endParaRPr>
          </a:p>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1071525" y="1187433"/>
            <a:ext cx="6429375" cy="3416320"/>
          </a:xfrm>
          <a:prstGeom prst="rect">
            <a:avLst/>
          </a:prstGeom>
        </p:spPr>
        <p:txBody>
          <a:bodyPr>
            <a:spAutoFit/>
          </a:bodyPr>
          <a:lstStyle/>
          <a:p>
            <a:r>
              <a:rPr lang="zh-CN" altLang="en-US" sz="2400" dirty="0" smtClean="0"/>
              <a:t> 以空间使用类型进行的分类</a:t>
            </a:r>
            <a:endParaRPr lang="en-US" altLang="zh-CN" sz="2400" dirty="0" smtClean="0"/>
          </a:p>
          <a:p>
            <a:endParaRPr lang="zh-CN" altLang="en-US" sz="2400" dirty="0" smtClean="0"/>
          </a:p>
          <a:p>
            <a:r>
              <a:rPr lang="zh-CN" altLang="en-US" sz="2400" dirty="0" smtClean="0"/>
              <a:t> 以生活行为方式进行的分类</a:t>
            </a:r>
            <a:endParaRPr lang="en-US" altLang="zh-CN" sz="2400" dirty="0" smtClean="0"/>
          </a:p>
          <a:p>
            <a:endParaRPr lang="zh-CN" altLang="en-US" sz="2400" dirty="0" smtClean="0"/>
          </a:p>
          <a:p>
            <a:r>
              <a:rPr lang="zh-CN" altLang="en-US" sz="2400" dirty="0" smtClean="0"/>
              <a:t> 以空间构成方式进行的分类</a:t>
            </a:r>
            <a:endParaRPr lang="en-US" altLang="zh-CN" sz="2400" dirty="0" smtClean="0"/>
          </a:p>
          <a:p>
            <a:endParaRPr lang="zh-CN" altLang="en-US" sz="2400" dirty="0" smtClean="0"/>
          </a:p>
          <a:p>
            <a:r>
              <a:rPr lang="zh-CN" altLang="en-US" sz="2400" dirty="0" smtClean="0"/>
              <a:t> 以空间环境系统进行的分类</a:t>
            </a:r>
            <a:endParaRPr lang="en-US" altLang="zh-CN" sz="2400" dirty="0" smtClean="0"/>
          </a:p>
          <a:p>
            <a:endParaRPr lang="zh-CN" altLang="en-US" sz="2400" dirty="0" smtClean="0"/>
          </a:p>
          <a:p>
            <a:r>
              <a:rPr lang="zh-CN" altLang="en-US" sz="2400" dirty="0" smtClean="0"/>
              <a:t> 以空间装饰陈设进行的分类</a:t>
            </a:r>
            <a:endParaRPr lang="zh-CN" altLang="en-US" sz="2400" dirty="0"/>
          </a:p>
        </p:txBody>
      </p:sp>
      <p:grpSp>
        <p:nvGrpSpPr>
          <p:cNvPr id="5" name="Group 19"/>
          <p:cNvGrpSpPr/>
          <p:nvPr/>
        </p:nvGrpSpPr>
        <p:grpSpPr>
          <a:xfrm>
            <a:off x="500021" y="1187433"/>
            <a:ext cx="571504" cy="285752"/>
            <a:chOff x="789999" y="2242985"/>
            <a:chExt cx="504229" cy="378415"/>
          </a:xfrm>
        </p:grpSpPr>
        <p:sp>
          <p:nvSpPr>
            <p:cNvPr id="6"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8" name="Group 19"/>
          <p:cNvGrpSpPr/>
          <p:nvPr/>
        </p:nvGrpSpPr>
        <p:grpSpPr>
          <a:xfrm>
            <a:off x="500021" y="1901813"/>
            <a:ext cx="571504" cy="285752"/>
            <a:chOff x="789999" y="2242985"/>
            <a:chExt cx="504229" cy="378415"/>
          </a:xfrm>
        </p:grpSpPr>
        <p:sp>
          <p:nvSpPr>
            <p:cNvPr id="9"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1" name="Group 19"/>
          <p:cNvGrpSpPr/>
          <p:nvPr/>
        </p:nvGrpSpPr>
        <p:grpSpPr>
          <a:xfrm>
            <a:off x="500021" y="2687631"/>
            <a:ext cx="571504" cy="285752"/>
            <a:chOff x="789999" y="2242985"/>
            <a:chExt cx="504229" cy="378415"/>
          </a:xfrm>
        </p:grpSpPr>
        <p:sp>
          <p:nvSpPr>
            <p:cNvPr id="12"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9"/>
          <p:cNvGrpSpPr/>
          <p:nvPr/>
        </p:nvGrpSpPr>
        <p:grpSpPr>
          <a:xfrm>
            <a:off x="500021" y="4187829"/>
            <a:ext cx="571504" cy="285752"/>
            <a:chOff x="789999" y="2242985"/>
            <a:chExt cx="504229" cy="378415"/>
          </a:xfrm>
        </p:grpSpPr>
        <p:sp>
          <p:nvSpPr>
            <p:cNvPr id="15"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7" name="Group 19"/>
          <p:cNvGrpSpPr/>
          <p:nvPr/>
        </p:nvGrpSpPr>
        <p:grpSpPr>
          <a:xfrm>
            <a:off x="500021" y="3402011"/>
            <a:ext cx="571504" cy="285752"/>
            <a:chOff x="789999" y="2242985"/>
            <a:chExt cx="504229" cy="378415"/>
          </a:xfrm>
        </p:grpSpPr>
        <p:sp>
          <p:nvSpPr>
            <p:cNvPr id="18" name="Rectangle 20"/>
            <p:cNvSpPr/>
            <p:nvPr/>
          </p:nvSpPr>
          <p:spPr>
            <a:xfrm>
              <a:off x="858129" y="2299468"/>
              <a:ext cx="436099" cy="3219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Rectangle 21"/>
            <p:cNvSpPr/>
            <p:nvPr/>
          </p:nvSpPr>
          <p:spPr>
            <a:xfrm>
              <a:off x="789999" y="2242985"/>
              <a:ext cx="436099" cy="321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00">
                <a:latin typeface="Arial" panose="020B0604020202020204" pitchFamily="34" charset="0"/>
                <a:ea typeface="微软雅黑" panose="020B0503020204020204" pitchFamily="34" charset="-122"/>
                <a:cs typeface="+mn-ea"/>
                <a:sym typeface="Arial" panose="020B0604020202020204" pitchFamily="34" charset="0"/>
              </a:endParaRPr>
            </a:p>
          </p:txBody>
        </p:sp>
      </p:grpSp>
      <p:pic>
        <p:nvPicPr>
          <p:cNvPr id="107524" name="Picture 4" descr="http://5b0988e595225.cdn.sohucs.com/images/20180924/caeb13a64ed14bb4af84de4163620208.jpeg"/>
          <p:cNvPicPr>
            <a:picLocks noChangeAspect="1" noChangeArrowheads="1"/>
          </p:cNvPicPr>
          <p:nvPr/>
        </p:nvPicPr>
        <p:blipFill>
          <a:blip r:embed="rId3"/>
          <a:srcRect/>
          <a:stretch>
            <a:fillRect/>
          </a:stretch>
        </p:blipFill>
        <p:spPr bwMode="auto">
          <a:xfrm>
            <a:off x="8215325" y="4044953"/>
            <a:ext cx="4357718" cy="2905146"/>
          </a:xfrm>
          <a:prstGeom prst="rect">
            <a:avLst/>
          </a:prstGeom>
          <a:noFill/>
        </p:spPr>
      </p:pic>
      <p:pic>
        <p:nvPicPr>
          <p:cNvPr id="107526" name="Picture 6" descr="http://s7.sinaimg.cn/bmiddle/003mjbHmgy6F4aGp0RU26&amp;690"/>
          <p:cNvPicPr>
            <a:picLocks noChangeAspect="1" noChangeArrowheads="1"/>
          </p:cNvPicPr>
          <p:nvPr/>
        </p:nvPicPr>
        <p:blipFill>
          <a:blip r:embed="rId4"/>
          <a:srcRect/>
          <a:stretch>
            <a:fillRect/>
          </a:stretch>
        </p:blipFill>
        <p:spPr bwMode="auto">
          <a:xfrm>
            <a:off x="6143623" y="1258871"/>
            <a:ext cx="3932315" cy="2616193"/>
          </a:xfrm>
          <a:prstGeom prst="rect">
            <a:avLst/>
          </a:prstGeom>
          <a:noFill/>
        </p:spPr>
      </p:pic>
    </p:spTree>
    <p:extLst>
      <p:ext uri="{BB962C8B-B14F-4D97-AF65-F5344CB8AC3E}">
        <p14:creationId xmlns:p14="http://schemas.microsoft.com/office/powerpoint/2010/main" xmlns="" val="4224652749"/>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4"/>
          <p:cNvSpPr txBox="1">
            <a:spLocks/>
          </p:cNvSpPr>
          <p:nvPr/>
        </p:nvSpPr>
        <p:spPr>
          <a:xfrm>
            <a:off x="886763" y="139598"/>
            <a:ext cx="354234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1.3.2 </a:t>
            </a:r>
            <a:r>
              <a:rPr lang="zh-CN" altLang="en-US" sz="2800" b="1" dirty="0" smtClean="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rPr>
              <a:t>筛选与抉择</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1" name="标题 4"/>
          <p:cNvSpPr txBox="1">
            <a:spLocks/>
          </p:cNvSpPr>
          <p:nvPr/>
        </p:nvSpPr>
        <p:spPr>
          <a:xfrm>
            <a:off x="857211" y="830243"/>
            <a:ext cx="8215370"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dirty="0" smtClean="0">
                <a:latin typeface="Arial" panose="020B0604020202020204" pitchFamily="34" charset="0"/>
                <a:ea typeface="微软雅黑" panose="020B0503020204020204" pitchFamily="34" charset="-122"/>
                <a:cs typeface="+mn-ea"/>
                <a:sym typeface="Arial" panose="020B0604020202020204" pitchFamily="34" charset="0"/>
              </a:rPr>
              <a:t>筛选与抉择是科学分类与程序工作中择优选择地概念</a:t>
            </a:r>
            <a:endParaRPr lang="en-GB" altLang="zh-CN" sz="2400" dirty="0">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52" name="内容占位符 3" descr="img183"/>
          <p:cNvPicPr>
            <a:picLocks noChangeAspect="1"/>
          </p:cNvPicPr>
          <p:nvPr/>
        </p:nvPicPr>
        <p:blipFill>
          <a:blip r:embed="rId3"/>
          <a:srcRect l="9199" t="25985" r="38089" b="28300"/>
          <a:stretch>
            <a:fillRect/>
          </a:stretch>
        </p:blipFill>
        <p:spPr>
          <a:xfrm rot="10800000">
            <a:off x="928649" y="1544623"/>
            <a:ext cx="5296367" cy="5408946"/>
          </a:xfrm>
          <a:prstGeom prst="rect">
            <a:avLst/>
          </a:prstGeom>
        </p:spPr>
      </p:pic>
      <p:pic>
        <p:nvPicPr>
          <p:cNvPr id="153" name="内容占位符 3" descr="img183"/>
          <p:cNvPicPr>
            <a:picLocks noChangeAspect="1"/>
          </p:cNvPicPr>
          <p:nvPr/>
        </p:nvPicPr>
        <p:blipFill>
          <a:blip r:embed="rId3"/>
          <a:srcRect l="63299" t="60892" r="20440" b="27927"/>
          <a:stretch>
            <a:fillRect/>
          </a:stretch>
        </p:blipFill>
        <p:spPr>
          <a:xfrm rot="10800000">
            <a:off x="7643821" y="3544887"/>
            <a:ext cx="3411220" cy="3227705"/>
          </a:xfrm>
          <a:prstGeom prst="rect">
            <a:avLst/>
          </a:prstGeom>
        </p:spPr>
      </p:pic>
    </p:spTree>
    <p:extLst>
      <p:ext uri="{BB962C8B-B14F-4D97-AF65-F5344CB8AC3E}">
        <p14:creationId xmlns:p14="http://schemas.microsoft.com/office/powerpoint/2010/main" xmlns="" val="1673884663"/>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6760950" y="2065266"/>
            <a:ext cx="4209180" cy="4426319"/>
            <a:chOff x="6232318" y="1631840"/>
            <a:chExt cx="4969784" cy="5226160"/>
          </a:xfrm>
        </p:grpSpPr>
        <p:sp>
          <p:nvSpPr>
            <p:cNvPr id="4" name="Freeform 5"/>
            <p:cNvSpPr>
              <a:spLocks noEditPoints="1"/>
            </p:cNvSpPr>
            <p:nvPr/>
          </p:nvSpPr>
          <p:spPr bwMode="auto">
            <a:xfrm>
              <a:off x="7783740" y="4766317"/>
              <a:ext cx="1781183" cy="2091683"/>
            </a:xfrm>
            <a:custGeom>
              <a:avLst/>
              <a:gdLst>
                <a:gd name="T0" fmla="*/ 27 w 764"/>
                <a:gd name="T1" fmla="*/ 536 h 897"/>
                <a:gd name="T2" fmla="*/ 37 w 764"/>
                <a:gd name="T3" fmla="*/ 614 h 897"/>
                <a:gd name="T4" fmla="*/ 23 w 764"/>
                <a:gd name="T5" fmla="*/ 649 h 897"/>
                <a:gd name="T6" fmla="*/ 171 w 764"/>
                <a:gd name="T7" fmla="*/ 735 h 897"/>
                <a:gd name="T8" fmla="*/ 170 w 764"/>
                <a:gd name="T9" fmla="*/ 764 h 897"/>
                <a:gd name="T10" fmla="*/ 197 w 764"/>
                <a:gd name="T11" fmla="*/ 887 h 897"/>
                <a:gd name="T12" fmla="*/ 589 w 764"/>
                <a:gd name="T13" fmla="*/ 897 h 897"/>
                <a:gd name="T14" fmla="*/ 522 w 764"/>
                <a:gd name="T15" fmla="*/ 818 h 897"/>
                <a:gd name="T16" fmla="*/ 524 w 764"/>
                <a:gd name="T17" fmla="*/ 670 h 897"/>
                <a:gd name="T18" fmla="*/ 585 w 764"/>
                <a:gd name="T19" fmla="*/ 615 h 897"/>
                <a:gd name="T20" fmla="*/ 640 w 764"/>
                <a:gd name="T21" fmla="*/ 537 h 897"/>
                <a:gd name="T22" fmla="*/ 640 w 764"/>
                <a:gd name="T23" fmla="*/ 558 h 897"/>
                <a:gd name="T24" fmla="*/ 686 w 764"/>
                <a:gd name="T25" fmla="*/ 508 h 897"/>
                <a:gd name="T26" fmla="*/ 695 w 764"/>
                <a:gd name="T27" fmla="*/ 493 h 897"/>
                <a:gd name="T28" fmla="*/ 764 w 764"/>
                <a:gd name="T29" fmla="*/ 446 h 897"/>
                <a:gd name="T30" fmla="*/ 751 w 764"/>
                <a:gd name="T31" fmla="*/ 442 h 897"/>
                <a:gd name="T32" fmla="*/ 700 w 764"/>
                <a:gd name="T33" fmla="*/ 349 h 897"/>
                <a:gd name="T34" fmla="*/ 702 w 764"/>
                <a:gd name="T35" fmla="*/ 332 h 897"/>
                <a:gd name="T36" fmla="*/ 715 w 764"/>
                <a:gd name="T37" fmla="*/ 345 h 897"/>
                <a:gd name="T38" fmla="*/ 694 w 764"/>
                <a:gd name="T39" fmla="*/ 268 h 897"/>
                <a:gd name="T40" fmla="*/ 694 w 764"/>
                <a:gd name="T41" fmla="*/ 264 h 897"/>
                <a:gd name="T42" fmla="*/ 639 w 764"/>
                <a:gd name="T43" fmla="*/ 208 h 897"/>
                <a:gd name="T44" fmla="*/ 654 w 764"/>
                <a:gd name="T45" fmla="*/ 216 h 897"/>
                <a:gd name="T46" fmla="*/ 692 w 764"/>
                <a:gd name="T47" fmla="*/ 255 h 897"/>
                <a:gd name="T48" fmla="*/ 651 w 764"/>
                <a:gd name="T49" fmla="*/ 178 h 897"/>
                <a:gd name="T50" fmla="*/ 646 w 764"/>
                <a:gd name="T51" fmla="*/ 173 h 897"/>
                <a:gd name="T52" fmla="*/ 620 w 764"/>
                <a:gd name="T53" fmla="*/ 109 h 897"/>
                <a:gd name="T54" fmla="*/ 516 w 764"/>
                <a:gd name="T55" fmla="*/ 139 h 897"/>
                <a:gd name="T56" fmla="*/ 408 w 764"/>
                <a:gd name="T57" fmla="*/ 62 h 897"/>
                <a:gd name="T58" fmla="*/ 381 w 764"/>
                <a:gd name="T59" fmla="*/ 92 h 897"/>
                <a:gd name="T60" fmla="*/ 383 w 764"/>
                <a:gd name="T61" fmla="*/ 73 h 897"/>
                <a:gd name="T62" fmla="*/ 367 w 764"/>
                <a:gd name="T63" fmla="*/ 96 h 897"/>
                <a:gd name="T64" fmla="*/ 348 w 764"/>
                <a:gd name="T65" fmla="*/ 68 h 897"/>
                <a:gd name="T66" fmla="*/ 290 w 764"/>
                <a:gd name="T67" fmla="*/ 59 h 897"/>
                <a:gd name="T68" fmla="*/ 281 w 764"/>
                <a:gd name="T69" fmla="*/ 59 h 897"/>
                <a:gd name="T70" fmla="*/ 291 w 764"/>
                <a:gd name="T71" fmla="*/ 41 h 897"/>
                <a:gd name="T72" fmla="*/ 269 w 764"/>
                <a:gd name="T73" fmla="*/ 62 h 897"/>
                <a:gd name="T74" fmla="*/ 201 w 764"/>
                <a:gd name="T75" fmla="*/ 86 h 897"/>
                <a:gd name="T76" fmla="*/ 161 w 764"/>
                <a:gd name="T77" fmla="*/ 93 h 897"/>
                <a:gd name="T78" fmla="*/ 156 w 764"/>
                <a:gd name="T79" fmla="*/ 96 h 897"/>
                <a:gd name="T80" fmla="*/ 133 w 764"/>
                <a:gd name="T81" fmla="*/ 81 h 897"/>
                <a:gd name="T82" fmla="*/ 73 w 764"/>
                <a:gd name="T83" fmla="*/ 164 h 897"/>
                <a:gd name="T84" fmla="*/ 71 w 764"/>
                <a:gd name="T85" fmla="*/ 166 h 897"/>
                <a:gd name="T86" fmla="*/ 54 w 764"/>
                <a:gd name="T87" fmla="*/ 180 h 897"/>
                <a:gd name="T88" fmla="*/ 91 w 764"/>
                <a:gd name="T89" fmla="*/ 189 h 897"/>
                <a:gd name="T90" fmla="*/ 131 w 764"/>
                <a:gd name="T91" fmla="*/ 251 h 897"/>
                <a:gd name="T92" fmla="*/ 125 w 764"/>
                <a:gd name="T93" fmla="*/ 285 h 897"/>
                <a:gd name="T94" fmla="*/ 93 w 764"/>
                <a:gd name="T95" fmla="*/ 339 h 897"/>
                <a:gd name="T96" fmla="*/ 81 w 764"/>
                <a:gd name="T97" fmla="*/ 389 h 897"/>
                <a:gd name="T98" fmla="*/ 17 w 764"/>
                <a:gd name="T99" fmla="*/ 446 h 897"/>
                <a:gd name="T100" fmla="*/ 35 w 764"/>
                <a:gd name="T101" fmla="*/ 506 h 897"/>
                <a:gd name="T102" fmla="*/ 637 w 764"/>
                <a:gd name="T103" fmla="*/ 203 h 897"/>
                <a:gd name="T104" fmla="*/ 629 w 764"/>
                <a:gd name="T105" fmla="*/ 187 h 897"/>
                <a:gd name="T106" fmla="*/ 656 w 764"/>
                <a:gd name="T107" fmla="*/ 204 h 897"/>
                <a:gd name="T108" fmla="*/ 616 w 764"/>
                <a:gd name="T109" fmla="*/ 178 h 897"/>
                <a:gd name="T110" fmla="*/ 642 w 764"/>
                <a:gd name="T111" fmla="*/ 175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4" h="897">
                  <a:moveTo>
                    <a:pt x="35" y="506"/>
                  </a:moveTo>
                  <a:cubicBezTo>
                    <a:pt x="52" y="520"/>
                    <a:pt x="27" y="536"/>
                    <a:pt x="27" y="536"/>
                  </a:cubicBezTo>
                  <a:cubicBezTo>
                    <a:pt x="17" y="554"/>
                    <a:pt x="43" y="573"/>
                    <a:pt x="43" y="573"/>
                  </a:cubicBezTo>
                  <a:cubicBezTo>
                    <a:pt x="17" y="597"/>
                    <a:pt x="37" y="614"/>
                    <a:pt x="37" y="614"/>
                  </a:cubicBezTo>
                  <a:cubicBezTo>
                    <a:pt x="44" y="619"/>
                    <a:pt x="36" y="627"/>
                    <a:pt x="36" y="627"/>
                  </a:cubicBezTo>
                  <a:cubicBezTo>
                    <a:pt x="29" y="632"/>
                    <a:pt x="23" y="649"/>
                    <a:pt x="23" y="649"/>
                  </a:cubicBezTo>
                  <a:cubicBezTo>
                    <a:pt x="4" y="715"/>
                    <a:pt x="60" y="730"/>
                    <a:pt x="60" y="730"/>
                  </a:cubicBezTo>
                  <a:cubicBezTo>
                    <a:pt x="83" y="739"/>
                    <a:pt x="171" y="735"/>
                    <a:pt x="171" y="735"/>
                  </a:cubicBezTo>
                  <a:cubicBezTo>
                    <a:pt x="171" y="736"/>
                    <a:pt x="171" y="736"/>
                    <a:pt x="171" y="736"/>
                  </a:cubicBezTo>
                  <a:cubicBezTo>
                    <a:pt x="171" y="736"/>
                    <a:pt x="174" y="748"/>
                    <a:pt x="170" y="764"/>
                  </a:cubicBezTo>
                  <a:cubicBezTo>
                    <a:pt x="166" y="781"/>
                    <a:pt x="176" y="813"/>
                    <a:pt x="179" y="823"/>
                  </a:cubicBezTo>
                  <a:cubicBezTo>
                    <a:pt x="182" y="834"/>
                    <a:pt x="189" y="881"/>
                    <a:pt x="197" y="887"/>
                  </a:cubicBezTo>
                  <a:cubicBezTo>
                    <a:pt x="200" y="889"/>
                    <a:pt x="202" y="893"/>
                    <a:pt x="203" y="897"/>
                  </a:cubicBezTo>
                  <a:cubicBezTo>
                    <a:pt x="589" y="897"/>
                    <a:pt x="589" y="897"/>
                    <a:pt x="589" y="897"/>
                  </a:cubicBezTo>
                  <a:cubicBezTo>
                    <a:pt x="580" y="887"/>
                    <a:pt x="572" y="878"/>
                    <a:pt x="565" y="871"/>
                  </a:cubicBezTo>
                  <a:cubicBezTo>
                    <a:pt x="539" y="845"/>
                    <a:pt x="538" y="838"/>
                    <a:pt x="522" y="818"/>
                  </a:cubicBezTo>
                  <a:cubicBezTo>
                    <a:pt x="506" y="797"/>
                    <a:pt x="504" y="766"/>
                    <a:pt x="503" y="738"/>
                  </a:cubicBezTo>
                  <a:cubicBezTo>
                    <a:pt x="502" y="711"/>
                    <a:pt x="518" y="680"/>
                    <a:pt x="524" y="670"/>
                  </a:cubicBezTo>
                  <a:cubicBezTo>
                    <a:pt x="530" y="659"/>
                    <a:pt x="535" y="658"/>
                    <a:pt x="547" y="646"/>
                  </a:cubicBezTo>
                  <a:cubicBezTo>
                    <a:pt x="559" y="634"/>
                    <a:pt x="567" y="632"/>
                    <a:pt x="585" y="615"/>
                  </a:cubicBezTo>
                  <a:cubicBezTo>
                    <a:pt x="604" y="599"/>
                    <a:pt x="613" y="577"/>
                    <a:pt x="621" y="564"/>
                  </a:cubicBezTo>
                  <a:cubicBezTo>
                    <a:pt x="629" y="550"/>
                    <a:pt x="640" y="537"/>
                    <a:pt x="640" y="537"/>
                  </a:cubicBezTo>
                  <a:cubicBezTo>
                    <a:pt x="635" y="545"/>
                    <a:pt x="643" y="577"/>
                    <a:pt x="640" y="559"/>
                  </a:cubicBezTo>
                  <a:cubicBezTo>
                    <a:pt x="640" y="559"/>
                    <a:pt x="640" y="558"/>
                    <a:pt x="640" y="558"/>
                  </a:cubicBezTo>
                  <a:cubicBezTo>
                    <a:pt x="640" y="539"/>
                    <a:pt x="674" y="496"/>
                    <a:pt x="674" y="496"/>
                  </a:cubicBezTo>
                  <a:cubicBezTo>
                    <a:pt x="673" y="500"/>
                    <a:pt x="686" y="508"/>
                    <a:pt x="686" y="508"/>
                  </a:cubicBezTo>
                  <a:cubicBezTo>
                    <a:pt x="676" y="501"/>
                    <a:pt x="683" y="478"/>
                    <a:pt x="683" y="478"/>
                  </a:cubicBezTo>
                  <a:cubicBezTo>
                    <a:pt x="692" y="470"/>
                    <a:pt x="695" y="493"/>
                    <a:pt x="695" y="493"/>
                  </a:cubicBezTo>
                  <a:cubicBezTo>
                    <a:pt x="712" y="482"/>
                    <a:pt x="701" y="457"/>
                    <a:pt x="701" y="457"/>
                  </a:cubicBezTo>
                  <a:cubicBezTo>
                    <a:pt x="753" y="468"/>
                    <a:pt x="764" y="446"/>
                    <a:pt x="764" y="446"/>
                  </a:cubicBezTo>
                  <a:cubicBezTo>
                    <a:pt x="755" y="456"/>
                    <a:pt x="736" y="450"/>
                    <a:pt x="736" y="450"/>
                  </a:cubicBezTo>
                  <a:cubicBezTo>
                    <a:pt x="749" y="444"/>
                    <a:pt x="751" y="442"/>
                    <a:pt x="751" y="442"/>
                  </a:cubicBezTo>
                  <a:cubicBezTo>
                    <a:pt x="670" y="475"/>
                    <a:pt x="689" y="396"/>
                    <a:pt x="689" y="396"/>
                  </a:cubicBezTo>
                  <a:cubicBezTo>
                    <a:pt x="711" y="374"/>
                    <a:pt x="700" y="349"/>
                    <a:pt x="700" y="349"/>
                  </a:cubicBezTo>
                  <a:cubicBezTo>
                    <a:pt x="715" y="365"/>
                    <a:pt x="701" y="394"/>
                    <a:pt x="701" y="394"/>
                  </a:cubicBezTo>
                  <a:cubicBezTo>
                    <a:pt x="718" y="373"/>
                    <a:pt x="705" y="338"/>
                    <a:pt x="702" y="332"/>
                  </a:cubicBezTo>
                  <a:cubicBezTo>
                    <a:pt x="700" y="326"/>
                    <a:pt x="700" y="318"/>
                    <a:pt x="700" y="318"/>
                  </a:cubicBezTo>
                  <a:cubicBezTo>
                    <a:pt x="714" y="329"/>
                    <a:pt x="715" y="345"/>
                    <a:pt x="715" y="345"/>
                  </a:cubicBezTo>
                  <a:cubicBezTo>
                    <a:pt x="719" y="334"/>
                    <a:pt x="698" y="303"/>
                    <a:pt x="698" y="303"/>
                  </a:cubicBezTo>
                  <a:cubicBezTo>
                    <a:pt x="702" y="294"/>
                    <a:pt x="694" y="268"/>
                    <a:pt x="694" y="268"/>
                  </a:cubicBezTo>
                  <a:cubicBezTo>
                    <a:pt x="702" y="263"/>
                    <a:pt x="715" y="275"/>
                    <a:pt x="715" y="275"/>
                  </a:cubicBezTo>
                  <a:cubicBezTo>
                    <a:pt x="712" y="265"/>
                    <a:pt x="694" y="264"/>
                    <a:pt x="694" y="264"/>
                  </a:cubicBezTo>
                  <a:cubicBezTo>
                    <a:pt x="694" y="259"/>
                    <a:pt x="678" y="249"/>
                    <a:pt x="678" y="249"/>
                  </a:cubicBezTo>
                  <a:cubicBezTo>
                    <a:pt x="671" y="224"/>
                    <a:pt x="639" y="208"/>
                    <a:pt x="639" y="208"/>
                  </a:cubicBezTo>
                  <a:cubicBezTo>
                    <a:pt x="645" y="207"/>
                    <a:pt x="651" y="207"/>
                    <a:pt x="655" y="208"/>
                  </a:cubicBezTo>
                  <a:cubicBezTo>
                    <a:pt x="655" y="213"/>
                    <a:pt x="654" y="216"/>
                    <a:pt x="654" y="216"/>
                  </a:cubicBezTo>
                  <a:cubicBezTo>
                    <a:pt x="655" y="213"/>
                    <a:pt x="656" y="211"/>
                    <a:pt x="656" y="208"/>
                  </a:cubicBezTo>
                  <a:cubicBezTo>
                    <a:pt x="687" y="215"/>
                    <a:pt x="692" y="255"/>
                    <a:pt x="692" y="255"/>
                  </a:cubicBezTo>
                  <a:cubicBezTo>
                    <a:pt x="689" y="221"/>
                    <a:pt x="672" y="209"/>
                    <a:pt x="657" y="205"/>
                  </a:cubicBezTo>
                  <a:cubicBezTo>
                    <a:pt x="660" y="193"/>
                    <a:pt x="657" y="184"/>
                    <a:pt x="651" y="178"/>
                  </a:cubicBezTo>
                  <a:cubicBezTo>
                    <a:pt x="662" y="168"/>
                    <a:pt x="658" y="154"/>
                    <a:pt x="658" y="154"/>
                  </a:cubicBezTo>
                  <a:cubicBezTo>
                    <a:pt x="656" y="164"/>
                    <a:pt x="652" y="169"/>
                    <a:pt x="646" y="173"/>
                  </a:cubicBezTo>
                  <a:cubicBezTo>
                    <a:pt x="626" y="156"/>
                    <a:pt x="588" y="154"/>
                    <a:pt x="588" y="154"/>
                  </a:cubicBezTo>
                  <a:cubicBezTo>
                    <a:pt x="622" y="139"/>
                    <a:pt x="620" y="109"/>
                    <a:pt x="620" y="109"/>
                  </a:cubicBezTo>
                  <a:cubicBezTo>
                    <a:pt x="613" y="149"/>
                    <a:pt x="576" y="150"/>
                    <a:pt x="566" y="145"/>
                  </a:cubicBezTo>
                  <a:cubicBezTo>
                    <a:pt x="556" y="140"/>
                    <a:pt x="531" y="143"/>
                    <a:pt x="516" y="139"/>
                  </a:cubicBezTo>
                  <a:cubicBezTo>
                    <a:pt x="501" y="136"/>
                    <a:pt x="482" y="114"/>
                    <a:pt x="482" y="114"/>
                  </a:cubicBezTo>
                  <a:cubicBezTo>
                    <a:pt x="483" y="50"/>
                    <a:pt x="408" y="62"/>
                    <a:pt x="408" y="62"/>
                  </a:cubicBezTo>
                  <a:cubicBezTo>
                    <a:pt x="398" y="36"/>
                    <a:pt x="368" y="45"/>
                    <a:pt x="368" y="45"/>
                  </a:cubicBezTo>
                  <a:cubicBezTo>
                    <a:pt x="439" y="56"/>
                    <a:pt x="381" y="92"/>
                    <a:pt x="381" y="92"/>
                  </a:cubicBezTo>
                  <a:cubicBezTo>
                    <a:pt x="381" y="92"/>
                    <a:pt x="387" y="95"/>
                    <a:pt x="379" y="92"/>
                  </a:cubicBezTo>
                  <a:cubicBezTo>
                    <a:pt x="371" y="88"/>
                    <a:pt x="383" y="73"/>
                    <a:pt x="383" y="73"/>
                  </a:cubicBezTo>
                  <a:cubicBezTo>
                    <a:pt x="368" y="84"/>
                    <a:pt x="379" y="97"/>
                    <a:pt x="379" y="97"/>
                  </a:cubicBezTo>
                  <a:cubicBezTo>
                    <a:pt x="388" y="105"/>
                    <a:pt x="377" y="99"/>
                    <a:pt x="367" y="96"/>
                  </a:cubicBezTo>
                  <a:cubicBezTo>
                    <a:pt x="358" y="93"/>
                    <a:pt x="348" y="90"/>
                    <a:pt x="348" y="90"/>
                  </a:cubicBezTo>
                  <a:cubicBezTo>
                    <a:pt x="334" y="81"/>
                    <a:pt x="348" y="68"/>
                    <a:pt x="348" y="68"/>
                  </a:cubicBezTo>
                  <a:cubicBezTo>
                    <a:pt x="359" y="59"/>
                    <a:pt x="366" y="87"/>
                    <a:pt x="366" y="87"/>
                  </a:cubicBezTo>
                  <a:cubicBezTo>
                    <a:pt x="360" y="36"/>
                    <a:pt x="290" y="59"/>
                    <a:pt x="290" y="59"/>
                  </a:cubicBezTo>
                  <a:cubicBezTo>
                    <a:pt x="326" y="20"/>
                    <a:pt x="354" y="36"/>
                    <a:pt x="354" y="36"/>
                  </a:cubicBezTo>
                  <a:cubicBezTo>
                    <a:pt x="328" y="16"/>
                    <a:pt x="281" y="59"/>
                    <a:pt x="281" y="59"/>
                  </a:cubicBezTo>
                  <a:cubicBezTo>
                    <a:pt x="285" y="47"/>
                    <a:pt x="308" y="35"/>
                    <a:pt x="308" y="35"/>
                  </a:cubicBezTo>
                  <a:cubicBezTo>
                    <a:pt x="301" y="34"/>
                    <a:pt x="291" y="41"/>
                    <a:pt x="291" y="41"/>
                  </a:cubicBezTo>
                  <a:cubicBezTo>
                    <a:pt x="307" y="18"/>
                    <a:pt x="317" y="32"/>
                    <a:pt x="317" y="32"/>
                  </a:cubicBezTo>
                  <a:cubicBezTo>
                    <a:pt x="307" y="0"/>
                    <a:pt x="269" y="62"/>
                    <a:pt x="269" y="62"/>
                  </a:cubicBezTo>
                  <a:cubicBezTo>
                    <a:pt x="253" y="51"/>
                    <a:pt x="240" y="69"/>
                    <a:pt x="240" y="69"/>
                  </a:cubicBezTo>
                  <a:cubicBezTo>
                    <a:pt x="218" y="50"/>
                    <a:pt x="201" y="86"/>
                    <a:pt x="201" y="86"/>
                  </a:cubicBezTo>
                  <a:cubicBezTo>
                    <a:pt x="196" y="87"/>
                    <a:pt x="191" y="93"/>
                    <a:pt x="191" y="93"/>
                  </a:cubicBezTo>
                  <a:cubicBezTo>
                    <a:pt x="180" y="85"/>
                    <a:pt x="161" y="93"/>
                    <a:pt x="161" y="93"/>
                  </a:cubicBezTo>
                  <a:cubicBezTo>
                    <a:pt x="164" y="68"/>
                    <a:pt x="185" y="65"/>
                    <a:pt x="192" y="65"/>
                  </a:cubicBezTo>
                  <a:cubicBezTo>
                    <a:pt x="158" y="65"/>
                    <a:pt x="156" y="96"/>
                    <a:pt x="156" y="96"/>
                  </a:cubicBezTo>
                  <a:cubicBezTo>
                    <a:pt x="141" y="85"/>
                    <a:pt x="99" y="105"/>
                    <a:pt x="99" y="105"/>
                  </a:cubicBezTo>
                  <a:cubicBezTo>
                    <a:pt x="105" y="71"/>
                    <a:pt x="133" y="81"/>
                    <a:pt x="133" y="81"/>
                  </a:cubicBezTo>
                  <a:cubicBezTo>
                    <a:pt x="101" y="65"/>
                    <a:pt x="91" y="115"/>
                    <a:pt x="91" y="115"/>
                  </a:cubicBezTo>
                  <a:cubicBezTo>
                    <a:pt x="71" y="123"/>
                    <a:pt x="73" y="164"/>
                    <a:pt x="73" y="164"/>
                  </a:cubicBezTo>
                  <a:cubicBezTo>
                    <a:pt x="63" y="160"/>
                    <a:pt x="65" y="147"/>
                    <a:pt x="65" y="147"/>
                  </a:cubicBezTo>
                  <a:cubicBezTo>
                    <a:pt x="60" y="158"/>
                    <a:pt x="71" y="166"/>
                    <a:pt x="71" y="166"/>
                  </a:cubicBezTo>
                  <a:cubicBezTo>
                    <a:pt x="68" y="174"/>
                    <a:pt x="74" y="185"/>
                    <a:pt x="74" y="185"/>
                  </a:cubicBezTo>
                  <a:cubicBezTo>
                    <a:pt x="64" y="187"/>
                    <a:pt x="54" y="180"/>
                    <a:pt x="54" y="180"/>
                  </a:cubicBezTo>
                  <a:cubicBezTo>
                    <a:pt x="61" y="191"/>
                    <a:pt x="91" y="188"/>
                    <a:pt x="91" y="188"/>
                  </a:cubicBezTo>
                  <a:cubicBezTo>
                    <a:pt x="91" y="188"/>
                    <a:pt x="102" y="171"/>
                    <a:pt x="91" y="189"/>
                  </a:cubicBezTo>
                  <a:cubicBezTo>
                    <a:pt x="81" y="207"/>
                    <a:pt x="129" y="230"/>
                    <a:pt x="129" y="230"/>
                  </a:cubicBezTo>
                  <a:cubicBezTo>
                    <a:pt x="115" y="237"/>
                    <a:pt x="131" y="251"/>
                    <a:pt x="131" y="251"/>
                  </a:cubicBezTo>
                  <a:cubicBezTo>
                    <a:pt x="118" y="231"/>
                    <a:pt x="146" y="232"/>
                    <a:pt x="146" y="232"/>
                  </a:cubicBezTo>
                  <a:cubicBezTo>
                    <a:pt x="144" y="235"/>
                    <a:pt x="129" y="277"/>
                    <a:pt x="125" y="285"/>
                  </a:cubicBezTo>
                  <a:cubicBezTo>
                    <a:pt x="122" y="293"/>
                    <a:pt x="119" y="297"/>
                    <a:pt x="109" y="310"/>
                  </a:cubicBezTo>
                  <a:cubicBezTo>
                    <a:pt x="99" y="324"/>
                    <a:pt x="93" y="339"/>
                    <a:pt x="93" y="339"/>
                  </a:cubicBezTo>
                  <a:cubicBezTo>
                    <a:pt x="81" y="351"/>
                    <a:pt x="98" y="365"/>
                    <a:pt x="98" y="365"/>
                  </a:cubicBezTo>
                  <a:cubicBezTo>
                    <a:pt x="103" y="370"/>
                    <a:pt x="98" y="382"/>
                    <a:pt x="81" y="389"/>
                  </a:cubicBezTo>
                  <a:cubicBezTo>
                    <a:pt x="65" y="396"/>
                    <a:pt x="57" y="408"/>
                    <a:pt x="51" y="414"/>
                  </a:cubicBezTo>
                  <a:cubicBezTo>
                    <a:pt x="45" y="419"/>
                    <a:pt x="35" y="428"/>
                    <a:pt x="17" y="446"/>
                  </a:cubicBezTo>
                  <a:cubicBezTo>
                    <a:pt x="0" y="463"/>
                    <a:pt x="6" y="475"/>
                    <a:pt x="6" y="475"/>
                  </a:cubicBezTo>
                  <a:cubicBezTo>
                    <a:pt x="9" y="496"/>
                    <a:pt x="35" y="506"/>
                    <a:pt x="35" y="506"/>
                  </a:cubicBezTo>
                  <a:close/>
                  <a:moveTo>
                    <a:pt x="656" y="204"/>
                  </a:moveTo>
                  <a:cubicBezTo>
                    <a:pt x="645" y="202"/>
                    <a:pt x="637" y="203"/>
                    <a:pt x="637" y="203"/>
                  </a:cubicBezTo>
                  <a:cubicBezTo>
                    <a:pt x="638" y="198"/>
                    <a:pt x="628" y="193"/>
                    <a:pt x="628" y="193"/>
                  </a:cubicBezTo>
                  <a:cubicBezTo>
                    <a:pt x="629" y="190"/>
                    <a:pt x="629" y="187"/>
                    <a:pt x="629" y="187"/>
                  </a:cubicBezTo>
                  <a:cubicBezTo>
                    <a:pt x="637" y="185"/>
                    <a:pt x="643" y="183"/>
                    <a:pt x="648" y="180"/>
                  </a:cubicBezTo>
                  <a:cubicBezTo>
                    <a:pt x="655" y="188"/>
                    <a:pt x="657" y="197"/>
                    <a:pt x="656" y="204"/>
                  </a:cubicBezTo>
                  <a:close/>
                  <a:moveTo>
                    <a:pt x="642" y="175"/>
                  </a:moveTo>
                  <a:cubicBezTo>
                    <a:pt x="630" y="181"/>
                    <a:pt x="616" y="178"/>
                    <a:pt x="616" y="178"/>
                  </a:cubicBezTo>
                  <a:cubicBezTo>
                    <a:pt x="618" y="173"/>
                    <a:pt x="605" y="168"/>
                    <a:pt x="605" y="168"/>
                  </a:cubicBezTo>
                  <a:cubicBezTo>
                    <a:pt x="623" y="168"/>
                    <a:pt x="634" y="171"/>
                    <a:pt x="642" y="175"/>
                  </a:cubicBezTo>
                  <a:close/>
                </a:path>
              </a:pathLst>
            </a:custGeom>
            <a:solidFill>
              <a:schemeClr val="accent1"/>
            </a:solidFill>
            <a:ln>
              <a:noFill/>
            </a:ln>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4"/>
            <p:cNvGrpSpPr/>
            <p:nvPr/>
          </p:nvGrpSpPr>
          <p:grpSpPr>
            <a:xfrm>
              <a:off x="6911115" y="4116699"/>
              <a:ext cx="934635" cy="960622"/>
              <a:chOff x="6746504" y="3812399"/>
              <a:chExt cx="1130908" cy="1162352"/>
            </a:xfrm>
          </p:grpSpPr>
          <p:sp>
            <p:nvSpPr>
              <p:cNvPr id="6" name="Freeform 6"/>
              <p:cNvSpPr>
                <a:spLocks/>
              </p:cNvSpPr>
              <p:nvPr/>
            </p:nvSpPr>
            <p:spPr bwMode="auto">
              <a:xfrm>
                <a:off x="6746504" y="3812399"/>
                <a:ext cx="1130908" cy="1162352"/>
              </a:xfrm>
              <a:custGeom>
                <a:avLst/>
                <a:gdLst>
                  <a:gd name="T0" fmla="*/ 419 w 441"/>
                  <a:gd name="T1" fmla="*/ 163 h 453"/>
                  <a:gd name="T2" fmla="*/ 166 w 441"/>
                  <a:gd name="T3" fmla="*/ 34 h 453"/>
                  <a:gd name="T4" fmla="*/ 33 w 441"/>
                  <a:gd name="T5" fmla="*/ 285 h 453"/>
                  <a:gd name="T6" fmla="*/ 286 w 441"/>
                  <a:gd name="T7" fmla="*/ 415 h 453"/>
                  <a:gd name="T8" fmla="*/ 299 w 441"/>
                  <a:gd name="T9" fmla="*/ 410 h 453"/>
                  <a:gd name="T10" fmla="*/ 391 w 441"/>
                  <a:gd name="T11" fmla="*/ 453 h 453"/>
                  <a:gd name="T12" fmla="*/ 373 w 441"/>
                  <a:gd name="T13" fmla="*/ 361 h 453"/>
                  <a:gd name="T14" fmla="*/ 419 w 441"/>
                  <a:gd name="T15" fmla="*/ 163 h 45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1" h="453">
                    <a:moveTo>
                      <a:pt x="419" y="163"/>
                    </a:moveTo>
                    <a:cubicBezTo>
                      <a:pt x="386" y="58"/>
                      <a:pt x="272" y="0"/>
                      <a:pt x="166" y="34"/>
                    </a:cubicBezTo>
                    <a:cubicBezTo>
                      <a:pt x="59" y="67"/>
                      <a:pt x="0" y="180"/>
                      <a:pt x="33" y="285"/>
                    </a:cubicBezTo>
                    <a:cubicBezTo>
                      <a:pt x="66" y="390"/>
                      <a:pt x="180" y="448"/>
                      <a:pt x="286" y="415"/>
                    </a:cubicBezTo>
                    <a:cubicBezTo>
                      <a:pt x="290" y="413"/>
                      <a:pt x="295" y="412"/>
                      <a:pt x="299" y="410"/>
                    </a:cubicBezTo>
                    <a:cubicBezTo>
                      <a:pt x="391" y="453"/>
                      <a:pt x="391" y="453"/>
                      <a:pt x="391" y="453"/>
                    </a:cubicBezTo>
                    <a:cubicBezTo>
                      <a:pt x="373" y="361"/>
                      <a:pt x="373" y="361"/>
                      <a:pt x="373" y="361"/>
                    </a:cubicBezTo>
                    <a:cubicBezTo>
                      <a:pt x="421" y="310"/>
                      <a:pt x="441" y="235"/>
                      <a:pt x="419" y="163"/>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22"/>
              <p:cNvSpPr>
                <a:spLocks noEditPoints="1"/>
              </p:cNvSpPr>
              <p:nvPr/>
            </p:nvSpPr>
            <p:spPr bwMode="auto">
              <a:xfrm>
                <a:off x="6928664" y="4178887"/>
                <a:ext cx="548648" cy="549732"/>
              </a:xfrm>
              <a:custGeom>
                <a:avLst/>
                <a:gdLst>
                  <a:gd name="T0" fmla="*/ 206 w 214"/>
                  <a:gd name="T1" fmla="*/ 84 h 214"/>
                  <a:gd name="T2" fmla="*/ 194 w 214"/>
                  <a:gd name="T3" fmla="*/ 84 h 214"/>
                  <a:gd name="T4" fmla="*/ 185 w 214"/>
                  <a:gd name="T5" fmla="*/ 60 h 214"/>
                  <a:gd name="T6" fmla="*/ 193 w 214"/>
                  <a:gd name="T7" fmla="*/ 52 h 214"/>
                  <a:gd name="T8" fmla="*/ 193 w 214"/>
                  <a:gd name="T9" fmla="*/ 41 h 214"/>
                  <a:gd name="T10" fmla="*/ 170 w 214"/>
                  <a:gd name="T11" fmla="*/ 19 h 214"/>
                  <a:gd name="T12" fmla="*/ 159 w 214"/>
                  <a:gd name="T13" fmla="*/ 19 h 214"/>
                  <a:gd name="T14" fmla="*/ 152 w 214"/>
                  <a:gd name="T15" fmla="*/ 26 h 214"/>
                  <a:gd name="T16" fmla="*/ 130 w 214"/>
                  <a:gd name="T17" fmla="*/ 16 h 214"/>
                  <a:gd name="T18" fmla="*/ 130 w 214"/>
                  <a:gd name="T19" fmla="*/ 8 h 214"/>
                  <a:gd name="T20" fmla="*/ 123 w 214"/>
                  <a:gd name="T21" fmla="*/ 0 h 214"/>
                  <a:gd name="T22" fmla="*/ 91 w 214"/>
                  <a:gd name="T23" fmla="*/ 0 h 214"/>
                  <a:gd name="T24" fmla="*/ 84 w 214"/>
                  <a:gd name="T25" fmla="*/ 8 h 214"/>
                  <a:gd name="T26" fmla="*/ 84 w 214"/>
                  <a:gd name="T27" fmla="*/ 14 h 214"/>
                  <a:gd name="T28" fmla="*/ 56 w 214"/>
                  <a:gd name="T29" fmla="*/ 25 h 214"/>
                  <a:gd name="T30" fmla="*/ 52 w 214"/>
                  <a:gd name="T31" fmla="*/ 21 h 214"/>
                  <a:gd name="T32" fmla="*/ 41 w 214"/>
                  <a:gd name="T33" fmla="*/ 22 h 214"/>
                  <a:gd name="T34" fmla="*/ 19 w 214"/>
                  <a:gd name="T35" fmla="*/ 44 h 214"/>
                  <a:gd name="T36" fmla="*/ 19 w 214"/>
                  <a:gd name="T37" fmla="*/ 55 h 214"/>
                  <a:gd name="T38" fmla="*/ 23 w 214"/>
                  <a:gd name="T39" fmla="*/ 58 h 214"/>
                  <a:gd name="T40" fmla="*/ 13 w 214"/>
                  <a:gd name="T41" fmla="*/ 84 h 214"/>
                  <a:gd name="T42" fmla="*/ 8 w 214"/>
                  <a:gd name="T43" fmla="*/ 84 h 214"/>
                  <a:gd name="T44" fmla="*/ 0 w 214"/>
                  <a:gd name="T45" fmla="*/ 91 h 214"/>
                  <a:gd name="T46" fmla="*/ 0 w 214"/>
                  <a:gd name="T47" fmla="*/ 123 h 214"/>
                  <a:gd name="T48" fmla="*/ 8 w 214"/>
                  <a:gd name="T49" fmla="*/ 131 h 214"/>
                  <a:gd name="T50" fmla="*/ 13 w 214"/>
                  <a:gd name="T51" fmla="*/ 131 h 214"/>
                  <a:gd name="T52" fmla="*/ 26 w 214"/>
                  <a:gd name="T53" fmla="*/ 157 h 214"/>
                  <a:gd name="T54" fmla="*/ 21 w 214"/>
                  <a:gd name="T55" fmla="*/ 162 h 214"/>
                  <a:gd name="T56" fmla="*/ 21 w 214"/>
                  <a:gd name="T57" fmla="*/ 173 h 214"/>
                  <a:gd name="T58" fmla="*/ 44 w 214"/>
                  <a:gd name="T59" fmla="*/ 195 h 214"/>
                  <a:gd name="T60" fmla="*/ 55 w 214"/>
                  <a:gd name="T61" fmla="*/ 195 h 214"/>
                  <a:gd name="T62" fmla="*/ 61 w 214"/>
                  <a:gd name="T63" fmla="*/ 189 h 214"/>
                  <a:gd name="T64" fmla="*/ 84 w 214"/>
                  <a:gd name="T65" fmla="*/ 197 h 214"/>
                  <a:gd name="T66" fmla="*/ 84 w 214"/>
                  <a:gd name="T67" fmla="*/ 206 h 214"/>
                  <a:gd name="T68" fmla="*/ 91 w 214"/>
                  <a:gd name="T69" fmla="*/ 214 h 214"/>
                  <a:gd name="T70" fmla="*/ 123 w 214"/>
                  <a:gd name="T71" fmla="*/ 214 h 214"/>
                  <a:gd name="T72" fmla="*/ 130 w 214"/>
                  <a:gd name="T73" fmla="*/ 206 h 214"/>
                  <a:gd name="T74" fmla="*/ 130 w 214"/>
                  <a:gd name="T75" fmla="*/ 195 h 214"/>
                  <a:gd name="T76" fmla="*/ 153 w 214"/>
                  <a:gd name="T77" fmla="*/ 184 h 214"/>
                  <a:gd name="T78" fmla="*/ 162 w 214"/>
                  <a:gd name="T79" fmla="*/ 193 h 214"/>
                  <a:gd name="T80" fmla="*/ 173 w 214"/>
                  <a:gd name="T81" fmla="*/ 193 h 214"/>
                  <a:gd name="T82" fmla="*/ 195 w 214"/>
                  <a:gd name="T83" fmla="*/ 170 h 214"/>
                  <a:gd name="T84" fmla="*/ 195 w 214"/>
                  <a:gd name="T85" fmla="*/ 159 h 214"/>
                  <a:gd name="T86" fmla="*/ 185 w 214"/>
                  <a:gd name="T87" fmla="*/ 150 h 214"/>
                  <a:gd name="T88" fmla="*/ 193 w 214"/>
                  <a:gd name="T89" fmla="*/ 131 h 214"/>
                  <a:gd name="T90" fmla="*/ 206 w 214"/>
                  <a:gd name="T91" fmla="*/ 131 h 214"/>
                  <a:gd name="T92" fmla="*/ 214 w 214"/>
                  <a:gd name="T93" fmla="*/ 123 h 214"/>
                  <a:gd name="T94" fmla="*/ 214 w 214"/>
                  <a:gd name="T95" fmla="*/ 91 h 214"/>
                  <a:gd name="T96" fmla="*/ 206 w 214"/>
                  <a:gd name="T97" fmla="*/ 84 h 214"/>
                  <a:gd name="T98" fmla="*/ 103 w 214"/>
                  <a:gd name="T99" fmla="*/ 156 h 214"/>
                  <a:gd name="T100" fmla="*/ 53 w 214"/>
                  <a:gd name="T101" fmla="*/ 106 h 214"/>
                  <a:gd name="T102" fmla="*/ 103 w 214"/>
                  <a:gd name="T103" fmla="*/ 55 h 214"/>
                  <a:gd name="T104" fmla="*/ 153 w 214"/>
                  <a:gd name="T105" fmla="*/ 106 h 214"/>
                  <a:gd name="T106" fmla="*/ 103 w 214"/>
                  <a:gd name="T107" fmla="*/ 15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4" h="214">
                    <a:moveTo>
                      <a:pt x="206" y="84"/>
                    </a:moveTo>
                    <a:cubicBezTo>
                      <a:pt x="194" y="84"/>
                      <a:pt x="194" y="84"/>
                      <a:pt x="194" y="84"/>
                    </a:cubicBezTo>
                    <a:cubicBezTo>
                      <a:pt x="192" y="75"/>
                      <a:pt x="189" y="68"/>
                      <a:pt x="185" y="60"/>
                    </a:cubicBezTo>
                    <a:cubicBezTo>
                      <a:pt x="193" y="52"/>
                      <a:pt x="193" y="52"/>
                      <a:pt x="193" y="52"/>
                    </a:cubicBezTo>
                    <a:cubicBezTo>
                      <a:pt x="196" y="49"/>
                      <a:pt x="196" y="44"/>
                      <a:pt x="193" y="41"/>
                    </a:cubicBezTo>
                    <a:cubicBezTo>
                      <a:pt x="170" y="19"/>
                      <a:pt x="170" y="19"/>
                      <a:pt x="170" y="19"/>
                    </a:cubicBezTo>
                    <a:cubicBezTo>
                      <a:pt x="167" y="16"/>
                      <a:pt x="162" y="16"/>
                      <a:pt x="159" y="19"/>
                    </a:cubicBezTo>
                    <a:cubicBezTo>
                      <a:pt x="152" y="26"/>
                      <a:pt x="152" y="26"/>
                      <a:pt x="152" y="26"/>
                    </a:cubicBezTo>
                    <a:cubicBezTo>
                      <a:pt x="146" y="22"/>
                      <a:pt x="138" y="19"/>
                      <a:pt x="130" y="16"/>
                    </a:cubicBezTo>
                    <a:cubicBezTo>
                      <a:pt x="130" y="8"/>
                      <a:pt x="130" y="8"/>
                      <a:pt x="130" y="8"/>
                    </a:cubicBezTo>
                    <a:cubicBezTo>
                      <a:pt x="130" y="4"/>
                      <a:pt x="127" y="0"/>
                      <a:pt x="123" y="0"/>
                    </a:cubicBezTo>
                    <a:cubicBezTo>
                      <a:pt x="91" y="0"/>
                      <a:pt x="91" y="0"/>
                      <a:pt x="91" y="0"/>
                    </a:cubicBezTo>
                    <a:cubicBezTo>
                      <a:pt x="87" y="0"/>
                      <a:pt x="84" y="4"/>
                      <a:pt x="84" y="8"/>
                    </a:cubicBezTo>
                    <a:cubicBezTo>
                      <a:pt x="84" y="14"/>
                      <a:pt x="84" y="14"/>
                      <a:pt x="84" y="14"/>
                    </a:cubicBezTo>
                    <a:cubicBezTo>
                      <a:pt x="74" y="17"/>
                      <a:pt x="64" y="20"/>
                      <a:pt x="56" y="25"/>
                    </a:cubicBezTo>
                    <a:cubicBezTo>
                      <a:pt x="52" y="21"/>
                      <a:pt x="52" y="21"/>
                      <a:pt x="52" y="21"/>
                    </a:cubicBezTo>
                    <a:cubicBezTo>
                      <a:pt x="49" y="18"/>
                      <a:pt x="44" y="19"/>
                      <a:pt x="41" y="22"/>
                    </a:cubicBezTo>
                    <a:cubicBezTo>
                      <a:pt x="19" y="44"/>
                      <a:pt x="19" y="44"/>
                      <a:pt x="19" y="44"/>
                    </a:cubicBezTo>
                    <a:cubicBezTo>
                      <a:pt x="16" y="47"/>
                      <a:pt x="16" y="52"/>
                      <a:pt x="19" y="55"/>
                    </a:cubicBezTo>
                    <a:cubicBezTo>
                      <a:pt x="23" y="58"/>
                      <a:pt x="23" y="58"/>
                      <a:pt x="23" y="58"/>
                    </a:cubicBezTo>
                    <a:cubicBezTo>
                      <a:pt x="18" y="66"/>
                      <a:pt x="15" y="75"/>
                      <a:pt x="13" y="84"/>
                    </a:cubicBezTo>
                    <a:cubicBezTo>
                      <a:pt x="8" y="84"/>
                      <a:pt x="8" y="84"/>
                      <a:pt x="8" y="84"/>
                    </a:cubicBezTo>
                    <a:cubicBezTo>
                      <a:pt x="4" y="84"/>
                      <a:pt x="0" y="87"/>
                      <a:pt x="0" y="91"/>
                    </a:cubicBezTo>
                    <a:cubicBezTo>
                      <a:pt x="0" y="123"/>
                      <a:pt x="0" y="123"/>
                      <a:pt x="0" y="123"/>
                    </a:cubicBezTo>
                    <a:cubicBezTo>
                      <a:pt x="0" y="127"/>
                      <a:pt x="4" y="131"/>
                      <a:pt x="8" y="131"/>
                    </a:cubicBezTo>
                    <a:cubicBezTo>
                      <a:pt x="13" y="131"/>
                      <a:pt x="13" y="131"/>
                      <a:pt x="13" y="131"/>
                    </a:cubicBezTo>
                    <a:cubicBezTo>
                      <a:pt x="16" y="140"/>
                      <a:pt x="20" y="149"/>
                      <a:pt x="26" y="157"/>
                    </a:cubicBezTo>
                    <a:cubicBezTo>
                      <a:pt x="21" y="162"/>
                      <a:pt x="21" y="162"/>
                      <a:pt x="21" y="162"/>
                    </a:cubicBezTo>
                    <a:cubicBezTo>
                      <a:pt x="18" y="165"/>
                      <a:pt x="18" y="170"/>
                      <a:pt x="21" y="173"/>
                    </a:cubicBezTo>
                    <a:cubicBezTo>
                      <a:pt x="44" y="195"/>
                      <a:pt x="44" y="195"/>
                      <a:pt x="44" y="195"/>
                    </a:cubicBezTo>
                    <a:cubicBezTo>
                      <a:pt x="47" y="198"/>
                      <a:pt x="52" y="198"/>
                      <a:pt x="55" y="195"/>
                    </a:cubicBezTo>
                    <a:cubicBezTo>
                      <a:pt x="61" y="189"/>
                      <a:pt x="61" y="189"/>
                      <a:pt x="61" y="189"/>
                    </a:cubicBezTo>
                    <a:cubicBezTo>
                      <a:pt x="68" y="192"/>
                      <a:pt x="76" y="195"/>
                      <a:pt x="84" y="197"/>
                    </a:cubicBezTo>
                    <a:cubicBezTo>
                      <a:pt x="84" y="206"/>
                      <a:pt x="84" y="206"/>
                      <a:pt x="84" y="206"/>
                    </a:cubicBezTo>
                    <a:cubicBezTo>
                      <a:pt x="84" y="211"/>
                      <a:pt x="87" y="214"/>
                      <a:pt x="91" y="214"/>
                    </a:cubicBezTo>
                    <a:cubicBezTo>
                      <a:pt x="123" y="214"/>
                      <a:pt x="123" y="214"/>
                      <a:pt x="123" y="214"/>
                    </a:cubicBezTo>
                    <a:cubicBezTo>
                      <a:pt x="127" y="214"/>
                      <a:pt x="130" y="211"/>
                      <a:pt x="130" y="206"/>
                    </a:cubicBezTo>
                    <a:cubicBezTo>
                      <a:pt x="130" y="195"/>
                      <a:pt x="130" y="195"/>
                      <a:pt x="130" y="195"/>
                    </a:cubicBezTo>
                    <a:cubicBezTo>
                      <a:pt x="139" y="192"/>
                      <a:pt x="146" y="189"/>
                      <a:pt x="153" y="184"/>
                    </a:cubicBezTo>
                    <a:cubicBezTo>
                      <a:pt x="162" y="193"/>
                      <a:pt x="162" y="193"/>
                      <a:pt x="162" y="193"/>
                    </a:cubicBezTo>
                    <a:cubicBezTo>
                      <a:pt x="165" y="196"/>
                      <a:pt x="170" y="196"/>
                      <a:pt x="173" y="193"/>
                    </a:cubicBezTo>
                    <a:cubicBezTo>
                      <a:pt x="195" y="170"/>
                      <a:pt x="195" y="170"/>
                      <a:pt x="195" y="170"/>
                    </a:cubicBezTo>
                    <a:cubicBezTo>
                      <a:pt x="198" y="167"/>
                      <a:pt x="198" y="162"/>
                      <a:pt x="195" y="159"/>
                    </a:cubicBezTo>
                    <a:cubicBezTo>
                      <a:pt x="185" y="150"/>
                      <a:pt x="185" y="150"/>
                      <a:pt x="185" y="150"/>
                    </a:cubicBezTo>
                    <a:cubicBezTo>
                      <a:pt x="188" y="144"/>
                      <a:pt x="191" y="137"/>
                      <a:pt x="193" y="131"/>
                    </a:cubicBezTo>
                    <a:cubicBezTo>
                      <a:pt x="206" y="131"/>
                      <a:pt x="206" y="131"/>
                      <a:pt x="206" y="131"/>
                    </a:cubicBezTo>
                    <a:cubicBezTo>
                      <a:pt x="210" y="131"/>
                      <a:pt x="214" y="127"/>
                      <a:pt x="214" y="123"/>
                    </a:cubicBezTo>
                    <a:cubicBezTo>
                      <a:pt x="214" y="91"/>
                      <a:pt x="214" y="91"/>
                      <a:pt x="214" y="91"/>
                    </a:cubicBezTo>
                    <a:cubicBezTo>
                      <a:pt x="214" y="87"/>
                      <a:pt x="210" y="84"/>
                      <a:pt x="206" y="84"/>
                    </a:cubicBezTo>
                    <a:close/>
                    <a:moveTo>
                      <a:pt x="103" y="156"/>
                    </a:moveTo>
                    <a:cubicBezTo>
                      <a:pt x="76" y="156"/>
                      <a:pt x="53" y="133"/>
                      <a:pt x="53" y="106"/>
                    </a:cubicBezTo>
                    <a:cubicBezTo>
                      <a:pt x="53" y="78"/>
                      <a:pt x="76" y="55"/>
                      <a:pt x="103" y="55"/>
                    </a:cubicBezTo>
                    <a:cubicBezTo>
                      <a:pt x="131" y="55"/>
                      <a:pt x="153" y="78"/>
                      <a:pt x="153" y="106"/>
                    </a:cubicBezTo>
                    <a:cubicBezTo>
                      <a:pt x="153" y="133"/>
                      <a:pt x="131" y="156"/>
                      <a:pt x="103" y="15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23"/>
              <p:cNvSpPr>
                <a:spLocks noEditPoints="1"/>
              </p:cNvSpPr>
              <p:nvPr/>
            </p:nvSpPr>
            <p:spPr bwMode="auto">
              <a:xfrm>
                <a:off x="7433940" y="4159370"/>
                <a:ext cx="292757" cy="291672"/>
              </a:xfrm>
              <a:custGeom>
                <a:avLst/>
                <a:gdLst>
                  <a:gd name="T0" fmla="*/ 103 w 114"/>
                  <a:gd name="T1" fmla="*/ 30 h 114"/>
                  <a:gd name="T2" fmla="*/ 97 w 114"/>
                  <a:gd name="T3" fmla="*/ 31 h 114"/>
                  <a:gd name="T4" fmla="*/ 89 w 114"/>
                  <a:gd name="T5" fmla="*/ 21 h 114"/>
                  <a:gd name="T6" fmla="*/ 92 w 114"/>
                  <a:gd name="T7" fmla="*/ 16 h 114"/>
                  <a:gd name="T8" fmla="*/ 90 w 114"/>
                  <a:gd name="T9" fmla="*/ 10 h 114"/>
                  <a:gd name="T10" fmla="*/ 75 w 114"/>
                  <a:gd name="T11" fmla="*/ 3 h 114"/>
                  <a:gd name="T12" fmla="*/ 69 w 114"/>
                  <a:gd name="T13" fmla="*/ 5 h 114"/>
                  <a:gd name="T14" fmla="*/ 67 w 114"/>
                  <a:gd name="T15" fmla="*/ 9 h 114"/>
                  <a:gd name="T16" fmla="*/ 54 w 114"/>
                  <a:gd name="T17" fmla="*/ 8 h 114"/>
                  <a:gd name="T18" fmla="*/ 53 w 114"/>
                  <a:gd name="T19" fmla="*/ 3 h 114"/>
                  <a:gd name="T20" fmla="*/ 48 w 114"/>
                  <a:gd name="T21" fmla="*/ 1 h 114"/>
                  <a:gd name="T22" fmla="*/ 32 w 114"/>
                  <a:gd name="T23" fmla="*/ 6 h 114"/>
                  <a:gd name="T24" fmla="*/ 29 w 114"/>
                  <a:gd name="T25" fmla="*/ 11 h 114"/>
                  <a:gd name="T26" fmla="*/ 31 w 114"/>
                  <a:gd name="T27" fmla="*/ 14 h 114"/>
                  <a:gd name="T28" fmla="*/ 18 w 114"/>
                  <a:gd name="T29" fmla="*/ 24 h 114"/>
                  <a:gd name="T30" fmla="*/ 16 w 114"/>
                  <a:gd name="T31" fmla="*/ 23 h 114"/>
                  <a:gd name="T32" fmla="*/ 10 w 114"/>
                  <a:gd name="T33" fmla="*/ 24 h 114"/>
                  <a:gd name="T34" fmla="*/ 3 w 114"/>
                  <a:gd name="T35" fmla="*/ 39 h 114"/>
                  <a:gd name="T36" fmla="*/ 5 w 114"/>
                  <a:gd name="T37" fmla="*/ 45 h 114"/>
                  <a:gd name="T38" fmla="*/ 7 w 114"/>
                  <a:gd name="T39" fmla="*/ 46 h 114"/>
                  <a:gd name="T40" fmla="*/ 6 w 114"/>
                  <a:gd name="T41" fmla="*/ 60 h 114"/>
                  <a:gd name="T42" fmla="*/ 3 w 114"/>
                  <a:gd name="T43" fmla="*/ 61 h 114"/>
                  <a:gd name="T44" fmla="*/ 1 w 114"/>
                  <a:gd name="T45" fmla="*/ 66 h 114"/>
                  <a:gd name="T46" fmla="*/ 6 w 114"/>
                  <a:gd name="T47" fmla="*/ 82 h 114"/>
                  <a:gd name="T48" fmla="*/ 11 w 114"/>
                  <a:gd name="T49" fmla="*/ 85 h 114"/>
                  <a:gd name="T50" fmla="*/ 14 w 114"/>
                  <a:gd name="T51" fmla="*/ 84 h 114"/>
                  <a:gd name="T52" fmla="*/ 24 w 114"/>
                  <a:gd name="T53" fmla="*/ 95 h 114"/>
                  <a:gd name="T54" fmla="*/ 23 w 114"/>
                  <a:gd name="T55" fmla="*/ 98 h 114"/>
                  <a:gd name="T56" fmla="*/ 24 w 114"/>
                  <a:gd name="T57" fmla="*/ 104 h 114"/>
                  <a:gd name="T58" fmla="*/ 39 w 114"/>
                  <a:gd name="T59" fmla="*/ 111 h 114"/>
                  <a:gd name="T60" fmla="*/ 45 w 114"/>
                  <a:gd name="T61" fmla="*/ 109 h 114"/>
                  <a:gd name="T62" fmla="*/ 47 w 114"/>
                  <a:gd name="T63" fmla="*/ 105 h 114"/>
                  <a:gd name="T64" fmla="*/ 59 w 114"/>
                  <a:gd name="T65" fmla="*/ 106 h 114"/>
                  <a:gd name="T66" fmla="*/ 61 w 114"/>
                  <a:gd name="T67" fmla="*/ 111 h 114"/>
                  <a:gd name="T68" fmla="*/ 66 w 114"/>
                  <a:gd name="T69" fmla="*/ 113 h 114"/>
                  <a:gd name="T70" fmla="*/ 82 w 114"/>
                  <a:gd name="T71" fmla="*/ 108 h 114"/>
                  <a:gd name="T72" fmla="*/ 85 w 114"/>
                  <a:gd name="T73" fmla="*/ 103 h 114"/>
                  <a:gd name="T74" fmla="*/ 83 w 114"/>
                  <a:gd name="T75" fmla="*/ 97 h 114"/>
                  <a:gd name="T76" fmla="*/ 93 w 114"/>
                  <a:gd name="T77" fmla="*/ 89 h 114"/>
                  <a:gd name="T78" fmla="*/ 98 w 114"/>
                  <a:gd name="T79" fmla="*/ 92 h 114"/>
                  <a:gd name="T80" fmla="*/ 104 w 114"/>
                  <a:gd name="T81" fmla="*/ 90 h 114"/>
                  <a:gd name="T82" fmla="*/ 111 w 114"/>
                  <a:gd name="T83" fmla="*/ 75 h 114"/>
                  <a:gd name="T84" fmla="*/ 109 w 114"/>
                  <a:gd name="T85" fmla="*/ 69 h 114"/>
                  <a:gd name="T86" fmla="*/ 103 w 114"/>
                  <a:gd name="T87" fmla="*/ 66 h 114"/>
                  <a:gd name="T88" fmla="*/ 104 w 114"/>
                  <a:gd name="T89" fmla="*/ 55 h 114"/>
                  <a:gd name="T90" fmla="*/ 111 w 114"/>
                  <a:gd name="T91" fmla="*/ 53 h 114"/>
                  <a:gd name="T92" fmla="*/ 113 w 114"/>
                  <a:gd name="T93" fmla="*/ 48 h 114"/>
                  <a:gd name="T94" fmla="*/ 108 w 114"/>
                  <a:gd name="T95" fmla="*/ 32 h 114"/>
                  <a:gd name="T96" fmla="*/ 103 w 114"/>
                  <a:gd name="T97" fmla="*/ 30 h 114"/>
                  <a:gd name="T98" fmla="*/ 63 w 114"/>
                  <a:gd name="T99" fmla="*/ 82 h 114"/>
                  <a:gd name="T100" fmla="*/ 30 w 114"/>
                  <a:gd name="T101" fmla="*/ 65 h 114"/>
                  <a:gd name="T102" fmla="*/ 47 w 114"/>
                  <a:gd name="T103" fmla="*/ 32 h 114"/>
                  <a:gd name="T104" fmla="*/ 80 w 114"/>
                  <a:gd name="T105" fmla="*/ 49 h 114"/>
                  <a:gd name="T106" fmla="*/ 63 w 114"/>
                  <a:gd name="T107"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4" h="114">
                    <a:moveTo>
                      <a:pt x="103" y="30"/>
                    </a:moveTo>
                    <a:cubicBezTo>
                      <a:pt x="97" y="31"/>
                      <a:pt x="97" y="31"/>
                      <a:pt x="97" y="31"/>
                    </a:cubicBezTo>
                    <a:cubicBezTo>
                      <a:pt x="95" y="28"/>
                      <a:pt x="92" y="24"/>
                      <a:pt x="89" y="21"/>
                    </a:cubicBezTo>
                    <a:cubicBezTo>
                      <a:pt x="92" y="16"/>
                      <a:pt x="92" y="16"/>
                      <a:pt x="92" y="16"/>
                    </a:cubicBezTo>
                    <a:cubicBezTo>
                      <a:pt x="92" y="14"/>
                      <a:pt x="92" y="11"/>
                      <a:pt x="90" y="10"/>
                    </a:cubicBezTo>
                    <a:cubicBezTo>
                      <a:pt x="75" y="3"/>
                      <a:pt x="75" y="3"/>
                      <a:pt x="75" y="3"/>
                    </a:cubicBezTo>
                    <a:cubicBezTo>
                      <a:pt x="73" y="2"/>
                      <a:pt x="70" y="3"/>
                      <a:pt x="69" y="5"/>
                    </a:cubicBezTo>
                    <a:cubicBezTo>
                      <a:pt x="67" y="9"/>
                      <a:pt x="67" y="9"/>
                      <a:pt x="67" y="9"/>
                    </a:cubicBezTo>
                    <a:cubicBezTo>
                      <a:pt x="63" y="8"/>
                      <a:pt x="59" y="8"/>
                      <a:pt x="54" y="8"/>
                    </a:cubicBezTo>
                    <a:cubicBezTo>
                      <a:pt x="53" y="3"/>
                      <a:pt x="53" y="3"/>
                      <a:pt x="53" y="3"/>
                    </a:cubicBezTo>
                    <a:cubicBezTo>
                      <a:pt x="52" y="1"/>
                      <a:pt x="50" y="0"/>
                      <a:pt x="48" y="1"/>
                    </a:cubicBezTo>
                    <a:cubicBezTo>
                      <a:pt x="32" y="6"/>
                      <a:pt x="32" y="6"/>
                      <a:pt x="32" y="6"/>
                    </a:cubicBezTo>
                    <a:cubicBezTo>
                      <a:pt x="30" y="7"/>
                      <a:pt x="29" y="9"/>
                      <a:pt x="29" y="11"/>
                    </a:cubicBezTo>
                    <a:cubicBezTo>
                      <a:pt x="31" y="14"/>
                      <a:pt x="31" y="14"/>
                      <a:pt x="31" y="14"/>
                    </a:cubicBezTo>
                    <a:cubicBezTo>
                      <a:pt x="26" y="17"/>
                      <a:pt x="22" y="20"/>
                      <a:pt x="18" y="24"/>
                    </a:cubicBezTo>
                    <a:cubicBezTo>
                      <a:pt x="16" y="23"/>
                      <a:pt x="16" y="23"/>
                      <a:pt x="16" y="23"/>
                    </a:cubicBezTo>
                    <a:cubicBezTo>
                      <a:pt x="14" y="22"/>
                      <a:pt x="11" y="22"/>
                      <a:pt x="10" y="24"/>
                    </a:cubicBezTo>
                    <a:cubicBezTo>
                      <a:pt x="3" y="39"/>
                      <a:pt x="3" y="39"/>
                      <a:pt x="3" y="39"/>
                    </a:cubicBezTo>
                    <a:cubicBezTo>
                      <a:pt x="2" y="41"/>
                      <a:pt x="3" y="44"/>
                      <a:pt x="5" y="45"/>
                    </a:cubicBezTo>
                    <a:cubicBezTo>
                      <a:pt x="7" y="46"/>
                      <a:pt x="7" y="46"/>
                      <a:pt x="7" y="46"/>
                    </a:cubicBezTo>
                    <a:cubicBezTo>
                      <a:pt x="6" y="51"/>
                      <a:pt x="5" y="55"/>
                      <a:pt x="6" y="60"/>
                    </a:cubicBezTo>
                    <a:cubicBezTo>
                      <a:pt x="3" y="61"/>
                      <a:pt x="3" y="61"/>
                      <a:pt x="3" y="61"/>
                    </a:cubicBezTo>
                    <a:cubicBezTo>
                      <a:pt x="1" y="62"/>
                      <a:pt x="0" y="64"/>
                      <a:pt x="1" y="66"/>
                    </a:cubicBezTo>
                    <a:cubicBezTo>
                      <a:pt x="6" y="82"/>
                      <a:pt x="6" y="82"/>
                      <a:pt x="6" y="82"/>
                    </a:cubicBezTo>
                    <a:cubicBezTo>
                      <a:pt x="7" y="84"/>
                      <a:pt x="9" y="85"/>
                      <a:pt x="11" y="85"/>
                    </a:cubicBezTo>
                    <a:cubicBezTo>
                      <a:pt x="14" y="84"/>
                      <a:pt x="14" y="84"/>
                      <a:pt x="14" y="84"/>
                    </a:cubicBezTo>
                    <a:cubicBezTo>
                      <a:pt x="17" y="88"/>
                      <a:pt x="20" y="92"/>
                      <a:pt x="24" y="95"/>
                    </a:cubicBezTo>
                    <a:cubicBezTo>
                      <a:pt x="23" y="98"/>
                      <a:pt x="23" y="98"/>
                      <a:pt x="23" y="98"/>
                    </a:cubicBezTo>
                    <a:cubicBezTo>
                      <a:pt x="22" y="100"/>
                      <a:pt x="22" y="103"/>
                      <a:pt x="24" y="104"/>
                    </a:cubicBezTo>
                    <a:cubicBezTo>
                      <a:pt x="39" y="111"/>
                      <a:pt x="39" y="111"/>
                      <a:pt x="39" y="111"/>
                    </a:cubicBezTo>
                    <a:cubicBezTo>
                      <a:pt x="41" y="112"/>
                      <a:pt x="44" y="111"/>
                      <a:pt x="45" y="109"/>
                    </a:cubicBezTo>
                    <a:cubicBezTo>
                      <a:pt x="47" y="105"/>
                      <a:pt x="47" y="105"/>
                      <a:pt x="47" y="105"/>
                    </a:cubicBezTo>
                    <a:cubicBezTo>
                      <a:pt x="51" y="106"/>
                      <a:pt x="55" y="106"/>
                      <a:pt x="59" y="106"/>
                    </a:cubicBezTo>
                    <a:cubicBezTo>
                      <a:pt x="61" y="111"/>
                      <a:pt x="61" y="111"/>
                      <a:pt x="61" y="111"/>
                    </a:cubicBezTo>
                    <a:cubicBezTo>
                      <a:pt x="62" y="113"/>
                      <a:pt x="64" y="114"/>
                      <a:pt x="66" y="113"/>
                    </a:cubicBezTo>
                    <a:cubicBezTo>
                      <a:pt x="82" y="108"/>
                      <a:pt x="82" y="108"/>
                      <a:pt x="82" y="108"/>
                    </a:cubicBezTo>
                    <a:cubicBezTo>
                      <a:pt x="84" y="108"/>
                      <a:pt x="85" y="105"/>
                      <a:pt x="85" y="103"/>
                    </a:cubicBezTo>
                    <a:cubicBezTo>
                      <a:pt x="83" y="97"/>
                      <a:pt x="83" y="97"/>
                      <a:pt x="83" y="97"/>
                    </a:cubicBezTo>
                    <a:cubicBezTo>
                      <a:pt x="86" y="95"/>
                      <a:pt x="90" y="92"/>
                      <a:pt x="93" y="89"/>
                    </a:cubicBezTo>
                    <a:cubicBezTo>
                      <a:pt x="98" y="92"/>
                      <a:pt x="98" y="92"/>
                      <a:pt x="98" y="92"/>
                    </a:cubicBezTo>
                    <a:cubicBezTo>
                      <a:pt x="100" y="92"/>
                      <a:pt x="103" y="92"/>
                      <a:pt x="104" y="90"/>
                    </a:cubicBezTo>
                    <a:cubicBezTo>
                      <a:pt x="111" y="75"/>
                      <a:pt x="111" y="75"/>
                      <a:pt x="111" y="75"/>
                    </a:cubicBezTo>
                    <a:cubicBezTo>
                      <a:pt x="112" y="73"/>
                      <a:pt x="111" y="70"/>
                      <a:pt x="109" y="69"/>
                    </a:cubicBezTo>
                    <a:cubicBezTo>
                      <a:pt x="103" y="66"/>
                      <a:pt x="103" y="66"/>
                      <a:pt x="103" y="66"/>
                    </a:cubicBezTo>
                    <a:cubicBezTo>
                      <a:pt x="104" y="63"/>
                      <a:pt x="104" y="59"/>
                      <a:pt x="104" y="55"/>
                    </a:cubicBezTo>
                    <a:cubicBezTo>
                      <a:pt x="111" y="53"/>
                      <a:pt x="111" y="53"/>
                      <a:pt x="111" y="53"/>
                    </a:cubicBezTo>
                    <a:cubicBezTo>
                      <a:pt x="113" y="52"/>
                      <a:pt x="114" y="50"/>
                      <a:pt x="113" y="48"/>
                    </a:cubicBezTo>
                    <a:cubicBezTo>
                      <a:pt x="108" y="32"/>
                      <a:pt x="108" y="32"/>
                      <a:pt x="108" y="32"/>
                    </a:cubicBezTo>
                    <a:cubicBezTo>
                      <a:pt x="108" y="30"/>
                      <a:pt x="105" y="29"/>
                      <a:pt x="103" y="30"/>
                    </a:cubicBezTo>
                    <a:close/>
                    <a:moveTo>
                      <a:pt x="63" y="82"/>
                    </a:moveTo>
                    <a:cubicBezTo>
                      <a:pt x="49" y="86"/>
                      <a:pt x="34" y="79"/>
                      <a:pt x="30" y="65"/>
                    </a:cubicBezTo>
                    <a:cubicBezTo>
                      <a:pt x="25" y="51"/>
                      <a:pt x="33" y="36"/>
                      <a:pt x="47" y="32"/>
                    </a:cubicBezTo>
                    <a:cubicBezTo>
                      <a:pt x="61" y="27"/>
                      <a:pt x="76" y="35"/>
                      <a:pt x="80" y="49"/>
                    </a:cubicBezTo>
                    <a:cubicBezTo>
                      <a:pt x="85" y="63"/>
                      <a:pt x="77" y="78"/>
                      <a:pt x="63" y="8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9" name="Group 8"/>
            <p:cNvGrpSpPr/>
            <p:nvPr/>
          </p:nvGrpSpPr>
          <p:grpSpPr>
            <a:xfrm>
              <a:off x="8820262" y="4009693"/>
              <a:ext cx="724050" cy="741973"/>
              <a:chOff x="8990972" y="3802641"/>
              <a:chExt cx="876101" cy="897787"/>
            </a:xfrm>
          </p:grpSpPr>
          <p:sp>
            <p:nvSpPr>
              <p:cNvPr id="10" name="Freeform 8"/>
              <p:cNvSpPr>
                <a:spLocks/>
              </p:cNvSpPr>
              <p:nvPr/>
            </p:nvSpPr>
            <p:spPr bwMode="auto">
              <a:xfrm>
                <a:off x="8990972" y="3802641"/>
                <a:ext cx="876101" cy="897787"/>
              </a:xfrm>
              <a:custGeom>
                <a:avLst/>
                <a:gdLst>
                  <a:gd name="T0" fmla="*/ 266 w 342"/>
                  <a:gd name="T1" fmla="*/ 292 h 350"/>
                  <a:gd name="T2" fmla="*/ 290 w 342"/>
                  <a:gd name="T3" fmla="*/ 78 h 350"/>
                  <a:gd name="T4" fmla="*/ 76 w 342"/>
                  <a:gd name="T5" fmla="*/ 52 h 350"/>
                  <a:gd name="T6" fmla="*/ 53 w 342"/>
                  <a:gd name="T7" fmla="*/ 265 h 350"/>
                  <a:gd name="T8" fmla="*/ 59 w 342"/>
                  <a:gd name="T9" fmla="*/ 273 h 350"/>
                  <a:gd name="T10" fmla="*/ 54 w 342"/>
                  <a:gd name="T11" fmla="*/ 350 h 350"/>
                  <a:gd name="T12" fmla="*/ 114 w 342"/>
                  <a:gd name="T13" fmla="*/ 312 h 350"/>
                  <a:gd name="T14" fmla="*/ 266 w 342"/>
                  <a:gd name="T15" fmla="*/ 292 h 3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2" h="350">
                    <a:moveTo>
                      <a:pt x="266" y="292"/>
                    </a:moveTo>
                    <a:cubicBezTo>
                      <a:pt x="331" y="240"/>
                      <a:pt x="342" y="144"/>
                      <a:pt x="290" y="78"/>
                    </a:cubicBezTo>
                    <a:cubicBezTo>
                      <a:pt x="237" y="12"/>
                      <a:pt x="142" y="0"/>
                      <a:pt x="76" y="52"/>
                    </a:cubicBezTo>
                    <a:cubicBezTo>
                      <a:pt x="11" y="104"/>
                      <a:pt x="0" y="199"/>
                      <a:pt x="53" y="265"/>
                    </a:cubicBezTo>
                    <a:cubicBezTo>
                      <a:pt x="55" y="268"/>
                      <a:pt x="57" y="271"/>
                      <a:pt x="59" y="273"/>
                    </a:cubicBezTo>
                    <a:cubicBezTo>
                      <a:pt x="54" y="350"/>
                      <a:pt x="54" y="350"/>
                      <a:pt x="54" y="350"/>
                    </a:cubicBezTo>
                    <a:cubicBezTo>
                      <a:pt x="114" y="312"/>
                      <a:pt x="114" y="312"/>
                      <a:pt x="114" y="312"/>
                    </a:cubicBezTo>
                    <a:cubicBezTo>
                      <a:pt x="163" y="333"/>
                      <a:pt x="221" y="327"/>
                      <a:pt x="266" y="29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24"/>
              <p:cNvSpPr>
                <a:spLocks/>
              </p:cNvSpPr>
              <p:nvPr/>
            </p:nvSpPr>
            <p:spPr bwMode="auto">
              <a:xfrm>
                <a:off x="9139518" y="4086723"/>
                <a:ext cx="535636" cy="285167"/>
              </a:xfrm>
              <a:custGeom>
                <a:avLst/>
                <a:gdLst>
                  <a:gd name="T0" fmla="*/ 190 w 209"/>
                  <a:gd name="T1" fmla="*/ 21 h 111"/>
                  <a:gd name="T2" fmla="*/ 48 w 209"/>
                  <a:gd name="T3" fmla="*/ 21 h 111"/>
                  <a:gd name="T4" fmla="*/ 46 w 209"/>
                  <a:gd name="T5" fmla="*/ 21 h 111"/>
                  <a:gd name="T6" fmla="*/ 30 w 209"/>
                  <a:gd name="T7" fmla="*/ 3 h 111"/>
                  <a:gd name="T8" fmla="*/ 23 w 209"/>
                  <a:gd name="T9" fmla="*/ 0 h 111"/>
                  <a:gd name="T10" fmla="*/ 14 w 209"/>
                  <a:gd name="T11" fmla="*/ 0 h 111"/>
                  <a:gd name="T12" fmla="*/ 10 w 209"/>
                  <a:gd name="T13" fmla="*/ 0 h 111"/>
                  <a:gd name="T14" fmla="*/ 0 w 209"/>
                  <a:gd name="T15" fmla="*/ 10 h 111"/>
                  <a:gd name="T16" fmla="*/ 10 w 209"/>
                  <a:gd name="T17" fmla="*/ 20 h 111"/>
                  <a:gd name="T18" fmla="*/ 18 w 209"/>
                  <a:gd name="T19" fmla="*/ 15 h 111"/>
                  <a:gd name="T20" fmla="*/ 23 w 209"/>
                  <a:gd name="T21" fmla="*/ 15 h 111"/>
                  <a:gd name="T22" fmla="*/ 31 w 209"/>
                  <a:gd name="T23" fmla="*/ 19 h 111"/>
                  <a:gd name="T24" fmla="*/ 36 w 209"/>
                  <a:gd name="T25" fmla="*/ 26 h 111"/>
                  <a:gd name="T26" fmla="*/ 36 w 209"/>
                  <a:gd name="T27" fmla="*/ 32 h 111"/>
                  <a:gd name="T28" fmla="*/ 75 w 209"/>
                  <a:gd name="T29" fmla="*/ 107 h 111"/>
                  <a:gd name="T30" fmla="*/ 76 w 209"/>
                  <a:gd name="T31" fmla="*/ 108 h 111"/>
                  <a:gd name="T32" fmla="*/ 78 w 209"/>
                  <a:gd name="T33" fmla="*/ 110 h 111"/>
                  <a:gd name="T34" fmla="*/ 80 w 209"/>
                  <a:gd name="T35" fmla="*/ 111 h 111"/>
                  <a:gd name="T36" fmla="*/ 83 w 209"/>
                  <a:gd name="T37" fmla="*/ 111 h 111"/>
                  <a:gd name="T38" fmla="*/ 145 w 209"/>
                  <a:gd name="T39" fmla="*/ 111 h 111"/>
                  <a:gd name="T40" fmla="*/ 160 w 209"/>
                  <a:gd name="T41" fmla="*/ 104 h 111"/>
                  <a:gd name="T42" fmla="*/ 160 w 209"/>
                  <a:gd name="T43" fmla="*/ 103 h 111"/>
                  <a:gd name="T44" fmla="*/ 160 w 209"/>
                  <a:gd name="T45" fmla="*/ 102 h 111"/>
                  <a:gd name="T46" fmla="*/ 160 w 209"/>
                  <a:gd name="T47" fmla="*/ 101 h 111"/>
                  <a:gd name="T48" fmla="*/ 159 w 209"/>
                  <a:gd name="T49" fmla="*/ 100 h 111"/>
                  <a:gd name="T50" fmla="*/ 159 w 209"/>
                  <a:gd name="T51" fmla="*/ 99 h 111"/>
                  <a:gd name="T52" fmla="*/ 157 w 209"/>
                  <a:gd name="T53" fmla="*/ 99 h 111"/>
                  <a:gd name="T54" fmla="*/ 155 w 209"/>
                  <a:gd name="T55" fmla="*/ 98 h 111"/>
                  <a:gd name="T56" fmla="*/ 88 w 209"/>
                  <a:gd name="T57" fmla="*/ 98 h 111"/>
                  <a:gd name="T58" fmla="*/ 83 w 209"/>
                  <a:gd name="T59" fmla="*/ 95 h 111"/>
                  <a:gd name="T60" fmla="*/ 79 w 209"/>
                  <a:gd name="T61" fmla="*/ 85 h 111"/>
                  <a:gd name="T62" fmla="*/ 88 w 209"/>
                  <a:gd name="T63" fmla="*/ 83 h 111"/>
                  <a:gd name="T64" fmla="*/ 167 w 209"/>
                  <a:gd name="T65" fmla="*/ 83 h 111"/>
                  <a:gd name="T66" fmla="*/ 169 w 209"/>
                  <a:gd name="T67" fmla="*/ 83 h 111"/>
                  <a:gd name="T68" fmla="*/ 170 w 209"/>
                  <a:gd name="T69" fmla="*/ 83 h 111"/>
                  <a:gd name="T70" fmla="*/ 171 w 209"/>
                  <a:gd name="T71" fmla="*/ 83 h 111"/>
                  <a:gd name="T72" fmla="*/ 172 w 209"/>
                  <a:gd name="T73" fmla="*/ 82 h 111"/>
                  <a:gd name="T74" fmla="*/ 173 w 209"/>
                  <a:gd name="T75" fmla="*/ 81 h 111"/>
                  <a:gd name="T76" fmla="*/ 174 w 209"/>
                  <a:gd name="T77" fmla="*/ 81 h 111"/>
                  <a:gd name="T78" fmla="*/ 174 w 209"/>
                  <a:gd name="T79" fmla="*/ 80 h 111"/>
                  <a:gd name="T80" fmla="*/ 175 w 209"/>
                  <a:gd name="T81" fmla="*/ 79 h 111"/>
                  <a:gd name="T82" fmla="*/ 202 w 209"/>
                  <a:gd name="T83" fmla="*/ 32 h 111"/>
                  <a:gd name="T84" fmla="*/ 190 w 209"/>
                  <a:gd name="T85" fmla="*/ 2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09" h="111">
                    <a:moveTo>
                      <a:pt x="190" y="21"/>
                    </a:moveTo>
                    <a:cubicBezTo>
                      <a:pt x="48" y="21"/>
                      <a:pt x="48" y="21"/>
                      <a:pt x="48" y="21"/>
                    </a:cubicBezTo>
                    <a:cubicBezTo>
                      <a:pt x="48" y="21"/>
                      <a:pt x="47" y="21"/>
                      <a:pt x="46" y="21"/>
                    </a:cubicBezTo>
                    <a:cubicBezTo>
                      <a:pt x="30" y="3"/>
                      <a:pt x="30" y="3"/>
                      <a:pt x="30" y="3"/>
                    </a:cubicBezTo>
                    <a:cubicBezTo>
                      <a:pt x="30" y="3"/>
                      <a:pt x="28" y="0"/>
                      <a:pt x="23" y="0"/>
                    </a:cubicBezTo>
                    <a:cubicBezTo>
                      <a:pt x="19" y="1"/>
                      <a:pt x="16" y="0"/>
                      <a:pt x="14" y="0"/>
                    </a:cubicBezTo>
                    <a:cubicBezTo>
                      <a:pt x="12" y="0"/>
                      <a:pt x="11" y="0"/>
                      <a:pt x="10" y="0"/>
                    </a:cubicBezTo>
                    <a:cubicBezTo>
                      <a:pt x="4" y="0"/>
                      <a:pt x="0" y="4"/>
                      <a:pt x="0" y="10"/>
                    </a:cubicBezTo>
                    <a:cubicBezTo>
                      <a:pt x="0" y="15"/>
                      <a:pt x="4" y="20"/>
                      <a:pt x="10" y="20"/>
                    </a:cubicBezTo>
                    <a:cubicBezTo>
                      <a:pt x="13" y="20"/>
                      <a:pt x="16" y="18"/>
                      <a:pt x="18" y="15"/>
                    </a:cubicBezTo>
                    <a:cubicBezTo>
                      <a:pt x="23" y="15"/>
                      <a:pt x="23" y="15"/>
                      <a:pt x="23" y="15"/>
                    </a:cubicBezTo>
                    <a:cubicBezTo>
                      <a:pt x="23" y="15"/>
                      <a:pt x="27" y="14"/>
                      <a:pt x="31" y="19"/>
                    </a:cubicBezTo>
                    <a:cubicBezTo>
                      <a:pt x="32" y="20"/>
                      <a:pt x="33" y="23"/>
                      <a:pt x="36" y="26"/>
                    </a:cubicBezTo>
                    <a:cubicBezTo>
                      <a:pt x="35" y="27"/>
                      <a:pt x="36" y="29"/>
                      <a:pt x="36" y="32"/>
                    </a:cubicBezTo>
                    <a:cubicBezTo>
                      <a:pt x="75" y="107"/>
                      <a:pt x="75" y="107"/>
                      <a:pt x="75" y="107"/>
                    </a:cubicBezTo>
                    <a:cubicBezTo>
                      <a:pt x="76" y="108"/>
                      <a:pt x="76" y="108"/>
                      <a:pt x="76" y="108"/>
                    </a:cubicBezTo>
                    <a:cubicBezTo>
                      <a:pt x="78" y="110"/>
                      <a:pt x="78" y="110"/>
                      <a:pt x="78" y="110"/>
                    </a:cubicBezTo>
                    <a:cubicBezTo>
                      <a:pt x="80" y="111"/>
                      <a:pt x="80" y="111"/>
                      <a:pt x="80" y="111"/>
                    </a:cubicBezTo>
                    <a:cubicBezTo>
                      <a:pt x="83" y="111"/>
                      <a:pt x="83" y="111"/>
                      <a:pt x="83" y="111"/>
                    </a:cubicBezTo>
                    <a:cubicBezTo>
                      <a:pt x="145" y="111"/>
                      <a:pt x="145" y="111"/>
                      <a:pt x="145" y="111"/>
                    </a:cubicBezTo>
                    <a:cubicBezTo>
                      <a:pt x="156" y="111"/>
                      <a:pt x="160" y="107"/>
                      <a:pt x="160" y="104"/>
                    </a:cubicBezTo>
                    <a:cubicBezTo>
                      <a:pt x="160" y="103"/>
                      <a:pt x="160" y="103"/>
                      <a:pt x="160" y="103"/>
                    </a:cubicBezTo>
                    <a:cubicBezTo>
                      <a:pt x="160" y="102"/>
                      <a:pt x="160" y="102"/>
                      <a:pt x="160" y="102"/>
                    </a:cubicBezTo>
                    <a:cubicBezTo>
                      <a:pt x="160" y="101"/>
                      <a:pt x="160" y="101"/>
                      <a:pt x="160" y="101"/>
                    </a:cubicBezTo>
                    <a:cubicBezTo>
                      <a:pt x="159" y="100"/>
                      <a:pt x="159" y="100"/>
                      <a:pt x="159" y="100"/>
                    </a:cubicBezTo>
                    <a:cubicBezTo>
                      <a:pt x="159" y="99"/>
                      <a:pt x="159" y="99"/>
                      <a:pt x="159" y="99"/>
                    </a:cubicBezTo>
                    <a:cubicBezTo>
                      <a:pt x="157" y="99"/>
                      <a:pt x="157" y="99"/>
                      <a:pt x="157" y="99"/>
                    </a:cubicBezTo>
                    <a:cubicBezTo>
                      <a:pt x="155" y="98"/>
                      <a:pt x="155" y="98"/>
                      <a:pt x="155" y="98"/>
                    </a:cubicBezTo>
                    <a:cubicBezTo>
                      <a:pt x="88" y="98"/>
                      <a:pt x="88" y="98"/>
                      <a:pt x="88" y="98"/>
                    </a:cubicBezTo>
                    <a:cubicBezTo>
                      <a:pt x="88" y="98"/>
                      <a:pt x="85" y="99"/>
                      <a:pt x="83" y="95"/>
                    </a:cubicBezTo>
                    <a:cubicBezTo>
                      <a:pt x="79" y="85"/>
                      <a:pt x="79" y="85"/>
                      <a:pt x="79" y="85"/>
                    </a:cubicBezTo>
                    <a:cubicBezTo>
                      <a:pt x="79" y="83"/>
                      <a:pt x="86" y="83"/>
                      <a:pt x="88" y="83"/>
                    </a:cubicBezTo>
                    <a:cubicBezTo>
                      <a:pt x="167" y="83"/>
                      <a:pt x="167" y="83"/>
                      <a:pt x="167" y="83"/>
                    </a:cubicBezTo>
                    <a:cubicBezTo>
                      <a:pt x="169" y="83"/>
                      <a:pt x="169" y="83"/>
                      <a:pt x="169" y="83"/>
                    </a:cubicBezTo>
                    <a:cubicBezTo>
                      <a:pt x="170" y="83"/>
                      <a:pt x="170" y="83"/>
                      <a:pt x="170" y="83"/>
                    </a:cubicBezTo>
                    <a:cubicBezTo>
                      <a:pt x="171" y="83"/>
                      <a:pt x="171" y="83"/>
                      <a:pt x="171" y="83"/>
                    </a:cubicBezTo>
                    <a:cubicBezTo>
                      <a:pt x="172" y="82"/>
                      <a:pt x="172" y="82"/>
                      <a:pt x="172" y="82"/>
                    </a:cubicBezTo>
                    <a:cubicBezTo>
                      <a:pt x="173" y="81"/>
                      <a:pt x="173" y="81"/>
                      <a:pt x="173" y="81"/>
                    </a:cubicBezTo>
                    <a:cubicBezTo>
                      <a:pt x="174" y="81"/>
                      <a:pt x="174" y="81"/>
                      <a:pt x="174" y="81"/>
                    </a:cubicBezTo>
                    <a:cubicBezTo>
                      <a:pt x="174" y="80"/>
                      <a:pt x="174" y="80"/>
                      <a:pt x="174" y="80"/>
                    </a:cubicBezTo>
                    <a:cubicBezTo>
                      <a:pt x="175" y="79"/>
                      <a:pt x="175" y="79"/>
                      <a:pt x="175" y="79"/>
                    </a:cubicBezTo>
                    <a:cubicBezTo>
                      <a:pt x="202" y="32"/>
                      <a:pt x="202" y="32"/>
                      <a:pt x="202" y="32"/>
                    </a:cubicBezTo>
                    <a:cubicBezTo>
                      <a:pt x="209" y="21"/>
                      <a:pt x="203" y="21"/>
                      <a:pt x="190" y="2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Oval 25"/>
              <p:cNvSpPr>
                <a:spLocks noChangeArrowheads="1"/>
              </p:cNvSpPr>
              <p:nvPr/>
            </p:nvSpPr>
            <p:spPr bwMode="auto">
              <a:xfrm>
                <a:off x="9344448" y="4400081"/>
                <a:ext cx="66141" cy="6939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Oval 26"/>
              <p:cNvSpPr>
                <a:spLocks noChangeArrowheads="1"/>
              </p:cNvSpPr>
              <p:nvPr/>
            </p:nvSpPr>
            <p:spPr bwMode="auto">
              <a:xfrm>
                <a:off x="9477815" y="4400081"/>
                <a:ext cx="66141" cy="69394"/>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4" name="Group 13"/>
            <p:cNvGrpSpPr/>
            <p:nvPr/>
          </p:nvGrpSpPr>
          <p:grpSpPr>
            <a:xfrm>
              <a:off x="9750416" y="2212111"/>
              <a:ext cx="1059194" cy="1174790"/>
              <a:chOff x="10116458" y="1627567"/>
              <a:chExt cx="1281624" cy="1421496"/>
            </a:xfrm>
          </p:grpSpPr>
          <p:sp>
            <p:nvSpPr>
              <p:cNvPr id="15" name="Freeform 11"/>
              <p:cNvSpPr>
                <a:spLocks/>
              </p:cNvSpPr>
              <p:nvPr/>
            </p:nvSpPr>
            <p:spPr bwMode="auto">
              <a:xfrm>
                <a:off x="10116458" y="1627567"/>
                <a:ext cx="1281624" cy="1421496"/>
              </a:xfrm>
              <a:custGeom>
                <a:avLst/>
                <a:gdLst>
                  <a:gd name="T0" fmla="*/ 448 w 500"/>
                  <a:gd name="T1" fmla="*/ 345 h 554"/>
                  <a:gd name="T2" fmla="*/ 345 w 500"/>
                  <a:gd name="T3" fmla="*/ 53 h 554"/>
                  <a:gd name="T4" fmla="*/ 52 w 500"/>
                  <a:gd name="T5" fmla="*/ 153 h 554"/>
                  <a:gd name="T6" fmla="*/ 155 w 500"/>
                  <a:gd name="T7" fmla="*/ 445 h 554"/>
                  <a:gd name="T8" fmla="*/ 169 w 500"/>
                  <a:gd name="T9" fmla="*/ 451 h 554"/>
                  <a:gd name="T10" fmla="*/ 210 w 500"/>
                  <a:gd name="T11" fmla="*/ 554 h 554"/>
                  <a:gd name="T12" fmla="*/ 264 w 500"/>
                  <a:gd name="T13" fmla="*/ 467 h 554"/>
                  <a:gd name="T14" fmla="*/ 448 w 500"/>
                  <a:gd name="T15" fmla="*/ 345 h 5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54">
                    <a:moveTo>
                      <a:pt x="448" y="345"/>
                    </a:moveTo>
                    <a:cubicBezTo>
                      <a:pt x="500" y="237"/>
                      <a:pt x="454" y="106"/>
                      <a:pt x="345" y="53"/>
                    </a:cubicBezTo>
                    <a:cubicBezTo>
                      <a:pt x="235" y="0"/>
                      <a:pt x="104" y="45"/>
                      <a:pt x="52" y="153"/>
                    </a:cubicBezTo>
                    <a:cubicBezTo>
                      <a:pt x="0" y="261"/>
                      <a:pt x="46" y="392"/>
                      <a:pt x="155" y="445"/>
                    </a:cubicBezTo>
                    <a:cubicBezTo>
                      <a:pt x="160" y="447"/>
                      <a:pt x="164" y="449"/>
                      <a:pt x="169" y="451"/>
                    </a:cubicBezTo>
                    <a:cubicBezTo>
                      <a:pt x="210" y="554"/>
                      <a:pt x="210" y="554"/>
                      <a:pt x="210" y="554"/>
                    </a:cubicBezTo>
                    <a:cubicBezTo>
                      <a:pt x="264" y="467"/>
                      <a:pt x="264" y="467"/>
                      <a:pt x="264" y="467"/>
                    </a:cubicBezTo>
                    <a:cubicBezTo>
                      <a:pt x="341" y="463"/>
                      <a:pt x="413" y="418"/>
                      <a:pt x="448" y="345"/>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27"/>
              <p:cNvSpPr>
                <a:spLocks/>
              </p:cNvSpPr>
              <p:nvPr/>
            </p:nvSpPr>
            <p:spPr bwMode="auto">
              <a:xfrm>
                <a:off x="10379939" y="2194647"/>
                <a:ext cx="251554" cy="330707"/>
              </a:xfrm>
              <a:custGeom>
                <a:avLst/>
                <a:gdLst>
                  <a:gd name="T0" fmla="*/ 78 w 98"/>
                  <a:gd name="T1" fmla="*/ 44 h 129"/>
                  <a:gd name="T2" fmla="*/ 98 w 98"/>
                  <a:gd name="T3" fmla="*/ 55 h 129"/>
                  <a:gd name="T4" fmla="*/ 67 w 98"/>
                  <a:gd name="T5" fmla="*/ 0 h 129"/>
                  <a:gd name="T6" fmla="*/ 3 w 98"/>
                  <a:gd name="T7" fmla="*/ 0 h 129"/>
                  <a:gd name="T8" fmla="*/ 21 w 98"/>
                  <a:gd name="T9" fmla="*/ 11 h 129"/>
                  <a:gd name="T10" fmla="*/ 7 w 98"/>
                  <a:gd name="T11" fmla="*/ 38 h 129"/>
                  <a:gd name="T12" fmla="*/ 7 w 98"/>
                  <a:gd name="T13" fmla="*/ 64 h 129"/>
                  <a:gd name="T14" fmla="*/ 44 w 98"/>
                  <a:gd name="T15" fmla="*/ 129 h 129"/>
                  <a:gd name="T16" fmla="*/ 47 w 98"/>
                  <a:gd name="T17" fmla="*/ 97 h 129"/>
                  <a:gd name="T18" fmla="*/ 78 w 98"/>
                  <a:gd name="T19" fmla="*/ 4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29">
                    <a:moveTo>
                      <a:pt x="78" y="44"/>
                    </a:moveTo>
                    <a:cubicBezTo>
                      <a:pt x="98" y="55"/>
                      <a:pt x="98" y="55"/>
                      <a:pt x="98" y="55"/>
                    </a:cubicBezTo>
                    <a:cubicBezTo>
                      <a:pt x="67" y="0"/>
                      <a:pt x="67" y="0"/>
                      <a:pt x="67" y="0"/>
                    </a:cubicBezTo>
                    <a:cubicBezTo>
                      <a:pt x="3" y="0"/>
                      <a:pt x="3" y="0"/>
                      <a:pt x="3" y="0"/>
                    </a:cubicBezTo>
                    <a:cubicBezTo>
                      <a:pt x="21" y="11"/>
                      <a:pt x="21" y="11"/>
                      <a:pt x="21" y="11"/>
                    </a:cubicBezTo>
                    <a:cubicBezTo>
                      <a:pt x="7" y="38"/>
                      <a:pt x="7" y="38"/>
                      <a:pt x="7" y="38"/>
                    </a:cubicBezTo>
                    <a:cubicBezTo>
                      <a:pt x="0" y="50"/>
                      <a:pt x="7" y="64"/>
                      <a:pt x="7" y="64"/>
                    </a:cubicBezTo>
                    <a:cubicBezTo>
                      <a:pt x="44" y="129"/>
                      <a:pt x="44" y="129"/>
                      <a:pt x="44" y="129"/>
                    </a:cubicBezTo>
                    <a:cubicBezTo>
                      <a:pt x="38" y="117"/>
                      <a:pt x="47" y="97"/>
                      <a:pt x="47" y="97"/>
                    </a:cubicBezTo>
                    <a:lnTo>
                      <a:pt x="78" y="4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28"/>
              <p:cNvSpPr>
                <a:spLocks/>
              </p:cNvSpPr>
              <p:nvPr/>
            </p:nvSpPr>
            <p:spPr bwMode="auto">
              <a:xfrm>
                <a:off x="10460176" y="2435358"/>
                <a:ext cx="274324" cy="166980"/>
              </a:xfrm>
              <a:custGeom>
                <a:avLst/>
                <a:gdLst>
                  <a:gd name="T0" fmla="*/ 62 w 107"/>
                  <a:gd name="T1" fmla="*/ 65 h 65"/>
                  <a:gd name="T2" fmla="*/ 107 w 107"/>
                  <a:gd name="T3" fmla="*/ 64 h 65"/>
                  <a:gd name="T4" fmla="*/ 107 w 107"/>
                  <a:gd name="T5" fmla="*/ 0 h 65"/>
                  <a:gd name="T6" fmla="*/ 30 w 107"/>
                  <a:gd name="T7" fmla="*/ 0 h 65"/>
                  <a:gd name="T8" fmla="*/ 62 w 107"/>
                  <a:gd name="T9" fmla="*/ 65 h 65"/>
                </a:gdLst>
                <a:ahLst/>
                <a:cxnLst>
                  <a:cxn ang="0">
                    <a:pos x="T0" y="T1"/>
                  </a:cxn>
                  <a:cxn ang="0">
                    <a:pos x="T2" y="T3"/>
                  </a:cxn>
                  <a:cxn ang="0">
                    <a:pos x="T4" y="T5"/>
                  </a:cxn>
                  <a:cxn ang="0">
                    <a:pos x="T6" y="T7"/>
                  </a:cxn>
                  <a:cxn ang="0">
                    <a:pos x="T8" y="T9"/>
                  </a:cxn>
                </a:cxnLst>
                <a:rect l="0" t="0" r="r" b="b"/>
                <a:pathLst>
                  <a:path w="107" h="65">
                    <a:moveTo>
                      <a:pt x="62" y="65"/>
                    </a:moveTo>
                    <a:cubicBezTo>
                      <a:pt x="107" y="64"/>
                      <a:pt x="107" y="64"/>
                      <a:pt x="107" y="64"/>
                    </a:cubicBezTo>
                    <a:cubicBezTo>
                      <a:pt x="107" y="0"/>
                      <a:pt x="107" y="0"/>
                      <a:pt x="107" y="0"/>
                    </a:cubicBezTo>
                    <a:cubicBezTo>
                      <a:pt x="30" y="0"/>
                      <a:pt x="30" y="0"/>
                      <a:pt x="30" y="0"/>
                    </a:cubicBezTo>
                    <a:cubicBezTo>
                      <a:pt x="30" y="0"/>
                      <a:pt x="0" y="58"/>
                      <a:pt x="62" y="6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29"/>
              <p:cNvSpPr>
                <a:spLocks/>
              </p:cNvSpPr>
              <p:nvPr/>
            </p:nvSpPr>
            <p:spPr bwMode="auto">
              <a:xfrm>
                <a:off x="10678117" y="1925745"/>
                <a:ext cx="338297" cy="214688"/>
              </a:xfrm>
              <a:custGeom>
                <a:avLst/>
                <a:gdLst>
                  <a:gd name="T0" fmla="*/ 101 w 132"/>
                  <a:gd name="T1" fmla="*/ 83 h 84"/>
                  <a:gd name="T2" fmla="*/ 132 w 132"/>
                  <a:gd name="T3" fmla="*/ 28 h 84"/>
                  <a:gd name="T4" fmla="*/ 113 w 132"/>
                  <a:gd name="T5" fmla="*/ 38 h 84"/>
                  <a:gd name="T6" fmla="*/ 97 w 132"/>
                  <a:gd name="T7" fmla="*/ 12 h 84"/>
                  <a:gd name="T8" fmla="*/ 74 w 132"/>
                  <a:gd name="T9" fmla="*/ 0 h 84"/>
                  <a:gd name="T10" fmla="*/ 0 w 132"/>
                  <a:gd name="T11" fmla="*/ 0 h 84"/>
                  <a:gd name="T12" fmla="*/ 26 w 132"/>
                  <a:gd name="T13" fmla="*/ 19 h 84"/>
                  <a:gd name="T14" fmla="*/ 57 w 132"/>
                  <a:gd name="T15" fmla="*/ 71 h 84"/>
                  <a:gd name="T16" fmla="*/ 38 w 132"/>
                  <a:gd name="T17" fmla="*/ 84 h 84"/>
                  <a:gd name="T18" fmla="*/ 101 w 132"/>
                  <a:gd name="T19" fmla="*/ 8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2" h="84">
                    <a:moveTo>
                      <a:pt x="101" y="83"/>
                    </a:moveTo>
                    <a:cubicBezTo>
                      <a:pt x="132" y="28"/>
                      <a:pt x="132" y="28"/>
                      <a:pt x="132" y="28"/>
                    </a:cubicBezTo>
                    <a:cubicBezTo>
                      <a:pt x="113" y="38"/>
                      <a:pt x="113" y="38"/>
                      <a:pt x="113" y="38"/>
                    </a:cubicBezTo>
                    <a:cubicBezTo>
                      <a:pt x="97" y="12"/>
                      <a:pt x="97" y="12"/>
                      <a:pt x="97" y="12"/>
                    </a:cubicBezTo>
                    <a:cubicBezTo>
                      <a:pt x="90" y="1"/>
                      <a:pt x="74" y="0"/>
                      <a:pt x="74" y="0"/>
                    </a:cubicBezTo>
                    <a:cubicBezTo>
                      <a:pt x="0" y="0"/>
                      <a:pt x="0" y="0"/>
                      <a:pt x="0" y="0"/>
                    </a:cubicBezTo>
                    <a:cubicBezTo>
                      <a:pt x="13" y="1"/>
                      <a:pt x="26" y="19"/>
                      <a:pt x="26" y="19"/>
                    </a:cubicBezTo>
                    <a:cubicBezTo>
                      <a:pt x="57" y="71"/>
                      <a:pt x="57" y="71"/>
                      <a:pt x="57" y="71"/>
                    </a:cubicBezTo>
                    <a:cubicBezTo>
                      <a:pt x="38" y="84"/>
                      <a:pt x="38" y="84"/>
                      <a:pt x="38" y="84"/>
                    </a:cubicBezTo>
                    <a:lnTo>
                      <a:pt x="101" y="83"/>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30"/>
              <p:cNvSpPr>
                <a:spLocks/>
              </p:cNvSpPr>
              <p:nvPr/>
            </p:nvSpPr>
            <p:spPr bwMode="auto">
              <a:xfrm>
                <a:off x="10492705" y="1869362"/>
                <a:ext cx="238542" cy="312274"/>
              </a:xfrm>
              <a:custGeom>
                <a:avLst/>
                <a:gdLst>
                  <a:gd name="T0" fmla="*/ 93 w 93"/>
                  <a:gd name="T1" fmla="*/ 55 h 122"/>
                  <a:gd name="T2" fmla="*/ 21 w 93"/>
                  <a:gd name="T3" fmla="*/ 51 h 122"/>
                  <a:gd name="T4" fmla="*/ 0 w 93"/>
                  <a:gd name="T5" fmla="*/ 91 h 122"/>
                  <a:gd name="T6" fmla="*/ 56 w 93"/>
                  <a:gd name="T7" fmla="*/ 122 h 122"/>
                  <a:gd name="T8" fmla="*/ 93 w 93"/>
                  <a:gd name="T9" fmla="*/ 55 h 122"/>
                </a:gdLst>
                <a:ahLst/>
                <a:cxnLst>
                  <a:cxn ang="0">
                    <a:pos x="T0" y="T1"/>
                  </a:cxn>
                  <a:cxn ang="0">
                    <a:pos x="T2" y="T3"/>
                  </a:cxn>
                  <a:cxn ang="0">
                    <a:pos x="T4" y="T5"/>
                  </a:cxn>
                  <a:cxn ang="0">
                    <a:pos x="T6" y="T7"/>
                  </a:cxn>
                  <a:cxn ang="0">
                    <a:pos x="T8" y="T9"/>
                  </a:cxn>
                </a:cxnLst>
                <a:rect l="0" t="0" r="r" b="b"/>
                <a:pathLst>
                  <a:path w="93" h="122">
                    <a:moveTo>
                      <a:pt x="93" y="55"/>
                    </a:moveTo>
                    <a:cubicBezTo>
                      <a:pt x="93" y="55"/>
                      <a:pt x="57" y="0"/>
                      <a:pt x="21" y="51"/>
                    </a:cubicBezTo>
                    <a:cubicBezTo>
                      <a:pt x="0" y="91"/>
                      <a:pt x="0" y="91"/>
                      <a:pt x="0" y="91"/>
                    </a:cubicBezTo>
                    <a:cubicBezTo>
                      <a:pt x="56" y="122"/>
                      <a:pt x="56" y="122"/>
                      <a:pt x="56" y="122"/>
                    </a:cubicBezTo>
                    <a:lnTo>
                      <a:pt x="93" y="55"/>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31"/>
              <p:cNvSpPr>
                <a:spLocks/>
              </p:cNvSpPr>
              <p:nvPr/>
            </p:nvSpPr>
            <p:spPr bwMode="auto">
              <a:xfrm>
                <a:off x="10787630" y="2374639"/>
                <a:ext cx="313358" cy="278661"/>
              </a:xfrm>
              <a:custGeom>
                <a:avLst/>
                <a:gdLst>
                  <a:gd name="T0" fmla="*/ 93 w 122"/>
                  <a:gd name="T1" fmla="*/ 19 h 109"/>
                  <a:gd name="T2" fmla="*/ 32 w 122"/>
                  <a:gd name="T3" fmla="*/ 22 h 109"/>
                  <a:gd name="T4" fmla="*/ 30 w 122"/>
                  <a:gd name="T5" fmla="*/ 0 h 109"/>
                  <a:gd name="T6" fmla="*/ 0 w 122"/>
                  <a:gd name="T7" fmla="*/ 55 h 109"/>
                  <a:gd name="T8" fmla="*/ 35 w 122"/>
                  <a:gd name="T9" fmla="*/ 109 h 109"/>
                  <a:gd name="T10" fmla="*/ 35 w 122"/>
                  <a:gd name="T11" fmla="*/ 87 h 109"/>
                  <a:gd name="T12" fmla="*/ 65 w 122"/>
                  <a:gd name="T13" fmla="*/ 85 h 109"/>
                  <a:gd name="T14" fmla="*/ 87 w 122"/>
                  <a:gd name="T15" fmla="*/ 71 h 109"/>
                  <a:gd name="T16" fmla="*/ 122 w 122"/>
                  <a:gd name="T17" fmla="*/ 5 h 109"/>
                  <a:gd name="T18" fmla="*/ 93 w 122"/>
                  <a:gd name="T19" fmla="*/ 1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 h="109">
                    <a:moveTo>
                      <a:pt x="93" y="19"/>
                    </a:moveTo>
                    <a:cubicBezTo>
                      <a:pt x="32" y="22"/>
                      <a:pt x="32" y="22"/>
                      <a:pt x="32" y="22"/>
                    </a:cubicBezTo>
                    <a:cubicBezTo>
                      <a:pt x="30" y="0"/>
                      <a:pt x="30" y="0"/>
                      <a:pt x="30" y="0"/>
                    </a:cubicBezTo>
                    <a:cubicBezTo>
                      <a:pt x="0" y="55"/>
                      <a:pt x="0" y="55"/>
                      <a:pt x="0" y="55"/>
                    </a:cubicBezTo>
                    <a:cubicBezTo>
                      <a:pt x="35" y="109"/>
                      <a:pt x="35" y="109"/>
                      <a:pt x="35" y="109"/>
                    </a:cubicBezTo>
                    <a:cubicBezTo>
                      <a:pt x="35" y="87"/>
                      <a:pt x="35" y="87"/>
                      <a:pt x="35" y="87"/>
                    </a:cubicBezTo>
                    <a:cubicBezTo>
                      <a:pt x="65" y="85"/>
                      <a:pt x="65" y="85"/>
                      <a:pt x="65" y="85"/>
                    </a:cubicBezTo>
                    <a:cubicBezTo>
                      <a:pt x="78" y="84"/>
                      <a:pt x="87" y="71"/>
                      <a:pt x="87" y="71"/>
                    </a:cubicBezTo>
                    <a:cubicBezTo>
                      <a:pt x="122" y="5"/>
                      <a:pt x="122" y="5"/>
                      <a:pt x="122" y="5"/>
                    </a:cubicBezTo>
                    <a:cubicBezTo>
                      <a:pt x="115" y="17"/>
                      <a:pt x="93" y="19"/>
                      <a:pt x="93" y="1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32"/>
              <p:cNvSpPr>
                <a:spLocks/>
              </p:cNvSpPr>
              <p:nvPr/>
            </p:nvSpPr>
            <p:spPr bwMode="auto">
              <a:xfrm>
                <a:off x="10896058" y="2143686"/>
                <a:ext cx="271071" cy="253722"/>
              </a:xfrm>
              <a:custGeom>
                <a:avLst/>
                <a:gdLst>
                  <a:gd name="T0" fmla="*/ 41 w 106"/>
                  <a:gd name="T1" fmla="*/ 99 h 99"/>
                  <a:gd name="T2" fmla="*/ 79 w 106"/>
                  <a:gd name="T3" fmla="*/ 38 h 99"/>
                  <a:gd name="T4" fmla="*/ 53 w 106"/>
                  <a:gd name="T5" fmla="*/ 0 h 99"/>
                  <a:gd name="T6" fmla="*/ 0 w 106"/>
                  <a:gd name="T7" fmla="*/ 34 h 99"/>
                  <a:gd name="T8" fmla="*/ 41 w 106"/>
                  <a:gd name="T9" fmla="*/ 99 h 99"/>
                </a:gdLst>
                <a:ahLst/>
                <a:cxnLst>
                  <a:cxn ang="0">
                    <a:pos x="T0" y="T1"/>
                  </a:cxn>
                  <a:cxn ang="0">
                    <a:pos x="T2" y="T3"/>
                  </a:cxn>
                  <a:cxn ang="0">
                    <a:pos x="T4" y="T5"/>
                  </a:cxn>
                  <a:cxn ang="0">
                    <a:pos x="T6" y="T7"/>
                  </a:cxn>
                  <a:cxn ang="0">
                    <a:pos x="T8" y="T9"/>
                  </a:cxn>
                </a:cxnLst>
                <a:rect l="0" t="0" r="r" b="b"/>
                <a:pathLst>
                  <a:path w="106" h="99">
                    <a:moveTo>
                      <a:pt x="41" y="99"/>
                    </a:moveTo>
                    <a:cubicBezTo>
                      <a:pt x="41" y="99"/>
                      <a:pt x="106" y="93"/>
                      <a:pt x="79" y="38"/>
                    </a:cubicBezTo>
                    <a:cubicBezTo>
                      <a:pt x="53" y="0"/>
                      <a:pt x="53" y="0"/>
                      <a:pt x="53" y="0"/>
                    </a:cubicBezTo>
                    <a:cubicBezTo>
                      <a:pt x="0" y="34"/>
                      <a:pt x="0" y="34"/>
                      <a:pt x="0" y="34"/>
                    </a:cubicBezTo>
                    <a:lnTo>
                      <a:pt x="41" y="9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2" name="Group 21"/>
            <p:cNvGrpSpPr/>
            <p:nvPr/>
          </p:nvGrpSpPr>
          <p:grpSpPr>
            <a:xfrm>
              <a:off x="7224304" y="2008696"/>
              <a:ext cx="802907" cy="909544"/>
              <a:chOff x="7059862" y="1381434"/>
              <a:chExt cx="971518" cy="1100548"/>
            </a:xfrm>
          </p:grpSpPr>
          <p:sp>
            <p:nvSpPr>
              <p:cNvPr id="23" name="Freeform 17"/>
              <p:cNvSpPr>
                <a:spLocks/>
              </p:cNvSpPr>
              <p:nvPr/>
            </p:nvSpPr>
            <p:spPr bwMode="auto">
              <a:xfrm>
                <a:off x="7059862" y="1381434"/>
                <a:ext cx="971518" cy="1100548"/>
              </a:xfrm>
              <a:custGeom>
                <a:avLst/>
                <a:gdLst>
                  <a:gd name="T0" fmla="*/ 359 w 379"/>
                  <a:gd name="T1" fmla="*/ 224 h 429"/>
                  <a:gd name="T2" fmla="*/ 226 w 379"/>
                  <a:gd name="T3" fmla="*/ 20 h 429"/>
                  <a:gd name="T4" fmla="*/ 20 w 379"/>
                  <a:gd name="T5" fmla="*/ 151 h 429"/>
                  <a:gd name="T6" fmla="*/ 153 w 379"/>
                  <a:gd name="T7" fmla="*/ 355 h 429"/>
                  <a:gd name="T8" fmla="*/ 165 w 379"/>
                  <a:gd name="T9" fmla="*/ 357 h 429"/>
                  <a:gd name="T10" fmla="*/ 215 w 379"/>
                  <a:gd name="T11" fmla="*/ 429 h 429"/>
                  <a:gd name="T12" fmla="*/ 241 w 379"/>
                  <a:gd name="T13" fmla="*/ 352 h 429"/>
                  <a:gd name="T14" fmla="*/ 359 w 379"/>
                  <a:gd name="T15" fmla="*/ 224 h 4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9" h="429">
                    <a:moveTo>
                      <a:pt x="359" y="224"/>
                    </a:moveTo>
                    <a:cubicBezTo>
                      <a:pt x="379" y="132"/>
                      <a:pt x="319" y="40"/>
                      <a:pt x="226" y="20"/>
                    </a:cubicBezTo>
                    <a:cubicBezTo>
                      <a:pt x="132" y="0"/>
                      <a:pt x="40" y="58"/>
                      <a:pt x="20" y="151"/>
                    </a:cubicBezTo>
                    <a:cubicBezTo>
                      <a:pt x="0" y="244"/>
                      <a:pt x="60" y="335"/>
                      <a:pt x="153" y="355"/>
                    </a:cubicBezTo>
                    <a:cubicBezTo>
                      <a:pt x="157" y="356"/>
                      <a:pt x="161" y="357"/>
                      <a:pt x="165" y="357"/>
                    </a:cubicBezTo>
                    <a:cubicBezTo>
                      <a:pt x="215" y="429"/>
                      <a:pt x="215" y="429"/>
                      <a:pt x="215" y="429"/>
                    </a:cubicBezTo>
                    <a:cubicBezTo>
                      <a:pt x="241" y="352"/>
                      <a:pt x="241" y="352"/>
                      <a:pt x="241" y="352"/>
                    </a:cubicBezTo>
                    <a:cubicBezTo>
                      <a:pt x="299" y="334"/>
                      <a:pt x="346" y="287"/>
                      <a:pt x="359" y="22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33"/>
              <p:cNvSpPr>
                <a:spLocks noEditPoints="1"/>
              </p:cNvSpPr>
              <p:nvPr/>
            </p:nvSpPr>
            <p:spPr bwMode="auto">
              <a:xfrm>
                <a:off x="7400327" y="1646000"/>
                <a:ext cx="272155" cy="451062"/>
              </a:xfrm>
              <a:custGeom>
                <a:avLst/>
                <a:gdLst>
                  <a:gd name="T0" fmla="*/ 65 w 106"/>
                  <a:gd name="T1" fmla="*/ 81 h 176"/>
                  <a:gd name="T2" fmla="*/ 106 w 106"/>
                  <a:gd name="T3" fmla="*/ 28 h 176"/>
                  <a:gd name="T4" fmla="*/ 106 w 106"/>
                  <a:gd name="T5" fmla="*/ 0 h 176"/>
                  <a:gd name="T6" fmla="*/ 98 w 106"/>
                  <a:gd name="T7" fmla="*/ 0 h 176"/>
                  <a:gd name="T8" fmla="*/ 8 w 106"/>
                  <a:gd name="T9" fmla="*/ 0 h 176"/>
                  <a:gd name="T10" fmla="*/ 0 w 106"/>
                  <a:gd name="T11" fmla="*/ 0 h 176"/>
                  <a:gd name="T12" fmla="*/ 0 w 106"/>
                  <a:gd name="T13" fmla="*/ 28 h 176"/>
                  <a:gd name="T14" fmla="*/ 0 w 106"/>
                  <a:gd name="T15" fmla="*/ 28 h 176"/>
                  <a:gd name="T16" fmla="*/ 42 w 106"/>
                  <a:gd name="T17" fmla="*/ 81 h 176"/>
                  <a:gd name="T18" fmla="*/ 48 w 106"/>
                  <a:gd name="T19" fmla="*/ 89 h 176"/>
                  <a:gd name="T20" fmla="*/ 45 w 106"/>
                  <a:gd name="T21" fmla="*/ 94 h 176"/>
                  <a:gd name="T22" fmla="*/ 0 w 106"/>
                  <a:gd name="T23" fmla="*/ 147 h 176"/>
                  <a:gd name="T24" fmla="*/ 0 w 106"/>
                  <a:gd name="T25" fmla="*/ 147 h 176"/>
                  <a:gd name="T26" fmla="*/ 0 w 106"/>
                  <a:gd name="T27" fmla="*/ 176 h 176"/>
                  <a:gd name="T28" fmla="*/ 8 w 106"/>
                  <a:gd name="T29" fmla="*/ 176 h 176"/>
                  <a:gd name="T30" fmla="*/ 98 w 106"/>
                  <a:gd name="T31" fmla="*/ 176 h 176"/>
                  <a:gd name="T32" fmla="*/ 106 w 106"/>
                  <a:gd name="T33" fmla="*/ 176 h 176"/>
                  <a:gd name="T34" fmla="*/ 106 w 106"/>
                  <a:gd name="T35" fmla="*/ 147 h 176"/>
                  <a:gd name="T36" fmla="*/ 62 w 106"/>
                  <a:gd name="T37" fmla="*/ 94 h 176"/>
                  <a:gd name="T38" fmla="*/ 59 w 106"/>
                  <a:gd name="T39" fmla="*/ 89 h 176"/>
                  <a:gd name="T40" fmla="*/ 65 w 106"/>
                  <a:gd name="T41" fmla="*/ 81 h 176"/>
                  <a:gd name="T42" fmla="*/ 16 w 106"/>
                  <a:gd name="T43" fmla="*/ 147 h 176"/>
                  <a:gd name="T44" fmla="*/ 16 w 106"/>
                  <a:gd name="T45" fmla="*/ 143 h 176"/>
                  <a:gd name="T46" fmla="*/ 16 w 106"/>
                  <a:gd name="T47" fmla="*/ 143 h 176"/>
                  <a:gd name="T48" fmla="*/ 47 w 106"/>
                  <a:gd name="T49" fmla="*/ 106 h 176"/>
                  <a:gd name="T50" fmla="*/ 16 w 106"/>
                  <a:gd name="T51" fmla="*/ 147 h 176"/>
                  <a:gd name="T52" fmla="*/ 90 w 106"/>
                  <a:gd name="T53" fmla="*/ 143 h 176"/>
                  <a:gd name="T54" fmla="*/ 90 w 106"/>
                  <a:gd name="T55" fmla="*/ 145 h 176"/>
                  <a:gd name="T56" fmla="*/ 58 w 106"/>
                  <a:gd name="T57" fmla="*/ 106 h 176"/>
                  <a:gd name="T58" fmla="*/ 90 w 106"/>
                  <a:gd name="T59" fmla="*/ 143 h 176"/>
                  <a:gd name="T60" fmla="*/ 47 w 106"/>
                  <a:gd name="T61" fmla="*/ 47 h 176"/>
                  <a:gd name="T62" fmla="*/ 21 w 106"/>
                  <a:gd name="T63" fmla="*/ 51 h 176"/>
                  <a:gd name="T64" fmla="*/ 16 w 106"/>
                  <a:gd name="T65" fmla="*/ 32 h 176"/>
                  <a:gd name="T66" fmla="*/ 16 w 106"/>
                  <a:gd name="T67" fmla="*/ 32 h 176"/>
                  <a:gd name="T68" fmla="*/ 16 w 106"/>
                  <a:gd name="T69" fmla="*/ 12 h 176"/>
                  <a:gd name="T70" fmla="*/ 22 w 106"/>
                  <a:gd name="T71" fmla="*/ 12 h 176"/>
                  <a:gd name="T72" fmla="*/ 85 w 106"/>
                  <a:gd name="T73" fmla="*/ 12 h 176"/>
                  <a:gd name="T74" fmla="*/ 90 w 106"/>
                  <a:gd name="T75" fmla="*/ 12 h 176"/>
                  <a:gd name="T76" fmla="*/ 90 w 106"/>
                  <a:gd name="T77" fmla="*/ 32 h 176"/>
                  <a:gd name="T78" fmla="*/ 89 w 106"/>
                  <a:gd name="T79" fmla="*/ 42 h 176"/>
                  <a:gd name="T80" fmla="*/ 68 w 106"/>
                  <a:gd name="T81" fmla="*/ 49 h 176"/>
                  <a:gd name="T82" fmla="*/ 47 w 106"/>
                  <a:gd name="T83" fmla="*/ 47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176">
                    <a:moveTo>
                      <a:pt x="65" y="81"/>
                    </a:moveTo>
                    <a:cubicBezTo>
                      <a:pt x="89" y="75"/>
                      <a:pt x="106" y="54"/>
                      <a:pt x="106" y="28"/>
                    </a:cubicBezTo>
                    <a:cubicBezTo>
                      <a:pt x="106" y="0"/>
                      <a:pt x="106" y="0"/>
                      <a:pt x="106" y="0"/>
                    </a:cubicBezTo>
                    <a:cubicBezTo>
                      <a:pt x="98" y="0"/>
                      <a:pt x="98" y="0"/>
                      <a:pt x="98" y="0"/>
                    </a:cubicBezTo>
                    <a:cubicBezTo>
                      <a:pt x="8" y="0"/>
                      <a:pt x="8" y="0"/>
                      <a:pt x="8" y="0"/>
                    </a:cubicBezTo>
                    <a:cubicBezTo>
                      <a:pt x="0" y="0"/>
                      <a:pt x="0" y="0"/>
                      <a:pt x="0" y="0"/>
                    </a:cubicBezTo>
                    <a:cubicBezTo>
                      <a:pt x="0" y="28"/>
                      <a:pt x="0" y="28"/>
                      <a:pt x="0" y="28"/>
                    </a:cubicBezTo>
                    <a:cubicBezTo>
                      <a:pt x="0" y="28"/>
                      <a:pt x="0" y="28"/>
                      <a:pt x="0" y="28"/>
                    </a:cubicBezTo>
                    <a:cubicBezTo>
                      <a:pt x="0" y="54"/>
                      <a:pt x="18" y="76"/>
                      <a:pt x="42" y="81"/>
                    </a:cubicBezTo>
                    <a:cubicBezTo>
                      <a:pt x="45" y="83"/>
                      <a:pt x="47" y="86"/>
                      <a:pt x="48" y="89"/>
                    </a:cubicBezTo>
                    <a:cubicBezTo>
                      <a:pt x="47" y="91"/>
                      <a:pt x="46" y="92"/>
                      <a:pt x="45" y="94"/>
                    </a:cubicBezTo>
                    <a:cubicBezTo>
                      <a:pt x="20" y="98"/>
                      <a:pt x="0" y="120"/>
                      <a:pt x="0" y="147"/>
                    </a:cubicBezTo>
                    <a:cubicBezTo>
                      <a:pt x="0" y="147"/>
                      <a:pt x="0" y="147"/>
                      <a:pt x="0" y="147"/>
                    </a:cubicBezTo>
                    <a:cubicBezTo>
                      <a:pt x="0" y="176"/>
                      <a:pt x="0" y="176"/>
                      <a:pt x="0" y="176"/>
                    </a:cubicBezTo>
                    <a:cubicBezTo>
                      <a:pt x="8" y="176"/>
                      <a:pt x="8" y="176"/>
                      <a:pt x="8" y="176"/>
                    </a:cubicBezTo>
                    <a:cubicBezTo>
                      <a:pt x="98" y="176"/>
                      <a:pt x="98" y="176"/>
                      <a:pt x="98" y="176"/>
                    </a:cubicBezTo>
                    <a:cubicBezTo>
                      <a:pt x="106" y="176"/>
                      <a:pt x="106" y="176"/>
                      <a:pt x="106" y="176"/>
                    </a:cubicBezTo>
                    <a:cubicBezTo>
                      <a:pt x="106" y="147"/>
                      <a:pt x="106" y="147"/>
                      <a:pt x="106" y="147"/>
                    </a:cubicBezTo>
                    <a:cubicBezTo>
                      <a:pt x="106" y="120"/>
                      <a:pt x="87" y="98"/>
                      <a:pt x="62" y="94"/>
                    </a:cubicBezTo>
                    <a:cubicBezTo>
                      <a:pt x="61" y="92"/>
                      <a:pt x="60" y="91"/>
                      <a:pt x="59" y="89"/>
                    </a:cubicBezTo>
                    <a:cubicBezTo>
                      <a:pt x="60" y="86"/>
                      <a:pt x="62" y="83"/>
                      <a:pt x="65" y="81"/>
                    </a:cubicBezTo>
                    <a:close/>
                    <a:moveTo>
                      <a:pt x="16" y="147"/>
                    </a:moveTo>
                    <a:cubicBezTo>
                      <a:pt x="16" y="143"/>
                      <a:pt x="16" y="143"/>
                      <a:pt x="16" y="143"/>
                    </a:cubicBezTo>
                    <a:cubicBezTo>
                      <a:pt x="16" y="143"/>
                      <a:pt x="16" y="143"/>
                      <a:pt x="16" y="143"/>
                    </a:cubicBezTo>
                    <a:cubicBezTo>
                      <a:pt x="16" y="124"/>
                      <a:pt x="29" y="109"/>
                      <a:pt x="47" y="106"/>
                    </a:cubicBezTo>
                    <a:cubicBezTo>
                      <a:pt x="47" y="113"/>
                      <a:pt x="43" y="131"/>
                      <a:pt x="16" y="147"/>
                    </a:cubicBezTo>
                    <a:close/>
                    <a:moveTo>
                      <a:pt x="90" y="143"/>
                    </a:moveTo>
                    <a:cubicBezTo>
                      <a:pt x="90" y="145"/>
                      <a:pt x="90" y="145"/>
                      <a:pt x="90" y="145"/>
                    </a:cubicBezTo>
                    <a:cubicBezTo>
                      <a:pt x="79" y="138"/>
                      <a:pt x="57" y="122"/>
                      <a:pt x="58" y="106"/>
                    </a:cubicBezTo>
                    <a:cubicBezTo>
                      <a:pt x="76" y="109"/>
                      <a:pt x="90" y="124"/>
                      <a:pt x="90" y="143"/>
                    </a:cubicBezTo>
                    <a:close/>
                    <a:moveTo>
                      <a:pt x="47" y="47"/>
                    </a:moveTo>
                    <a:cubicBezTo>
                      <a:pt x="36" y="42"/>
                      <a:pt x="26" y="48"/>
                      <a:pt x="21" y="51"/>
                    </a:cubicBezTo>
                    <a:cubicBezTo>
                      <a:pt x="18" y="46"/>
                      <a:pt x="16" y="39"/>
                      <a:pt x="16" y="32"/>
                    </a:cubicBezTo>
                    <a:cubicBezTo>
                      <a:pt x="16" y="32"/>
                      <a:pt x="16" y="32"/>
                      <a:pt x="16" y="32"/>
                    </a:cubicBezTo>
                    <a:cubicBezTo>
                      <a:pt x="16" y="12"/>
                      <a:pt x="16" y="12"/>
                      <a:pt x="16" y="12"/>
                    </a:cubicBezTo>
                    <a:cubicBezTo>
                      <a:pt x="22" y="12"/>
                      <a:pt x="22" y="12"/>
                      <a:pt x="22" y="12"/>
                    </a:cubicBezTo>
                    <a:cubicBezTo>
                      <a:pt x="85" y="12"/>
                      <a:pt x="85" y="12"/>
                      <a:pt x="85" y="12"/>
                    </a:cubicBezTo>
                    <a:cubicBezTo>
                      <a:pt x="90" y="12"/>
                      <a:pt x="90" y="12"/>
                      <a:pt x="90" y="12"/>
                    </a:cubicBezTo>
                    <a:cubicBezTo>
                      <a:pt x="90" y="32"/>
                      <a:pt x="90" y="32"/>
                      <a:pt x="90" y="32"/>
                    </a:cubicBezTo>
                    <a:cubicBezTo>
                      <a:pt x="90" y="36"/>
                      <a:pt x="90" y="39"/>
                      <a:pt x="89" y="42"/>
                    </a:cubicBezTo>
                    <a:cubicBezTo>
                      <a:pt x="83" y="42"/>
                      <a:pt x="72" y="47"/>
                      <a:pt x="68" y="49"/>
                    </a:cubicBezTo>
                    <a:cubicBezTo>
                      <a:pt x="63" y="52"/>
                      <a:pt x="63" y="53"/>
                      <a:pt x="47" y="4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34"/>
              <p:cNvSpPr>
                <a:spLocks/>
              </p:cNvSpPr>
              <p:nvPr/>
            </p:nvSpPr>
            <p:spPr bwMode="auto">
              <a:xfrm>
                <a:off x="7375389" y="2115495"/>
                <a:ext cx="319864" cy="56383"/>
              </a:xfrm>
              <a:custGeom>
                <a:avLst/>
                <a:gdLst>
                  <a:gd name="T0" fmla="*/ 117 w 125"/>
                  <a:gd name="T1" fmla="*/ 0 h 22"/>
                  <a:gd name="T2" fmla="*/ 8 w 125"/>
                  <a:gd name="T3" fmla="*/ 0 h 22"/>
                  <a:gd name="T4" fmla="*/ 0 w 125"/>
                  <a:gd name="T5" fmla="*/ 11 h 22"/>
                  <a:gd name="T6" fmla="*/ 8 w 125"/>
                  <a:gd name="T7" fmla="*/ 22 h 22"/>
                  <a:gd name="T8" fmla="*/ 117 w 125"/>
                  <a:gd name="T9" fmla="*/ 22 h 22"/>
                  <a:gd name="T10" fmla="*/ 125 w 125"/>
                  <a:gd name="T11" fmla="*/ 11 h 22"/>
                  <a:gd name="T12" fmla="*/ 117 w 125"/>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25" h="22">
                    <a:moveTo>
                      <a:pt x="117" y="0"/>
                    </a:moveTo>
                    <a:cubicBezTo>
                      <a:pt x="8" y="0"/>
                      <a:pt x="8" y="0"/>
                      <a:pt x="8" y="0"/>
                    </a:cubicBezTo>
                    <a:cubicBezTo>
                      <a:pt x="3" y="0"/>
                      <a:pt x="0" y="5"/>
                      <a:pt x="0" y="11"/>
                    </a:cubicBezTo>
                    <a:cubicBezTo>
                      <a:pt x="0" y="17"/>
                      <a:pt x="3" y="22"/>
                      <a:pt x="8" y="22"/>
                    </a:cubicBezTo>
                    <a:cubicBezTo>
                      <a:pt x="117" y="22"/>
                      <a:pt x="117" y="22"/>
                      <a:pt x="117" y="22"/>
                    </a:cubicBezTo>
                    <a:cubicBezTo>
                      <a:pt x="121" y="22"/>
                      <a:pt x="125" y="17"/>
                      <a:pt x="125" y="11"/>
                    </a:cubicBezTo>
                    <a:cubicBezTo>
                      <a:pt x="125" y="5"/>
                      <a:pt x="121" y="0"/>
                      <a:pt x="117" y="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35"/>
              <p:cNvSpPr>
                <a:spLocks/>
              </p:cNvSpPr>
              <p:nvPr/>
            </p:nvSpPr>
            <p:spPr bwMode="auto">
              <a:xfrm>
                <a:off x="7375389" y="1569016"/>
                <a:ext cx="319864" cy="58551"/>
              </a:xfrm>
              <a:custGeom>
                <a:avLst/>
                <a:gdLst>
                  <a:gd name="T0" fmla="*/ 8 w 125"/>
                  <a:gd name="T1" fmla="*/ 23 h 23"/>
                  <a:gd name="T2" fmla="*/ 117 w 125"/>
                  <a:gd name="T3" fmla="*/ 23 h 23"/>
                  <a:gd name="T4" fmla="*/ 125 w 125"/>
                  <a:gd name="T5" fmla="*/ 11 h 23"/>
                  <a:gd name="T6" fmla="*/ 117 w 125"/>
                  <a:gd name="T7" fmla="*/ 0 h 23"/>
                  <a:gd name="T8" fmla="*/ 8 w 125"/>
                  <a:gd name="T9" fmla="*/ 0 h 23"/>
                  <a:gd name="T10" fmla="*/ 0 w 125"/>
                  <a:gd name="T11" fmla="*/ 11 h 23"/>
                  <a:gd name="T12" fmla="*/ 8 w 125"/>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25" h="23">
                    <a:moveTo>
                      <a:pt x="8" y="23"/>
                    </a:moveTo>
                    <a:cubicBezTo>
                      <a:pt x="117" y="23"/>
                      <a:pt x="117" y="23"/>
                      <a:pt x="117" y="23"/>
                    </a:cubicBezTo>
                    <a:cubicBezTo>
                      <a:pt x="121" y="23"/>
                      <a:pt x="125" y="17"/>
                      <a:pt x="125" y="11"/>
                    </a:cubicBezTo>
                    <a:cubicBezTo>
                      <a:pt x="125" y="5"/>
                      <a:pt x="121" y="0"/>
                      <a:pt x="117" y="0"/>
                    </a:cubicBezTo>
                    <a:cubicBezTo>
                      <a:pt x="8" y="0"/>
                      <a:pt x="8" y="0"/>
                      <a:pt x="8" y="0"/>
                    </a:cubicBezTo>
                    <a:cubicBezTo>
                      <a:pt x="3" y="0"/>
                      <a:pt x="0" y="5"/>
                      <a:pt x="0" y="11"/>
                    </a:cubicBezTo>
                    <a:cubicBezTo>
                      <a:pt x="0" y="17"/>
                      <a:pt x="3" y="23"/>
                      <a:pt x="8" y="23"/>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27" name="Group 26"/>
            <p:cNvGrpSpPr/>
            <p:nvPr/>
          </p:nvGrpSpPr>
          <p:grpSpPr>
            <a:xfrm>
              <a:off x="8309484" y="3068785"/>
              <a:ext cx="1059194" cy="1156869"/>
              <a:chOff x="8372930" y="2664142"/>
              <a:chExt cx="1281624" cy="1399811"/>
            </a:xfrm>
          </p:grpSpPr>
          <p:sp>
            <p:nvSpPr>
              <p:cNvPr id="28" name="Freeform 18"/>
              <p:cNvSpPr>
                <a:spLocks/>
              </p:cNvSpPr>
              <p:nvPr/>
            </p:nvSpPr>
            <p:spPr bwMode="auto">
              <a:xfrm>
                <a:off x="8372930" y="2664142"/>
                <a:ext cx="1281624" cy="1399811"/>
              </a:xfrm>
              <a:custGeom>
                <a:avLst/>
                <a:gdLst>
                  <a:gd name="T0" fmla="*/ 435 w 500"/>
                  <a:gd name="T1" fmla="*/ 369 h 546"/>
                  <a:gd name="T2" fmla="*/ 369 w 500"/>
                  <a:gd name="T3" fmla="*/ 66 h 546"/>
                  <a:gd name="T4" fmla="*/ 66 w 500"/>
                  <a:gd name="T5" fmla="*/ 129 h 546"/>
                  <a:gd name="T6" fmla="*/ 132 w 500"/>
                  <a:gd name="T7" fmla="*/ 431 h 546"/>
                  <a:gd name="T8" fmla="*/ 144 w 500"/>
                  <a:gd name="T9" fmla="*/ 439 h 546"/>
                  <a:gd name="T10" fmla="*/ 172 w 500"/>
                  <a:gd name="T11" fmla="*/ 546 h 546"/>
                  <a:gd name="T12" fmla="*/ 237 w 500"/>
                  <a:gd name="T13" fmla="*/ 466 h 546"/>
                  <a:gd name="T14" fmla="*/ 435 w 500"/>
                  <a:gd name="T15" fmla="*/ 369 h 5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0" h="546">
                    <a:moveTo>
                      <a:pt x="435" y="369"/>
                    </a:moveTo>
                    <a:cubicBezTo>
                      <a:pt x="500" y="268"/>
                      <a:pt x="471" y="133"/>
                      <a:pt x="369" y="66"/>
                    </a:cubicBezTo>
                    <a:cubicBezTo>
                      <a:pt x="267" y="0"/>
                      <a:pt x="131" y="28"/>
                      <a:pt x="66" y="129"/>
                    </a:cubicBezTo>
                    <a:cubicBezTo>
                      <a:pt x="0" y="229"/>
                      <a:pt x="30" y="365"/>
                      <a:pt x="132" y="431"/>
                    </a:cubicBezTo>
                    <a:cubicBezTo>
                      <a:pt x="136" y="434"/>
                      <a:pt x="140" y="436"/>
                      <a:pt x="144" y="439"/>
                    </a:cubicBezTo>
                    <a:cubicBezTo>
                      <a:pt x="172" y="546"/>
                      <a:pt x="172" y="546"/>
                      <a:pt x="172" y="546"/>
                    </a:cubicBezTo>
                    <a:cubicBezTo>
                      <a:pt x="237" y="466"/>
                      <a:pt x="237" y="466"/>
                      <a:pt x="237" y="466"/>
                    </a:cubicBezTo>
                    <a:cubicBezTo>
                      <a:pt x="313" y="472"/>
                      <a:pt x="390" y="437"/>
                      <a:pt x="435" y="369"/>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36"/>
              <p:cNvSpPr>
                <a:spLocks noEditPoints="1"/>
              </p:cNvSpPr>
              <p:nvPr/>
            </p:nvSpPr>
            <p:spPr bwMode="auto">
              <a:xfrm>
                <a:off x="8767609" y="2946056"/>
                <a:ext cx="479253" cy="715627"/>
              </a:xfrm>
              <a:custGeom>
                <a:avLst/>
                <a:gdLst>
                  <a:gd name="T0" fmla="*/ 93 w 187"/>
                  <a:gd name="T1" fmla="*/ 1 h 279"/>
                  <a:gd name="T2" fmla="*/ 18 w 187"/>
                  <a:gd name="T3" fmla="*/ 38 h 279"/>
                  <a:gd name="T4" fmla="*/ 2 w 187"/>
                  <a:gd name="T5" fmla="*/ 103 h 279"/>
                  <a:gd name="T6" fmla="*/ 27 w 187"/>
                  <a:gd name="T7" fmla="*/ 158 h 279"/>
                  <a:gd name="T8" fmla="*/ 27 w 187"/>
                  <a:gd name="T9" fmla="*/ 158 h 279"/>
                  <a:gd name="T10" fmla="*/ 42 w 187"/>
                  <a:gd name="T11" fmla="*/ 204 h 279"/>
                  <a:gd name="T12" fmla="*/ 51 w 187"/>
                  <a:gd name="T13" fmla="*/ 269 h 279"/>
                  <a:gd name="T14" fmla="*/ 55 w 187"/>
                  <a:gd name="T15" fmla="*/ 273 h 279"/>
                  <a:gd name="T16" fmla="*/ 91 w 187"/>
                  <a:gd name="T17" fmla="*/ 279 h 279"/>
                  <a:gd name="T18" fmla="*/ 134 w 187"/>
                  <a:gd name="T19" fmla="*/ 271 h 279"/>
                  <a:gd name="T20" fmla="*/ 144 w 187"/>
                  <a:gd name="T21" fmla="*/ 246 h 279"/>
                  <a:gd name="T22" fmla="*/ 149 w 187"/>
                  <a:gd name="T23" fmla="*/ 184 h 279"/>
                  <a:gd name="T24" fmla="*/ 160 w 187"/>
                  <a:gd name="T25" fmla="*/ 156 h 279"/>
                  <a:gd name="T26" fmla="*/ 176 w 187"/>
                  <a:gd name="T27" fmla="*/ 127 h 279"/>
                  <a:gd name="T28" fmla="*/ 185 w 187"/>
                  <a:gd name="T29" fmla="*/ 70 h 279"/>
                  <a:gd name="T30" fmla="*/ 94 w 187"/>
                  <a:gd name="T31" fmla="*/ 1 h 279"/>
                  <a:gd name="T32" fmla="*/ 164 w 187"/>
                  <a:gd name="T33" fmla="*/ 74 h 279"/>
                  <a:gd name="T34" fmla="*/ 130 w 187"/>
                  <a:gd name="T35" fmla="*/ 169 h 279"/>
                  <a:gd name="T36" fmla="*/ 127 w 187"/>
                  <a:gd name="T37" fmla="*/ 184 h 279"/>
                  <a:gd name="T38" fmla="*/ 125 w 187"/>
                  <a:gd name="T39" fmla="*/ 193 h 279"/>
                  <a:gd name="T40" fmla="*/ 103 w 187"/>
                  <a:gd name="T41" fmla="*/ 199 h 279"/>
                  <a:gd name="T42" fmla="*/ 101 w 187"/>
                  <a:gd name="T43" fmla="*/ 148 h 279"/>
                  <a:gd name="T44" fmla="*/ 125 w 187"/>
                  <a:gd name="T45" fmla="*/ 71 h 279"/>
                  <a:gd name="T46" fmla="*/ 112 w 187"/>
                  <a:gd name="T47" fmla="*/ 65 h 279"/>
                  <a:gd name="T48" fmla="*/ 99 w 187"/>
                  <a:gd name="T49" fmla="*/ 66 h 279"/>
                  <a:gd name="T50" fmla="*/ 75 w 187"/>
                  <a:gd name="T51" fmla="*/ 68 h 279"/>
                  <a:gd name="T52" fmla="*/ 66 w 187"/>
                  <a:gd name="T53" fmla="*/ 69 h 279"/>
                  <a:gd name="T54" fmla="*/ 52 w 187"/>
                  <a:gd name="T55" fmla="*/ 77 h 279"/>
                  <a:gd name="T56" fmla="*/ 83 w 187"/>
                  <a:gd name="T57" fmla="*/ 153 h 279"/>
                  <a:gd name="T58" fmla="*/ 65 w 187"/>
                  <a:gd name="T59" fmla="*/ 198 h 279"/>
                  <a:gd name="T60" fmla="*/ 62 w 187"/>
                  <a:gd name="T61" fmla="*/ 194 h 279"/>
                  <a:gd name="T62" fmla="*/ 60 w 187"/>
                  <a:gd name="T63" fmla="*/ 185 h 279"/>
                  <a:gd name="T64" fmla="*/ 57 w 187"/>
                  <a:gd name="T65" fmla="*/ 170 h 279"/>
                  <a:gd name="T66" fmla="*/ 31 w 187"/>
                  <a:gd name="T67" fmla="*/ 122 h 279"/>
                  <a:gd name="T68" fmla="*/ 23 w 187"/>
                  <a:gd name="T69" fmla="*/ 76 h 279"/>
                  <a:gd name="T70" fmla="*/ 36 w 187"/>
                  <a:gd name="T71" fmla="*/ 47 h 279"/>
                  <a:gd name="T72" fmla="*/ 93 w 187"/>
                  <a:gd name="T73" fmla="*/ 20 h 279"/>
                  <a:gd name="T74" fmla="*/ 93 w 187"/>
                  <a:gd name="T75" fmla="*/ 19 h 279"/>
                  <a:gd name="T76" fmla="*/ 150 w 187"/>
                  <a:gd name="T77" fmla="*/ 45 h 279"/>
                  <a:gd name="T78" fmla="*/ 72 w 187"/>
                  <a:gd name="T79" fmla="*/ 71 h 279"/>
                  <a:gd name="T80" fmla="*/ 80 w 187"/>
                  <a:gd name="T81" fmla="*/ 76 h 279"/>
                  <a:gd name="T82" fmla="*/ 83 w 187"/>
                  <a:gd name="T83" fmla="*/ 69 h 279"/>
                  <a:gd name="T84" fmla="*/ 91 w 187"/>
                  <a:gd name="T85" fmla="*/ 69 h 279"/>
                  <a:gd name="T86" fmla="*/ 95 w 187"/>
                  <a:gd name="T87" fmla="*/ 69 h 279"/>
                  <a:gd name="T88" fmla="*/ 98 w 187"/>
                  <a:gd name="T89" fmla="*/ 79 h 279"/>
                  <a:gd name="T90" fmla="*/ 103 w 187"/>
                  <a:gd name="T91" fmla="*/ 77 h 279"/>
                  <a:gd name="T92" fmla="*/ 116 w 187"/>
                  <a:gd name="T93" fmla="*/ 78 h 279"/>
                  <a:gd name="T94" fmla="*/ 63 w 187"/>
                  <a:gd name="T95" fmla="*/ 80 h 279"/>
                  <a:gd name="T96" fmla="*/ 72 w 187"/>
                  <a:gd name="T97" fmla="*/ 71 h 279"/>
                  <a:gd name="T98" fmla="*/ 114 w 187"/>
                  <a:gd name="T99" fmla="*/ 71 h 279"/>
                  <a:gd name="T100" fmla="*/ 115 w 187"/>
                  <a:gd name="T101" fmla="*/ 69 h 279"/>
                  <a:gd name="T102" fmla="*/ 107 w 187"/>
                  <a:gd name="T103" fmla="*/ 68 h 279"/>
                  <a:gd name="T104" fmla="*/ 103 w 187"/>
                  <a:gd name="T105" fmla="*/ 69 h 279"/>
                  <a:gd name="T106" fmla="*/ 62 w 187"/>
                  <a:gd name="T107" fmla="*/ 77 h 279"/>
                  <a:gd name="T108" fmla="*/ 62 w 187"/>
                  <a:gd name="T109" fmla="*/ 77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7" h="279">
                    <a:moveTo>
                      <a:pt x="94" y="1"/>
                    </a:moveTo>
                    <a:cubicBezTo>
                      <a:pt x="93" y="1"/>
                      <a:pt x="93" y="1"/>
                      <a:pt x="93" y="1"/>
                    </a:cubicBezTo>
                    <a:cubicBezTo>
                      <a:pt x="93" y="1"/>
                      <a:pt x="93" y="1"/>
                      <a:pt x="92" y="1"/>
                    </a:cubicBezTo>
                    <a:cubicBezTo>
                      <a:pt x="53" y="2"/>
                      <a:pt x="30" y="21"/>
                      <a:pt x="18" y="38"/>
                    </a:cubicBezTo>
                    <a:cubicBezTo>
                      <a:pt x="6" y="54"/>
                      <a:pt x="2" y="71"/>
                      <a:pt x="2" y="73"/>
                    </a:cubicBezTo>
                    <a:cubicBezTo>
                      <a:pt x="0" y="82"/>
                      <a:pt x="0" y="92"/>
                      <a:pt x="2" y="103"/>
                    </a:cubicBezTo>
                    <a:cubicBezTo>
                      <a:pt x="4" y="112"/>
                      <a:pt x="7" y="121"/>
                      <a:pt x="11" y="130"/>
                    </a:cubicBezTo>
                    <a:cubicBezTo>
                      <a:pt x="18" y="146"/>
                      <a:pt x="26" y="157"/>
                      <a:pt x="27" y="158"/>
                    </a:cubicBezTo>
                    <a:cubicBezTo>
                      <a:pt x="27" y="158"/>
                      <a:pt x="27" y="158"/>
                      <a:pt x="27" y="158"/>
                    </a:cubicBezTo>
                    <a:cubicBezTo>
                      <a:pt x="27" y="158"/>
                      <a:pt x="27" y="158"/>
                      <a:pt x="27" y="158"/>
                    </a:cubicBezTo>
                    <a:cubicBezTo>
                      <a:pt x="34" y="166"/>
                      <a:pt x="37" y="180"/>
                      <a:pt x="37" y="185"/>
                    </a:cubicBezTo>
                    <a:cubicBezTo>
                      <a:pt x="37" y="193"/>
                      <a:pt x="40" y="200"/>
                      <a:pt x="42" y="204"/>
                    </a:cubicBezTo>
                    <a:cubicBezTo>
                      <a:pt x="41" y="222"/>
                      <a:pt x="41" y="236"/>
                      <a:pt x="43" y="248"/>
                    </a:cubicBezTo>
                    <a:cubicBezTo>
                      <a:pt x="45" y="257"/>
                      <a:pt x="47" y="265"/>
                      <a:pt x="51" y="269"/>
                    </a:cubicBezTo>
                    <a:cubicBezTo>
                      <a:pt x="52" y="272"/>
                      <a:pt x="52" y="272"/>
                      <a:pt x="52" y="272"/>
                    </a:cubicBezTo>
                    <a:cubicBezTo>
                      <a:pt x="55" y="273"/>
                      <a:pt x="55" y="273"/>
                      <a:pt x="55" y="273"/>
                    </a:cubicBezTo>
                    <a:cubicBezTo>
                      <a:pt x="61" y="275"/>
                      <a:pt x="73" y="279"/>
                      <a:pt x="91" y="279"/>
                    </a:cubicBezTo>
                    <a:cubicBezTo>
                      <a:pt x="91" y="279"/>
                      <a:pt x="91" y="279"/>
                      <a:pt x="91" y="279"/>
                    </a:cubicBezTo>
                    <a:cubicBezTo>
                      <a:pt x="104" y="278"/>
                      <a:pt x="117" y="276"/>
                      <a:pt x="131" y="272"/>
                    </a:cubicBezTo>
                    <a:cubicBezTo>
                      <a:pt x="134" y="271"/>
                      <a:pt x="134" y="271"/>
                      <a:pt x="134" y="271"/>
                    </a:cubicBezTo>
                    <a:cubicBezTo>
                      <a:pt x="137" y="268"/>
                      <a:pt x="137" y="268"/>
                      <a:pt x="137" y="268"/>
                    </a:cubicBezTo>
                    <a:cubicBezTo>
                      <a:pt x="140" y="263"/>
                      <a:pt x="142" y="256"/>
                      <a:pt x="144" y="246"/>
                    </a:cubicBezTo>
                    <a:cubicBezTo>
                      <a:pt x="146" y="234"/>
                      <a:pt x="146" y="220"/>
                      <a:pt x="145" y="202"/>
                    </a:cubicBezTo>
                    <a:cubicBezTo>
                      <a:pt x="147" y="198"/>
                      <a:pt x="150" y="192"/>
                      <a:pt x="149" y="184"/>
                    </a:cubicBezTo>
                    <a:cubicBezTo>
                      <a:pt x="150" y="178"/>
                      <a:pt x="152" y="164"/>
                      <a:pt x="159" y="156"/>
                    </a:cubicBezTo>
                    <a:cubicBezTo>
                      <a:pt x="160" y="156"/>
                      <a:pt x="160" y="156"/>
                      <a:pt x="160" y="156"/>
                    </a:cubicBezTo>
                    <a:cubicBezTo>
                      <a:pt x="160" y="155"/>
                      <a:pt x="160" y="155"/>
                      <a:pt x="160" y="155"/>
                    </a:cubicBezTo>
                    <a:cubicBezTo>
                      <a:pt x="160" y="155"/>
                      <a:pt x="169" y="143"/>
                      <a:pt x="176" y="127"/>
                    </a:cubicBezTo>
                    <a:cubicBezTo>
                      <a:pt x="180" y="118"/>
                      <a:pt x="183" y="108"/>
                      <a:pt x="185" y="100"/>
                    </a:cubicBezTo>
                    <a:cubicBezTo>
                      <a:pt x="187" y="89"/>
                      <a:pt x="187" y="79"/>
                      <a:pt x="185" y="70"/>
                    </a:cubicBezTo>
                    <a:cubicBezTo>
                      <a:pt x="184" y="67"/>
                      <a:pt x="180" y="51"/>
                      <a:pt x="168" y="35"/>
                    </a:cubicBezTo>
                    <a:cubicBezTo>
                      <a:pt x="156" y="19"/>
                      <a:pt x="133" y="0"/>
                      <a:pt x="94" y="1"/>
                    </a:cubicBezTo>
                    <a:close/>
                    <a:moveTo>
                      <a:pt x="164" y="73"/>
                    </a:moveTo>
                    <a:cubicBezTo>
                      <a:pt x="164" y="74"/>
                      <a:pt x="164" y="74"/>
                      <a:pt x="164" y="74"/>
                    </a:cubicBezTo>
                    <a:cubicBezTo>
                      <a:pt x="171" y="102"/>
                      <a:pt x="144" y="140"/>
                      <a:pt x="142" y="144"/>
                    </a:cubicBezTo>
                    <a:cubicBezTo>
                      <a:pt x="136" y="150"/>
                      <a:pt x="132" y="159"/>
                      <a:pt x="130" y="169"/>
                    </a:cubicBezTo>
                    <a:cubicBezTo>
                      <a:pt x="128" y="176"/>
                      <a:pt x="127" y="182"/>
                      <a:pt x="127" y="183"/>
                    </a:cubicBezTo>
                    <a:cubicBezTo>
                      <a:pt x="127" y="184"/>
                      <a:pt x="127" y="184"/>
                      <a:pt x="127" y="184"/>
                    </a:cubicBezTo>
                    <a:cubicBezTo>
                      <a:pt x="127" y="184"/>
                      <a:pt x="127" y="184"/>
                      <a:pt x="127" y="184"/>
                    </a:cubicBezTo>
                    <a:cubicBezTo>
                      <a:pt x="127" y="189"/>
                      <a:pt x="125" y="192"/>
                      <a:pt x="125" y="193"/>
                    </a:cubicBezTo>
                    <a:cubicBezTo>
                      <a:pt x="122" y="195"/>
                      <a:pt x="122" y="195"/>
                      <a:pt x="122" y="195"/>
                    </a:cubicBezTo>
                    <a:cubicBezTo>
                      <a:pt x="115" y="197"/>
                      <a:pt x="109" y="199"/>
                      <a:pt x="103" y="199"/>
                    </a:cubicBezTo>
                    <a:cubicBezTo>
                      <a:pt x="102" y="152"/>
                      <a:pt x="102" y="152"/>
                      <a:pt x="102" y="152"/>
                    </a:cubicBezTo>
                    <a:cubicBezTo>
                      <a:pt x="102" y="151"/>
                      <a:pt x="102" y="149"/>
                      <a:pt x="101" y="148"/>
                    </a:cubicBezTo>
                    <a:cubicBezTo>
                      <a:pt x="128" y="72"/>
                      <a:pt x="128" y="72"/>
                      <a:pt x="128" y="72"/>
                    </a:cubicBezTo>
                    <a:cubicBezTo>
                      <a:pt x="125" y="71"/>
                      <a:pt x="125" y="71"/>
                      <a:pt x="125" y="71"/>
                    </a:cubicBezTo>
                    <a:cubicBezTo>
                      <a:pt x="125" y="70"/>
                      <a:pt x="125" y="69"/>
                      <a:pt x="124" y="69"/>
                    </a:cubicBezTo>
                    <a:cubicBezTo>
                      <a:pt x="122" y="64"/>
                      <a:pt x="117" y="64"/>
                      <a:pt x="112" y="65"/>
                    </a:cubicBezTo>
                    <a:cubicBezTo>
                      <a:pt x="112" y="65"/>
                      <a:pt x="111" y="64"/>
                      <a:pt x="110" y="63"/>
                    </a:cubicBezTo>
                    <a:cubicBezTo>
                      <a:pt x="106" y="62"/>
                      <a:pt x="102" y="63"/>
                      <a:pt x="99" y="66"/>
                    </a:cubicBezTo>
                    <a:cubicBezTo>
                      <a:pt x="96" y="65"/>
                      <a:pt x="92" y="65"/>
                      <a:pt x="89" y="66"/>
                    </a:cubicBezTo>
                    <a:cubicBezTo>
                      <a:pt x="85" y="64"/>
                      <a:pt x="79" y="65"/>
                      <a:pt x="75" y="68"/>
                    </a:cubicBezTo>
                    <a:cubicBezTo>
                      <a:pt x="74" y="67"/>
                      <a:pt x="72" y="66"/>
                      <a:pt x="70" y="67"/>
                    </a:cubicBezTo>
                    <a:cubicBezTo>
                      <a:pt x="69" y="67"/>
                      <a:pt x="67" y="68"/>
                      <a:pt x="66" y="69"/>
                    </a:cubicBezTo>
                    <a:cubicBezTo>
                      <a:pt x="61" y="65"/>
                      <a:pt x="56" y="70"/>
                      <a:pt x="55" y="76"/>
                    </a:cubicBezTo>
                    <a:cubicBezTo>
                      <a:pt x="52" y="77"/>
                      <a:pt x="52" y="77"/>
                      <a:pt x="52" y="77"/>
                    </a:cubicBezTo>
                    <a:cubicBezTo>
                      <a:pt x="85" y="149"/>
                      <a:pt x="85" y="149"/>
                      <a:pt x="85" y="149"/>
                    </a:cubicBezTo>
                    <a:cubicBezTo>
                      <a:pt x="84" y="150"/>
                      <a:pt x="83" y="151"/>
                      <a:pt x="83" y="153"/>
                    </a:cubicBezTo>
                    <a:cubicBezTo>
                      <a:pt x="84" y="201"/>
                      <a:pt x="84" y="201"/>
                      <a:pt x="84" y="201"/>
                    </a:cubicBezTo>
                    <a:cubicBezTo>
                      <a:pt x="76" y="200"/>
                      <a:pt x="69" y="199"/>
                      <a:pt x="65" y="198"/>
                    </a:cubicBezTo>
                    <a:cubicBezTo>
                      <a:pt x="65" y="197"/>
                      <a:pt x="65" y="197"/>
                      <a:pt x="65" y="197"/>
                    </a:cubicBezTo>
                    <a:cubicBezTo>
                      <a:pt x="62" y="194"/>
                      <a:pt x="62" y="194"/>
                      <a:pt x="62" y="194"/>
                    </a:cubicBezTo>
                    <a:cubicBezTo>
                      <a:pt x="62" y="194"/>
                      <a:pt x="59" y="190"/>
                      <a:pt x="60" y="186"/>
                    </a:cubicBezTo>
                    <a:cubicBezTo>
                      <a:pt x="60" y="185"/>
                      <a:pt x="60" y="185"/>
                      <a:pt x="60" y="185"/>
                    </a:cubicBezTo>
                    <a:cubicBezTo>
                      <a:pt x="60" y="184"/>
                      <a:pt x="60" y="184"/>
                      <a:pt x="60" y="184"/>
                    </a:cubicBezTo>
                    <a:cubicBezTo>
                      <a:pt x="59" y="183"/>
                      <a:pt x="59" y="178"/>
                      <a:pt x="57" y="170"/>
                    </a:cubicBezTo>
                    <a:cubicBezTo>
                      <a:pt x="54" y="160"/>
                      <a:pt x="50" y="152"/>
                      <a:pt x="45" y="145"/>
                    </a:cubicBezTo>
                    <a:cubicBezTo>
                      <a:pt x="44" y="144"/>
                      <a:pt x="37" y="134"/>
                      <a:pt x="31" y="122"/>
                    </a:cubicBezTo>
                    <a:cubicBezTo>
                      <a:pt x="25" y="109"/>
                      <a:pt x="19" y="92"/>
                      <a:pt x="23" y="76"/>
                    </a:cubicBezTo>
                    <a:cubicBezTo>
                      <a:pt x="23" y="76"/>
                      <a:pt x="23" y="76"/>
                      <a:pt x="23" y="76"/>
                    </a:cubicBezTo>
                    <a:cubicBezTo>
                      <a:pt x="23" y="76"/>
                      <a:pt x="23" y="76"/>
                      <a:pt x="23" y="76"/>
                    </a:cubicBezTo>
                    <a:cubicBezTo>
                      <a:pt x="23" y="76"/>
                      <a:pt x="26" y="61"/>
                      <a:pt x="36" y="47"/>
                    </a:cubicBezTo>
                    <a:cubicBezTo>
                      <a:pt x="49" y="29"/>
                      <a:pt x="68" y="20"/>
                      <a:pt x="92" y="20"/>
                    </a:cubicBezTo>
                    <a:cubicBezTo>
                      <a:pt x="93" y="20"/>
                      <a:pt x="93" y="20"/>
                      <a:pt x="93" y="20"/>
                    </a:cubicBezTo>
                    <a:cubicBezTo>
                      <a:pt x="93" y="20"/>
                      <a:pt x="93" y="20"/>
                      <a:pt x="93" y="20"/>
                    </a:cubicBezTo>
                    <a:cubicBezTo>
                      <a:pt x="93" y="19"/>
                      <a:pt x="93" y="19"/>
                      <a:pt x="93" y="19"/>
                    </a:cubicBezTo>
                    <a:cubicBezTo>
                      <a:pt x="93" y="20"/>
                      <a:pt x="93" y="19"/>
                      <a:pt x="94" y="19"/>
                    </a:cubicBezTo>
                    <a:cubicBezTo>
                      <a:pt x="118" y="19"/>
                      <a:pt x="137" y="27"/>
                      <a:pt x="150" y="45"/>
                    </a:cubicBezTo>
                    <a:cubicBezTo>
                      <a:pt x="160" y="58"/>
                      <a:pt x="164" y="73"/>
                      <a:pt x="164" y="73"/>
                    </a:cubicBezTo>
                    <a:close/>
                    <a:moveTo>
                      <a:pt x="72" y="71"/>
                    </a:moveTo>
                    <a:cubicBezTo>
                      <a:pt x="71" y="72"/>
                      <a:pt x="70" y="75"/>
                      <a:pt x="71" y="77"/>
                    </a:cubicBezTo>
                    <a:cubicBezTo>
                      <a:pt x="73" y="80"/>
                      <a:pt x="78" y="79"/>
                      <a:pt x="80" y="76"/>
                    </a:cubicBezTo>
                    <a:cubicBezTo>
                      <a:pt x="80" y="74"/>
                      <a:pt x="80" y="72"/>
                      <a:pt x="79" y="70"/>
                    </a:cubicBezTo>
                    <a:cubicBezTo>
                      <a:pt x="80" y="69"/>
                      <a:pt x="81" y="69"/>
                      <a:pt x="83" y="69"/>
                    </a:cubicBezTo>
                    <a:cubicBezTo>
                      <a:pt x="76" y="75"/>
                      <a:pt x="89" y="83"/>
                      <a:pt x="91" y="73"/>
                    </a:cubicBezTo>
                    <a:cubicBezTo>
                      <a:pt x="92" y="71"/>
                      <a:pt x="91" y="70"/>
                      <a:pt x="91" y="69"/>
                    </a:cubicBezTo>
                    <a:cubicBezTo>
                      <a:pt x="91" y="69"/>
                      <a:pt x="92" y="69"/>
                      <a:pt x="92" y="69"/>
                    </a:cubicBezTo>
                    <a:cubicBezTo>
                      <a:pt x="93" y="69"/>
                      <a:pt x="94" y="69"/>
                      <a:pt x="95" y="69"/>
                    </a:cubicBezTo>
                    <a:cubicBezTo>
                      <a:pt x="95" y="69"/>
                      <a:pt x="95" y="69"/>
                      <a:pt x="95" y="69"/>
                    </a:cubicBezTo>
                    <a:cubicBezTo>
                      <a:pt x="92" y="72"/>
                      <a:pt x="93" y="80"/>
                      <a:pt x="98" y="79"/>
                    </a:cubicBezTo>
                    <a:cubicBezTo>
                      <a:pt x="100" y="78"/>
                      <a:pt x="101" y="78"/>
                      <a:pt x="102" y="76"/>
                    </a:cubicBezTo>
                    <a:cubicBezTo>
                      <a:pt x="103" y="77"/>
                      <a:pt x="103" y="77"/>
                      <a:pt x="103" y="77"/>
                    </a:cubicBezTo>
                    <a:cubicBezTo>
                      <a:pt x="108" y="79"/>
                      <a:pt x="111" y="77"/>
                      <a:pt x="113" y="74"/>
                    </a:cubicBezTo>
                    <a:cubicBezTo>
                      <a:pt x="113" y="76"/>
                      <a:pt x="114" y="77"/>
                      <a:pt x="116" y="78"/>
                    </a:cubicBezTo>
                    <a:cubicBezTo>
                      <a:pt x="92" y="144"/>
                      <a:pt x="92" y="144"/>
                      <a:pt x="92" y="144"/>
                    </a:cubicBezTo>
                    <a:cubicBezTo>
                      <a:pt x="63" y="80"/>
                      <a:pt x="63" y="80"/>
                      <a:pt x="63" y="80"/>
                    </a:cubicBezTo>
                    <a:cubicBezTo>
                      <a:pt x="69" y="82"/>
                      <a:pt x="70" y="76"/>
                      <a:pt x="68" y="72"/>
                    </a:cubicBezTo>
                    <a:cubicBezTo>
                      <a:pt x="69" y="71"/>
                      <a:pt x="70" y="71"/>
                      <a:pt x="72" y="71"/>
                    </a:cubicBezTo>
                    <a:close/>
                    <a:moveTo>
                      <a:pt x="115" y="69"/>
                    </a:moveTo>
                    <a:cubicBezTo>
                      <a:pt x="115" y="70"/>
                      <a:pt x="114" y="70"/>
                      <a:pt x="114" y="71"/>
                    </a:cubicBezTo>
                    <a:cubicBezTo>
                      <a:pt x="114" y="70"/>
                      <a:pt x="114" y="69"/>
                      <a:pt x="114" y="69"/>
                    </a:cubicBezTo>
                    <a:cubicBezTo>
                      <a:pt x="114" y="69"/>
                      <a:pt x="115" y="69"/>
                      <a:pt x="115" y="69"/>
                    </a:cubicBezTo>
                    <a:close/>
                    <a:moveTo>
                      <a:pt x="102" y="67"/>
                    </a:moveTo>
                    <a:cubicBezTo>
                      <a:pt x="104" y="67"/>
                      <a:pt x="105" y="67"/>
                      <a:pt x="107" y="68"/>
                    </a:cubicBezTo>
                    <a:cubicBezTo>
                      <a:pt x="106" y="69"/>
                      <a:pt x="105" y="70"/>
                      <a:pt x="104" y="71"/>
                    </a:cubicBezTo>
                    <a:cubicBezTo>
                      <a:pt x="103" y="70"/>
                      <a:pt x="103" y="69"/>
                      <a:pt x="103" y="69"/>
                    </a:cubicBezTo>
                    <a:cubicBezTo>
                      <a:pt x="103" y="68"/>
                      <a:pt x="102" y="68"/>
                      <a:pt x="102" y="67"/>
                    </a:cubicBezTo>
                    <a:close/>
                    <a:moveTo>
                      <a:pt x="62" y="77"/>
                    </a:moveTo>
                    <a:cubicBezTo>
                      <a:pt x="62" y="77"/>
                      <a:pt x="62" y="77"/>
                      <a:pt x="62" y="77"/>
                    </a:cubicBezTo>
                    <a:cubicBezTo>
                      <a:pt x="62" y="77"/>
                      <a:pt x="62" y="77"/>
                      <a:pt x="62" y="77"/>
                    </a:cubicBezTo>
                    <a:cubicBezTo>
                      <a:pt x="62" y="77"/>
                      <a:pt x="62" y="77"/>
                      <a:pt x="62" y="7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0" name="Group 29"/>
            <p:cNvGrpSpPr/>
            <p:nvPr/>
          </p:nvGrpSpPr>
          <p:grpSpPr>
            <a:xfrm>
              <a:off x="8423929" y="1631840"/>
              <a:ext cx="1046648" cy="1170310"/>
              <a:chOff x="8375098" y="1043138"/>
              <a:chExt cx="1266444" cy="1416075"/>
            </a:xfrm>
          </p:grpSpPr>
          <p:sp>
            <p:nvSpPr>
              <p:cNvPr id="31" name="Freeform 19"/>
              <p:cNvSpPr>
                <a:spLocks/>
              </p:cNvSpPr>
              <p:nvPr/>
            </p:nvSpPr>
            <p:spPr bwMode="auto">
              <a:xfrm>
                <a:off x="8375098" y="1043138"/>
                <a:ext cx="1266444" cy="1416075"/>
              </a:xfrm>
              <a:custGeom>
                <a:avLst/>
                <a:gdLst>
                  <a:gd name="T0" fmla="*/ 455 w 494"/>
                  <a:gd name="T1" fmla="*/ 317 h 552"/>
                  <a:gd name="T2" fmla="*/ 317 w 494"/>
                  <a:gd name="T3" fmla="*/ 39 h 552"/>
                  <a:gd name="T4" fmla="*/ 39 w 494"/>
                  <a:gd name="T5" fmla="*/ 174 h 552"/>
                  <a:gd name="T6" fmla="*/ 176 w 494"/>
                  <a:gd name="T7" fmla="*/ 451 h 552"/>
                  <a:gd name="T8" fmla="*/ 190 w 494"/>
                  <a:gd name="T9" fmla="*/ 455 h 552"/>
                  <a:gd name="T10" fmla="*/ 243 w 494"/>
                  <a:gd name="T11" fmla="*/ 552 h 552"/>
                  <a:gd name="T12" fmla="*/ 287 w 494"/>
                  <a:gd name="T13" fmla="*/ 460 h 552"/>
                  <a:gd name="T14" fmla="*/ 455 w 494"/>
                  <a:gd name="T15" fmla="*/ 317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4" h="552">
                    <a:moveTo>
                      <a:pt x="455" y="317"/>
                    </a:moveTo>
                    <a:cubicBezTo>
                      <a:pt x="494" y="203"/>
                      <a:pt x="432" y="79"/>
                      <a:pt x="317" y="39"/>
                    </a:cubicBezTo>
                    <a:cubicBezTo>
                      <a:pt x="202" y="0"/>
                      <a:pt x="78" y="60"/>
                      <a:pt x="39" y="174"/>
                    </a:cubicBezTo>
                    <a:cubicBezTo>
                      <a:pt x="0" y="287"/>
                      <a:pt x="61" y="412"/>
                      <a:pt x="176" y="451"/>
                    </a:cubicBezTo>
                    <a:cubicBezTo>
                      <a:pt x="181" y="453"/>
                      <a:pt x="186" y="454"/>
                      <a:pt x="190" y="455"/>
                    </a:cubicBezTo>
                    <a:cubicBezTo>
                      <a:pt x="243" y="552"/>
                      <a:pt x="243" y="552"/>
                      <a:pt x="243" y="552"/>
                    </a:cubicBezTo>
                    <a:cubicBezTo>
                      <a:pt x="287" y="460"/>
                      <a:pt x="287" y="460"/>
                      <a:pt x="287" y="460"/>
                    </a:cubicBezTo>
                    <a:cubicBezTo>
                      <a:pt x="362" y="446"/>
                      <a:pt x="428" y="394"/>
                      <a:pt x="455" y="317"/>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38"/>
              <p:cNvSpPr>
                <a:spLocks noEditPoints="1"/>
              </p:cNvSpPr>
              <p:nvPr/>
            </p:nvSpPr>
            <p:spPr bwMode="auto">
              <a:xfrm>
                <a:off x="8608219" y="1396614"/>
                <a:ext cx="813213" cy="564912"/>
              </a:xfrm>
              <a:custGeom>
                <a:avLst/>
                <a:gdLst>
                  <a:gd name="T0" fmla="*/ 314 w 317"/>
                  <a:gd name="T1" fmla="*/ 82 h 220"/>
                  <a:gd name="T2" fmla="*/ 309 w 317"/>
                  <a:gd name="T3" fmla="*/ 75 h 220"/>
                  <a:gd name="T4" fmla="*/ 303 w 317"/>
                  <a:gd name="T5" fmla="*/ 71 h 220"/>
                  <a:gd name="T6" fmla="*/ 302 w 317"/>
                  <a:gd name="T7" fmla="*/ 72 h 220"/>
                  <a:gd name="T8" fmla="*/ 306 w 317"/>
                  <a:gd name="T9" fmla="*/ 83 h 220"/>
                  <a:gd name="T10" fmla="*/ 307 w 317"/>
                  <a:gd name="T11" fmla="*/ 87 h 220"/>
                  <a:gd name="T12" fmla="*/ 305 w 317"/>
                  <a:gd name="T13" fmla="*/ 92 h 220"/>
                  <a:gd name="T14" fmla="*/ 303 w 317"/>
                  <a:gd name="T15" fmla="*/ 94 h 220"/>
                  <a:gd name="T16" fmla="*/ 302 w 317"/>
                  <a:gd name="T17" fmla="*/ 94 h 220"/>
                  <a:gd name="T18" fmla="*/ 303 w 317"/>
                  <a:gd name="T19" fmla="*/ 94 h 220"/>
                  <a:gd name="T20" fmla="*/ 303 w 317"/>
                  <a:gd name="T21" fmla="*/ 94 h 220"/>
                  <a:gd name="T22" fmla="*/ 301 w 317"/>
                  <a:gd name="T23" fmla="*/ 95 h 220"/>
                  <a:gd name="T24" fmla="*/ 298 w 317"/>
                  <a:gd name="T25" fmla="*/ 96 h 220"/>
                  <a:gd name="T26" fmla="*/ 159 w 317"/>
                  <a:gd name="T27" fmla="*/ 0 h 220"/>
                  <a:gd name="T28" fmla="*/ 17 w 317"/>
                  <a:gd name="T29" fmla="*/ 11 h 220"/>
                  <a:gd name="T30" fmla="*/ 20 w 317"/>
                  <a:gd name="T31" fmla="*/ 99 h 220"/>
                  <a:gd name="T32" fmla="*/ 9 w 317"/>
                  <a:gd name="T33" fmla="*/ 99 h 220"/>
                  <a:gd name="T34" fmla="*/ 9 w 317"/>
                  <a:gd name="T35" fmla="*/ 146 h 220"/>
                  <a:gd name="T36" fmla="*/ 91 w 317"/>
                  <a:gd name="T37" fmla="*/ 185 h 220"/>
                  <a:gd name="T38" fmla="*/ 113 w 317"/>
                  <a:gd name="T39" fmla="*/ 220 h 220"/>
                  <a:gd name="T40" fmla="*/ 135 w 317"/>
                  <a:gd name="T41" fmla="*/ 196 h 220"/>
                  <a:gd name="T42" fmla="*/ 177 w 317"/>
                  <a:gd name="T43" fmla="*/ 197 h 220"/>
                  <a:gd name="T44" fmla="*/ 196 w 317"/>
                  <a:gd name="T45" fmla="*/ 220 h 220"/>
                  <a:gd name="T46" fmla="*/ 220 w 317"/>
                  <a:gd name="T47" fmla="*/ 187 h 220"/>
                  <a:gd name="T48" fmla="*/ 303 w 317"/>
                  <a:gd name="T49" fmla="*/ 110 h 220"/>
                  <a:gd name="T50" fmla="*/ 309 w 317"/>
                  <a:gd name="T51" fmla="*/ 106 h 220"/>
                  <a:gd name="T52" fmla="*/ 311 w 317"/>
                  <a:gd name="T53" fmla="*/ 104 h 220"/>
                  <a:gd name="T54" fmla="*/ 312 w 317"/>
                  <a:gd name="T55" fmla="*/ 104 h 220"/>
                  <a:gd name="T56" fmla="*/ 312 w 317"/>
                  <a:gd name="T57" fmla="*/ 103 h 220"/>
                  <a:gd name="T58" fmla="*/ 312 w 317"/>
                  <a:gd name="T59" fmla="*/ 103 h 220"/>
                  <a:gd name="T60" fmla="*/ 316 w 317"/>
                  <a:gd name="T61" fmla="*/ 96 h 220"/>
                  <a:gd name="T62" fmla="*/ 316 w 317"/>
                  <a:gd name="T63" fmla="*/ 85 h 220"/>
                  <a:gd name="T64" fmla="*/ 52 w 317"/>
                  <a:gd name="T65" fmla="*/ 99 h 220"/>
                  <a:gd name="T66" fmla="*/ 76 w 317"/>
                  <a:gd name="T67" fmla="*/ 99 h 220"/>
                  <a:gd name="T68" fmla="*/ 201 w 317"/>
                  <a:gd name="T69" fmla="*/ 24 h 220"/>
                  <a:gd name="T70" fmla="*/ 158 w 317"/>
                  <a:gd name="T71" fmla="*/ 31 h 220"/>
                  <a:gd name="T72" fmla="*/ 119 w 317"/>
                  <a:gd name="T73" fmla="*/ 37 h 220"/>
                  <a:gd name="T74" fmla="*/ 113 w 317"/>
                  <a:gd name="T75" fmla="*/ 25 h 220"/>
                  <a:gd name="T76" fmla="*/ 158 w 317"/>
                  <a:gd name="T77" fmla="*/ 12 h 220"/>
                  <a:gd name="T78" fmla="*/ 201 w 317"/>
                  <a:gd name="T79" fmla="*/ 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17" h="220">
                    <a:moveTo>
                      <a:pt x="316" y="85"/>
                    </a:moveTo>
                    <a:cubicBezTo>
                      <a:pt x="315" y="84"/>
                      <a:pt x="315" y="83"/>
                      <a:pt x="314" y="82"/>
                    </a:cubicBezTo>
                    <a:cubicBezTo>
                      <a:pt x="314" y="81"/>
                      <a:pt x="313" y="80"/>
                      <a:pt x="313" y="79"/>
                    </a:cubicBezTo>
                    <a:cubicBezTo>
                      <a:pt x="311" y="78"/>
                      <a:pt x="310" y="77"/>
                      <a:pt x="309" y="75"/>
                    </a:cubicBezTo>
                    <a:cubicBezTo>
                      <a:pt x="308" y="74"/>
                      <a:pt x="307" y="74"/>
                      <a:pt x="306" y="73"/>
                    </a:cubicBezTo>
                    <a:cubicBezTo>
                      <a:pt x="305" y="72"/>
                      <a:pt x="304" y="71"/>
                      <a:pt x="303" y="71"/>
                    </a:cubicBezTo>
                    <a:cubicBezTo>
                      <a:pt x="302" y="70"/>
                      <a:pt x="301" y="70"/>
                      <a:pt x="301" y="70"/>
                    </a:cubicBezTo>
                    <a:cubicBezTo>
                      <a:pt x="301" y="70"/>
                      <a:pt x="301" y="71"/>
                      <a:pt x="302" y="72"/>
                    </a:cubicBezTo>
                    <a:cubicBezTo>
                      <a:pt x="303" y="74"/>
                      <a:pt x="304" y="76"/>
                      <a:pt x="305" y="78"/>
                    </a:cubicBezTo>
                    <a:cubicBezTo>
                      <a:pt x="305" y="80"/>
                      <a:pt x="306" y="81"/>
                      <a:pt x="306" y="83"/>
                    </a:cubicBezTo>
                    <a:cubicBezTo>
                      <a:pt x="306" y="83"/>
                      <a:pt x="306" y="84"/>
                      <a:pt x="306" y="85"/>
                    </a:cubicBezTo>
                    <a:cubicBezTo>
                      <a:pt x="307" y="85"/>
                      <a:pt x="307" y="86"/>
                      <a:pt x="307" y="87"/>
                    </a:cubicBezTo>
                    <a:cubicBezTo>
                      <a:pt x="307" y="88"/>
                      <a:pt x="306" y="89"/>
                      <a:pt x="306" y="90"/>
                    </a:cubicBezTo>
                    <a:cubicBezTo>
                      <a:pt x="306" y="91"/>
                      <a:pt x="305" y="91"/>
                      <a:pt x="305" y="92"/>
                    </a:cubicBezTo>
                    <a:cubicBezTo>
                      <a:pt x="305" y="92"/>
                      <a:pt x="305" y="92"/>
                      <a:pt x="305" y="92"/>
                    </a:cubicBezTo>
                    <a:cubicBezTo>
                      <a:pt x="303" y="94"/>
                      <a:pt x="303" y="94"/>
                      <a:pt x="303" y="94"/>
                    </a:cubicBezTo>
                    <a:cubicBezTo>
                      <a:pt x="302" y="94"/>
                      <a:pt x="302" y="94"/>
                      <a:pt x="302" y="94"/>
                    </a:cubicBezTo>
                    <a:cubicBezTo>
                      <a:pt x="302" y="94"/>
                      <a:pt x="302" y="94"/>
                      <a:pt x="302" y="94"/>
                    </a:cubicBezTo>
                    <a:cubicBezTo>
                      <a:pt x="302" y="94"/>
                      <a:pt x="303" y="94"/>
                      <a:pt x="303" y="94"/>
                    </a:cubicBezTo>
                    <a:cubicBezTo>
                      <a:pt x="303" y="94"/>
                      <a:pt x="303" y="94"/>
                      <a:pt x="303" y="94"/>
                    </a:cubicBezTo>
                    <a:cubicBezTo>
                      <a:pt x="303" y="94"/>
                      <a:pt x="303" y="94"/>
                      <a:pt x="303" y="94"/>
                    </a:cubicBezTo>
                    <a:cubicBezTo>
                      <a:pt x="303" y="94"/>
                      <a:pt x="303" y="94"/>
                      <a:pt x="303" y="94"/>
                    </a:cubicBezTo>
                    <a:cubicBezTo>
                      <a:pt x="302" y="94"/>
                      <a:pt x="302" y="94"/>
                      <a:pt x="302" y="94"/>
                    </a:cubicBezTo>
                    <a:cubicBezTo>
                      <a:pt x="301" y="95"/>
                      <a:pt x="301" y="95"/>
                      <a:pt x="301" y="95"/>
                    </a:cubicBezTo>
                    <a:cubicBezTo>
                      <a:pt x="301" y="95"/>
                      <a:pt x="300" y="95"/>
                      <a:pt x="300" y="96"/>
                    </a:cubicBezTo>
                    <a:cubicBezTo>
                      <a:pt x="299" y="96"/>
                      <a:pt x="299" y="96"/>
                      <a:pt x="298" y="96"/>
                    </a:cubicBezTo>
                    <a:cubicBezTo>
                      <a:pt x="298" y="96"/>
                      <a:pt x="297" y="96"/>
                      <a:pt x="297" y="96"/>
                    </a:cubicBezTo>
                    <a:cubicBezTo>
                      <a:pt x="295" y="43"/>
                      <a:pt x="234" y="0"/>
                      <a:pt x="159" y="0"/>
                    </a:cubicBezTo>
                    <a:cubicBezTo>
                      <a:pt x="123" y="0"/>
                      <a:pt x="90" y="10"/>
                      <a:pt x="66" y="26"/>
                    </a:cubicBezTo>
                    <a:cubicBezTo>
                      <a:pt x="56" y="19"/>
                      <a:pt x="39" y="11"/>
                      <a:pt x="17" y="11"/>
                    </a:cubicBezTo>
                    <a:cubicBezTo>
                      <a:pt x="17" y="11"/>
                      <a:pt x="32" y="33"/>
                      <a:pt x="40" y="48"/>
                    </a:cubicBezTo>
                    <a:cubicBezTo>
                      <a:pt x="28" y="63"/>
                      <a:pt x="20" y="80"/>
                      <a:pt x="20" y="99"/>
                    </a:cubicBezTo>
                    <a:cubicBezTo>
                      <a:pt x="20" y="99"/>
                      <a:pt x="20" y="99"/>
                      <a:pt x="20" y="99"/>
                    </a:cubicBezTo>
                    <a:cubicBezTo>
                      <a:pt x="9" y="99"/>
                      <a:pt x="9" y="99"/>
                      <a:pt x="9" y="99"/>
                    </a:cubicBezTo>
                    <a:cubicBezTo>
                      <a:pt x="9" y="99"/>
                      <a:pt x="0" y="108"/>
                      <a:pt x="0" y="123"/>
                    </a:cubicBezTo>
                    <a:cubicBezTo>
                      <a:pt x="0" y="138"/>
                      <a:pt x="9" y="146"/>
                      <a:pt x="9" y="146"/>
                    </a:cubicBezTo>
                    <a:cubicBezTo>
                      <a:pt x="45" y="155"/>
                      <a:pt x="45" y="155"/>
                      <a:pt x="45" y="155"/>
                    </a:cubicBezTo>
                    <a:cubicBezTo>
                      <a:pt x="57" y="167"/>
                      <a:pt x="72" y="177"/>
                      <a:pt x="91" y="185"/>
                    </a:cubicBezTo>
                    <a:cubicBezTo>
                      <a:pt x="99" y="216"/>
                      <a:pt x="99" y="216"/>
                      <a:pt x="99" y="216"/>
                    </a:cubicBezTo>
                    <a:cubicBezTo>
                      <a:pt x="99" y="216"/>
                      <a:pt x="101" y="220"/>
                      <a:pt x="113" y="220"/>
                    </a:cubicBezTo>
                    <a:cubicBezTo>
                      <a:pt x="126" y="220"/>
                      <a:pt x="130" y="216"/>
                      <a:pt x="130" y="216"/>
                    </a:cubicBezTo>
                    <a:cubicBezTo>
                      <a:pt x="135" y="196"/>
                      <a:pt x="135" y="196"/>
                      <a:pt x="135" y="196"/>
                    </a:cubicBezTo>
                    <a:cubicBezTo>
                      <a:pt x="143" y="197"/>
                      <a:pt x="151" y="197"/>
                      <a:pt x="159" y="197"/>
                    </a:cubicBezTo>
                    <a:cubicBezTo>
                      <a:pt x="165" y="197"/>
                      <a:pt x="171" y="197"/>
                      <a:pt x="177" y="197"/>
                    </a:cubicBezTo>
                    <a:cubicBezTo>
                      <a:pt x="182" y="216"/>
                      <a:pt x="182" y="216"/>
                      <a:pt x="182" y="216"/>
                    </a:cubicBezTo>
                    <a:cubicBezTo>
                      <a:pt x="182" y="216"/>
                      <a:pt x="184" y="220"/>
                      <a:pt x="196" y="220"/>
                    </a:cubicBezTo>
                    <a:cubicBezTo>
                      <a:pt x="208" y="220"/>
                      <a:pt x="213" y="216"/>
                      <a:pt x="213" y="216"/>
                    </a:cubicBezTo>
                    <a:cubicBezTo>
                      <a:pt x="220" y="187"/>
                      <a:pt x="220" y="187"/>
                      <a:pt x="220" y="187"/>
                    </a:cubicBezTo>
                    <a:cubicBezTo>
                      <a:pt x="260" y="173"/>
                      <a:pt x="290" y="145"/>
                      <a:pt x="296" y="111"/>
                    </a:cubicBezTo>
                    <a:cubicBezTo>
                      <a:pt x="298" y="111"/>
                      <a:pt x="300" y="111"/>
                      <a:pt x="303" y="110"/>
                    </a:cubicBezTo>
                    <a:cubicBezTo>
                      <a:pt x="304" y="109"/>
                      <a:pt x="305" y="109"/>
                      <a:pt x="306" y="108"/>
                    </a:cubicBezTo>
                    <a:cubicBezTo>
                      <a:pt x="307" y="108"/>
                      <a:pt x="308" y="107"/>
                      <a:pt x="309" y="106"/>
                    </a:cubicBezTo>
                    <a:cubicBezTo>
                      <a:pt x="311" y="105"/>
                      <a:pt x="311" y="105"/>
                      <a:pt x="311" y="105"/>
                    </a:cubicBezTo>
                    <a:cubicBezTo>
                      <a:pt x="311" y="104"/>
                      <a:pt x="311" y="104"/>
                      <a:pt x="311" y="104"/>
                    </a:cubicBezTo>
                    <a:cubicBezTo>
                      <a:pt x="312" y="104"/>
                      <a:pt x="312" y="104"/>
                      <a:pt x="312" y="104"/>
                    </a:cubicBezTo>
                    <a:cubicBezTo>
                      <a:pt x="312" y="104"/>
                      <a:pt x="312" y="104"/>
                      <a:pt x="312" y="104"/>
                    </a:cubicBezTo>
                    <a:cubicBezTo>
                      <a:pt x="312" y="104"/>
                      <a:pt x="312" y="104"/>
                      <a:pt x="312" y="104"/>
                    </a:cubicBezTo>
                    <a:cubicBezTo>
                      <a:pt x="312" y="103"/>
                      <a:pt x="312" y="103"/>
                      <a:pt x="312" y="103"/>
                    </a:cubicBezTo>
                    <a:cubicBezTo>
                      <a:pt x="312" y="103"/>
                      <a:pt x="312" y="103"/>
                      <a:pt x="312" y="103"/>
                    </a:cubicBezTo>
                    <a:cubicBezTo>
                      <a:pt x="312" y="103"/>
                      <a:pt x="312" y="103"/>
                      <a:pt x="312" y="103"/>
                    </a:cubicBezTo>
                    <a:cubicBezTo>
                      <a:pt x="314" y="101"/>
                      <a:pt x="314" y="101"/>
                      <a:pt x="314" y="101"/>
                    </a:cubicBezTo>
                    <a:cubicBezTo>
                      <a:pt x="315" y="99"/>
                      <a:pt x="316" y="98"/>
                      <a:pt x="316" y="96"/>
                    </a:cubicBezTo>
                    <a:cubicBezTo>
                      <a:pt x="317" y="95"/>
                      <a:pt x="317" y="93"/>
                      <a:pt x="317" y="92"/>
                    </a:cubicBezTo>
                    <a:cubicBezTo>
                      <a:pt x="317" y="89"/>
                      <a:pt x="317" y="87"/>
                      <a:pt x="316" y="85"/>
                    </a:cubicBezTo>
                    <a:close/>
                    <a:moveTo>
                      <a:pt x="64" y="111"/>
                    </a:moveTo>
                    <a:cubicBezTo>
                      <a:pt x="57" y="111"/>
                      <a:pt x="52" y="106"/>
                      <a:pt x="52" y="99"/>
                    </a:cubicBezTo>
                    <a:cubicBezTo>
                      <a:pt x="52" y="93"/>
                      <a:pt x="57" y="87"/>
                      <a:pt x="64" y="87"/>
                    </a:cubicBezTo>
                    <a:cubicBezTo>
                      <a:pt x="70" y="87"/>
                      <a:pt x="76" y="93"/>
                      <a:pt x="76" y="99"/>
                    </a:cubicBezTo>
                    <a:cubicBezTo>
                      <a:pt x="76" y="106"/>
                      <a:pt x="70" y="111"/>
                      <a:pt x="64" y="111"/>
                    </a:cubicBezTo>
                    <a:close/>
                    <a:moveTo>
                      <a:pt x="201" y="24"/>
                    </a:moveTo>
                    <a:cubicBezTo>
                      <a:pt x="200" y="27"/>
                      <a:pt x="197" y="37"/>
                      <a:pt x="195" y="36"/>
                    </a:cubicBezTo>
                    <a:cubicBezTo>
                      <a:pt x="183" y="33"/>
                      <a:pt x="171" y="31"/>
                      <a:pt x="158" y="31"/>
                    </a:cubicBezTo>
                    <a:cubicBezTo>
                      <a:pt x="145" y="31"/>
                      <a:pt x="132" y="33"/>
                      <a:pt x="119" y="37"/>
                    </a:cubicBezTo>
                    <a:cubicBezTo>
                      <a:pt x="119" y="37"/>
                      <a:pt x="119" y="37"/>
                      <a:pt x="119" y="37"/>
                    </a:cubicBezTo>
                    <a:cubicBezTo>
                      <a:pt x="119" y="37"/>
                      <a:pt x="119" y="37"/>
                      <a:pt x="119" y="37"/>
                    </a:cubicBezTo>
                    <a:cubicBezTo>
                      <a:pt x="116" y="36"/>
                      <a:pt x="114" y="27"/>
                      <a:pt x="113" y="25"/>
                    </a:cubicBezTo>
                    <a:cubicBezTo>
                      <a:pt x="112" y="23"/>
                      <a:pt x="114" y="20"/>
                      <a:pt x="116" y="19"/>
                    </a:cubicBezTo>
                    <a:cubicBezTo>
                      <a:pt x="130" y="15"/>
                      <a:pt x="144" y="12"/>
                      <a:pt x="158" y="12"/>
                    </a:cubicBezTo>
                    <a:cubicBezTo>
                      <a:pt x="172" y="12"/>
                      <a:pt x="185" y="14"/>
                      <a:pt x="198" y="18"/>
                    </a:cubicBezTo>
                    <a:cubicBezTo>
                      <a:pt x="200" y="19"/>
                      <a:pt x="202" y="22"/>
                      <a:pt x="201" y="2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3" name="Group 32"/>
            <p:cNvGrpSpPr/>
            <p:nvPr/>
          </p:nvGrpSpPr>
          <p:grpSpPr>
            <a:xfrm>
              <a:off x="9332833" y="3121655"/>
              <a:ext cx="847714" cy="902375"/>
              <a:chOff x="9611182" y="2728115"/>
              <a:chExt cx="1025733" cy="1091874"/>
            </a:xfrm>
          </p:grpSpPr>
          <p:sp>
            <p:nvSpPr>
              <p:cNvPr id="34" name="Freeform 7"/>
              <p:cNvSpPr>
                <a:spLocks/>
              </p:cNvSpPr>
              <p:nvPr/>
            </p:nvSpPr>
            <p:spPr bwMode="auto">
              <a:xfrm>
                <a:off x="9611182" y="2728115"/>
                <a:ext cx="1025733" cy="1091874"/>
              </a:xfrm>
              <a:custGeom>
                <a:avLst/>
                <a:gdLst>
                  <a:gd name="T0" fmla="*/ 327 w 400"/>
                  <a:gd name="T1" fmla="*/ 332 h 426"/>
                  <a:gd name="T2" fmla="*/ 330 w 400"/>
                  <a:gd name="T3" fmla="*/ 75 h 426"/>
                  <a:gd name="T4" fmla="*/ 74 w 400"/>
                  <a:gd name="T5" fmla="*/ 69 h 426"/>
                  <a:gd name="T6" fmla="*/ 70 w 400"/>
                  <a:gd name="T7" fmla="*/ 326 h 426"/>
                  <a:gd name="T8" fmla="*/ 79 w 400"/>
                  <a:gd name="T9" fmla="*/ 334 h 426"/>
                  <a:gd name="T10" fmla="*/ 82 w 400"/>
                  <a:gd name="T11" fmla="*/ 426 h 426"/>
                  <a:gd name="T12" fmla="*/ 149 w 400"/>
                  <a:gd name="T13" fmla="*/ 374 h 426"/>
                  <a:gd name="T14" fmla="*/ 327 w 400"/>
                  <a:gd name="T15" fmla="*/ 332 h 4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00" h="426">
                    <a:moveTo>
                      <a:pt x="327" y="332"/>
                    </a:moveTo>
                    <a:cubicBezTo>
                      <a:pt x="399" y="263"/>
                      <a:pt x="400" y="148"/>
                      <a:pt x="330" y="75"/>
                    </a:cubicBezTo>
                    <a:cubicBezTo>
                      <a:pt x="260" y="3"/>
                      <a:pt x="146" y="0"/>
                      <a:pt x="74" y="69"/>
                    </a:cubicBezTo>
                    <a:cubicBezTo>
                      <a:pt x="2" y="138"/>
                      <a:pt x="0" y="253"/>
                      <a:pt x="70" y="326"/>
                    </a:cubicBezTo>
                    <a:cubicBezTo>
                      <a:pt x="73" y="329"/>
                      <a:pt x="76" y="331"/>
                      <a:pt x="79" y="334"/>
                    </a:cubicBezTo>
                    <a:cubicBezTo>
                      <a:pt x="82" y="426"/>
                      <a:pt x="82" y="426"/>
                      <a:pt x="82" y="426"/>
                    </a:cubicBezTo>
                    <a:cubicBezTo>
                      <a:pt x="149" y="374"/>
                      <a:pt x="149" y="374"/>
                      <a:pt x="149" y="374"/>
                    </a:cubicBezTo>
                    <a:cubicBezTo>
                      <a:pt x="210" y="393"/>
                      <a:pt x="278" y="379"/>
                      <a:pt x="327" y="332"/>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5" name="Freeform 39"/>
              <p:cNvSpPr>
                <a:spLocks/>
              </p:cNvSpPr>
              <p:nvPr/>
            </p:nvSpPr>
            <p:spPr bwMode="auto">
              <a:xfrm>
                <a:off x="9787920" y="3010029"/>
                <a:ext cx="499855" cy="325285"/>
              </a:xfrm>
              <a:custGeom>
                <a:avLst/>
                <a:gdLst>
                  <a:gd name="T0" fmla="*/ 95 w 195"/>
                  <a:gd name="T1" fmla="*/ 122 h 127"/>
                  <a:gd name="T2" fmla="*/ 180 w 195"/>
                  <a:gd name="T3" fmla="*/ 65 h 127"/>
                  <a:gd name="T4" fmla="*/ 195 w 195"/>
                  <a:gd name="T5" fmla="*/ 66 h 127"/>
                  <a:gd name="T6" fmla="*/ 195 w 195"/>
                  <a:gd name="T7" fmla="*/ 63 h 127"/>
                  <a:gd name="T8" fmla="*/ 100 w 195"/>
                  <a:gd name="T9" fmla="*/ 0 h 127"/>
                  <a:gd name="T10" fmla="*/ 5 w 195"/>
                  <a:gd name="T11" fmla="*/ 63 h 127"/>
                  <a:gd name="T12" fmla="*/ 28 w 195"/>
                  <a:gd name="T13" fmla="*/ 105 h 127"/>
                  <a:gd name="T14" fmla="*/ 0 w 195"/>
                  <a:gd name="T15" fmla="*/ 125 h 127"/>
                  <a:gd name="T16" fmla="*/ 13 w 195"/>
                  <a:gd name="T17" fmla="*/ 127 h 127"/>
                  <a:gd name="T18" fmla="*/ 44 w 195"/>
                  <a:gd name="T19" fmla="*/ 115 h 127"/>
                  <a:gd name="T20" fmla="*/ 94 w 195"/>
                  <a:gd name="T21" fmla="*/ 126 h 127"/>
                  <a:gd name="T22" fmla="*/ 95 w 195"/>
                  <a:gd name="T23" fmla="*/ 122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5" h="127">
                    <a:moveTo>
                      <a:pt x="95" y="122"/>
                    </a:moveTo>
                    <a:cubicBezTo>
                      <a:pt x="102" y="89"/>
                      <a:pt x="134" y="65"/>
                      <a:pt x="180" y="65"/>
                    </a:cubicBezTo>
                    <a:cubicBezTo>
                      <a:pt x="185" y="65"/>
                      <a:pt x="190" y="65"/>
                      <a:pt x="195" y="66"/>
                    </a:cubicBezTo>
                    <a:cubicBezTo>
                      <a:pt x="195" y="65"/>
                      <a:pt x="195" y="64"/>
                      <a:pt x="195" y="63"/>
                    </a:cubicBezTo>
                    <a:cubicBezTo>
                      <a:pt x="195" y="28"/>
                      <a:pt x="152" y="0"/>
                      <a:pt x="100" y="0"/>
                    </a:cubicBezTo>
                    <a:cubicBezTo>
                      <a:pt x="47" y="0"/>
                      <a:pt x="5" y="28"/>
                      <a:pt x="5" y="63"/>
                    </a:cubicBezTo>
                    <a:cubicBezTo>
                      <a:pt x="5" y="79"/>
                      <a:pt x="14" y="94"/>
                      <a:pt x="28" y="105"/>
                    </a:cubicBezTo>
                    <a:cubicBezTo>
                      <a:pt x="21" y="114"/>
                      <a:pt x="11" y="121"/>
                      <a:pt x="0" y="125"/>
                    </a:cubicBezTo>
                    <a:cubicBezTo>
                      <a:pt x="4" y="126"/>
                      <a:pt x="8" y="127"/>
                      <a:pt x="13" y="127"/>
                    </a:cubicBezTo>
                    <a:cubicBezTo>
                      <a:pt x="25" y="127"/>
                      <a:pt x="36" y="122"/>
                      <a:pt x="44" y="115"/>
                    </a:cubicBezTo>
                    <a:cubicBezTo>
                      <a:pt x="59" y="122"/>
                      <a:pt x="74" y="126"/>
                      <a:pt x="94" y="126"/>
                    </a:cubicBezTo>
                    <a:cubicBezTo>
                      <a:pt x="93" y="125"/>
                      <a:pt x="94" y="123"/>
                      <a:pt x="95" y="12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6" name="Freeform 40"/>
              <p:cNvSpPr>
                <a:spLocks noEditPoints="1"/>
              </p:cNvSpPr>
              <p:nvPr/>
            </p:nvSpPr>
            <p:spPr bwMode="auto">
              <a:xfrm>
                <a:off x="10073087" y="3220380"/>
                <a:ext cx="387089" cy="251554"/>
              </a:xfrm>
              <a:custGeom>
                <a:avLst/>
                <a:gdLst>
                  <a:gd name="T0" fmla="*/ 129 w 151"/>
                  <a:gd name="T1" fmla="*/ 81 h 98"/>
                  <a:gd name="T2" fmla="*/ 147 w 151"/>
                  <a:gd name="T3" fmla="*/ 49 h 98"/>
                  <a:gd name="T4" fmla="*/ 73 w 151"/>
                  <a:gd name="T5" fmla="*/ 0 h 98"/>
                  <a:gd name="T6" fmla="*/ 0 w 151"/>
                  <a:gd name="T7" fmla="*/ 49 h 98"/>
                  <a:gd name="T8" fmla="*/ 73 w 151"/>
                  <a:gd name="T9" fmla="*/ 98 h 98"/>
                  <a:gd name="T10" fmla="*/ 116 w 151"/>
                  <a:gd name="T11" fmla="*/ 88 h 98"/>
                  <a:gd name="T12" fmla="*/ 140 w 151"/>
                  <a:gd name="T13" fmla="*/ 98 h 98"/>
                  <a:gd name="T14" fmla="*/ 151 w 151"/>
                  <a:gd name="T15" fmla="*/ 96 h 98"/>
                  <a:gd name="T16" fmla="*/ 129 w 151"/>
                  <a:gd name="T17" fmla="*/ 81 h 98"/>
                  <a:gd name="T18" fmla="*/ 46 w 151"/>
                  <a:gd name="T19" fmla="*/ 57 h 98"/>
                  <a:gd name="T20" fmla="*/ 37 w 151"/>
                  <a:gd name="T21" fmla="*/ 49 h 98"/>
                  <a:gd name="T22" fmla="*/ 46 w 151"/>
                  <a:gd name="T23" fmla="*/ 40 h 98"/>
                  <a:gd name="T24" fmla="*/ 54 w 151"/>
                  <a:gd name="T25" fmla="*/ 49 h 98"/>
                  <a:gd name="T26" fmla="*/ 46 w 151"/>
                  <a:gd name="T27" fmla="*/ 57 h 98"/>
                  <a:gd name="T28" fmla="*/ 76 w 151"/>
                  <a:gd name="T29" fmla="*/ 57 h 98"/>
                  <a:gd name="T30" fmla="*/ 67 w 151"/>
                  <a:gd name="T31" fmla="*/ 49 h 98"/>
                  <a:gd name="T32" fmla="*/ 76 w 151"/>
                  <a:gd name="T33" fmla="*/ 40 h 98"/>
                  <a:gd name="T34" fmla="*/ 84 w 151"/>
                  <a:gd name="T35" fmla="*/ 49 h 98"/>
                  <a:gd name="T36" fmla="*/ 76 w 151"/>
                  <a:gd name="T37" fmla="*/ 57 h 98"/>
                  <a:gd name="T38" fmla="*/ 106 w 151"/>
                  <a:gd name="T39" fmla="*/ 57 h 98"/>
                  <a:gd name="T40" fmla="*/ 97 w 151"/>
                  <a:gd name="T41" fmla="*/ 49 h 98"/>
                  <a:gd name="T42" fmla="*/ 106 w 151"/>
                  <a:gd name="T43" fmla="*/ 40 h 98"/>
                  <a:gd name="T44" fmla="*/ 114 w 151"/>
                  <a:gd name="T45" fmla="*/ 49 h 98"/>
                  <a:gd name="T46" fmla="*/ 106 w 151"/>
                  <a:gd name="T47"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1" h="98">
                    <a:moveTo>
                      <a:pt x="129" y="81"/>
                    </a:moveTo>
                    <a:cubicBezTo>
                      <a:pt x="140" y="72"/>
                      <a:pt x="147" y="61"/>
                      <a:pt x="147" y="49"/>
                    </a:cubicBezTo>
                    <a:cubicBezTo>
                      <a:pt x="147" y="22"/>
                      <a:pt x="114" y="0"/>
                      <a:pt x="73" y="0"/>
                    </a:cubicBezTo>
                    <a:cubicBezTo>
                      <a:pt x="33" y="0"/>
                      <a:pt x="0" y="22"/>
                      <a:pt x="0" y="49"/>
                    </a:cubicBezTo>
                    <a:cubicBezTo>
                      <a:pt x="0" y="76"/>
                      <a:pt x="33" y="98"/>
                      <a:pt x="73" y="98"/>
                    </a:cubicBezTo>
                    <a:cubicBezTo>
                      <a:pt x="89" y="98"/>
                      <a:pt x="104" y="94"/>
                      <a:pt x="116" y="88"/>
                    </a:cubicBezTo>
                    <a:cubicBezTo>
                      <a:pt x="123" y="94"/>
                      <a:pt x="131" y="98"/>
                      <a:pt x="140" y="98"/>
                    </a:cubicBezTo>
                    <a:cubicBezTo>
                      <a:pt x="144" y="98"/>
                      <a:pt x="147" y="97"/>
                      <a:pt x="151" y="96"/>
                    </a:cubicBezTo>
                    <a:cubicBezTo>
                      <a:pt x="142" y="93"/>
                      <a:pt x="134" y="88"/>
                      <a:pt x="129" y="81"/>
                    </a:cubicBezTo>
                    <a:close/>
                    <a:moveTo>
                      <a:pt x="46" y="57"/>
                    </a:moveTo>
                    <a:cubicBezTo>
                      <a:pt x="41" y="57"/>
                      <a:pt x="37" y="54"/>
                      <a:pt x="37" y="49"/>
                    </a:cubicBezTo>
                    <a:cubicBezTo>
                      <a:pt x="37" y="44"/>
                      <a:pt x="41" y="40"/>
                      <a:pt x="46" y="40"/>
                    </a:cubicBezTo>
                    <a:cubicBezTo>
                      <a:pt x="50" y="40"/>
                      <a:pt x="54" y="44"/>
                      <a:pt x="54" y="49"/>
                    </a:cubicBezTo>
                    <a:cubicBezTo>
                      <a:pt x="54" y="54"/>
                      <a:pt x="50" y="57"/>
                      <a:pt x="46" y="57"/>
                    </a:cubicBezTo>
                    <a:close/>
                    <a:moveTo>
                      <a:pt x="76" y="57"/>
                    </a:moveTo>
                    <a:cubicBezTo>
                      <a:pt x="71" y="57"/>
                      <a:pt x="67" y="54"/>
                      <a:pt x="67" y="49"/>
                    </a:cubicBezTo>
                    <a:cubicBezTo>
                      <a:pt x="67" y="44"/>
                      <a:pt x="71" y="40"/>
                      <a:pt x="76" y="40"/>
                    </a:cubicBezTo>
                    <a:cubicBezTo>
                      <a:pt x="80" y="40"/>
                      <a:pt x="84" y="44"/>
                      <a:pt x="84" y="49"/>
                    </a:cubicBezTo>
                    <a:cubicBezTo>
                      <a:pt x="84" y="54"/>
                      <a:pt x="80" y="57"/>
                      <a:pt x="76" y="57"/>
                    </a:cubicBezTo>
                    <a:close/>
                    <a:moveTo>
                      <a:pt x="106" y="57"/>
                    </a:moveTo>
                    <a:cubicBezTo>
                      <a:pt x="101" y="57"/>
                      <a:pt x="97" y="54"/>
                      <a:pt x="97" y="49"/>
                    </a:cubicBezTo>
                    <a:cubicBezTo>
                      <a:pt x="97" y="44"/>
                      <a:pt x="101" y="40"/>
                      <a:pt x="106" y="40"/>
                    </a:cubicBezTo>
                    <a:cubicBezTo>
                      <a:pt x="110" y="40"/>
                      <a:pt x="114" y="44"/>
                      <a:pt x="114" y="49"/>
                    </a:cubicBezTo>
                    <a:cubicBezTo>
                      <a:pt x="114" y="54"/>
                      <a:pt x="110" y="57"/>
                      <a:pt x="106" y="5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37" name="Group 36"/>
            <p:cNvGrpSpPr/>
            <p:nvPr/>
          </p:nvGrpSpPr>
          <p:grpSpPr>
            <a:xfrm>
              <a:off x="10146494" y="3213057"/>
              <a:ext cx="1055608" cy="1012596"/>
              <a:chOff x="10595712" y="2838712"/>
              <a:chExt cx="1277286" cy="1225241"/>
            </a:xfrm>
          </p:grpSpPr>
          <p:sp>
            <p:nvSpPr>
              <p:cNvPr id="38" name="Freeform 12"/>
              <p:cNvSpPr>
                <a:spLocks/>
              </p:cNvSpPr>
              <p:nvPr/>
            </p:nvSpPr>
            <p:spPr bwMode="auto">
              <a:xfrm>
                <a:off x="10595712" y="2838712"/>
                <a:ext cx="1277286" cy="1225241"/>
              </a:xfrm>
              <a:custGeom>
                <a:avLst/>
                <a:gdLst>
                  <a:gd name="T0" fmla="*/ 314 w 498"/>
                  <a:gd name="T1" fmla="*/ 456 h 478"/>
                  <a:gd name="T2" fmla="*/ 465 w 498"/>
                  <a:gd name="T3" fmla="*/ 187 h 478"/>
                  <a:gd name="T4" fmla="*/ 197 w 498"/>
                  <a:gd name="T5" fmla="*/ 32 h 478"/>
                  <a:gd name="T6" fmla="*/ 46 w 498"/>
                  <a:gd name="T7" fmla="*/ 302 h 478"/>
                  <a:gd name="T8" fmla="*/ 50 w 498"/>
                  <a:gd name="T9" fmla="*/ 316 h 478"/>
                  <a:gd name="T10" fmla="*/ 0 w 498"/>
                  <a:gd name="T11" fmla="*/ 415 h 478"/>
                  <a:gd name="T12" fmla="*/ 101 w 498"/>
                  <a:gd name="T13" fmla="*/ 398 h 478"/>
                  <a:gd name="T14" fmla="*/ 314 w 498"/>
                  <a:gd name="T15" fmla="*/ 456 h 4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8" h="478">
                    <a:moveTo>
                      <a:pt x="314" y="456"/>
                    </a:moveTo>
                    <a:cubicBezTo>
                      <a:pt x="430" y="425"/>
                      <a:pt x="498" y="304"/>
                      <a:pt x="465" y="187"/>
                    </a:cubicBezTo>
                    <a:cubicBezTo>
                      <a:pt x="433" y="69"/>
                      <a:pt x="313" y="0"/>
                      <a:pt x="197" y="32"/>
                    </a:cubicBezTo>
                    <a:cubicBezTo>
                      <a:pt x="81" y="64"/>
                      <a:pt x="14" y="185"/>
                      <a:pt x="46" y="302"/>
                    </a:cubicBezTo>
                    <a:cubicBezTo>
                      <a:pt x="47" y="307"/>
                      <a:pt x="49" y="312"/>
                      <a:pt x="50" y="316"/>
                    </a:cubicBezTo>
                    <a:cubicBezTo>
                      <a:pt x="0" y="415"/>
                      <a:pt x="0" y="415"/>
                      <a:pt x="0" y="415"/>
                    </a:cubicBezTo>
                    <a:cubicBezTo>
                      <a:pt x="101" y="398"/>
                      <a:pt x="101" y="398"/>
                      <a:pt x="101" y="398"/>
                    </a:cubicBezTo>
                    <a:cubicBezTo>
                      <a:pt x="155" y="453"/>
                      <a:pt x="235" y="478"/>
                      <a:pt x="314" y="456"/>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9" name="Freeform 41"/>
              <p:cNvSpPr>
                <a:spLocks noEditPoints="1"/>
              </p:cNvSpPr>
              <p:nvPr/>
            </p:nvSpPr>
            <p:spPr bwMode="auto">
              <a:xfrm>
                <a:off x="10931840" y="3214959"/>
                <a:ext cx="651655" cy="477085"/>
              </a:xfrm>
              <a:custGeom>
                <a:avLst/>
                <a:gdLst>
                  <a:gd name="T0" fmla="*/ 223 w 254"/>
                  <a:gd name="T1" fmla="*/ 0 h 186"/>
                  <a:gd name="T2" fmla="*/ 31 w 254"/>
                  <a:gd name="T3" fmla="*/ 0 h 186"/>
                  <a:gd name="T4" fmla="*/ 0 w 254"/>
                  <a:gd name="T5" fmla="*/ 31 h 186"/>
                  <a:gd name="T6" fmla="*/ 0 w 254"/>
                  <a:gd name="T7" fmla="*/ 155 h 186"/>
                  <a:gd name="T8" fmla="*/ 31 w 254"/>
                  <a:gd name="T9" fmla="*/ 186 h 186"/>
                  <a:gd name="T10" fmla="*/ 223 w 254"/>
                  <a:gd name="T11" fmla="*/ 186 h 186"/>
                  <a:gd name="T12" fmla="*/ 254 w 254"/>
                  <a:gd name="T13" fmla="*/ 155 h 186"/>
                  <a:gd name="T14" fmla="*/ 254 w 254"/>
                  <a:gd name="T15" fmla="*/ 31 h 186"/>
                  <a:gd name="T16" fmla="*/ 223 w 254"/>
                  <a:gd name="T17" fmla="*/ 0 h 186"/>
                  <a:gd name="T18" fmla="*/ 216 w 254"/>
                  <a:gd name="T19" fmla="*/ 24 h 186"/>
                  <a:gd name="T20" fmla="*/ 129 w 254"/>
                  <a:gd name="T21" fmla="*/ 86 h 186"/>
                  <a:gd name="T22" fmla="*/ 47 w 254"/>
                  <a:gd name="T23" fmla="*/ 24 h 186"/>
                  <a:gd name="T24" fmla="*/ 216 w 254"/>
                  <a:gd name="T25" fmla="*/ 24 h 186"/>
                  <a:gd name="T26" fmla="*/ 223 w 254"/>
                  <a:gd name="T27" fmla="*/ 162 h 186"/>
                  <a:gd name="T28" fmla="*/ 31 w 254"/>
                  <a:gd name="T29" fmla="*/ 162 h 186"/>
                  <a:gd name="T30" fmla="*/ 24 w 254"/>
                  <a:gd name="T31" fmla="*/ 155 h 186"/>
                  <a:gd name="T32" fmla="*/ 24 w 254"/>
                  <a:gd name="T33" fmla="*/ 36 h 186"/>
                  <a:gd name="T34" fmla="*/ 128 w 254"/>
                  <a:gd name="T35" fmla="*/ 115 h 186"/>
                  <a:gd name="T36" fmla="*/ 230 w 254"/>
                  <a:gd name="T37" fmla="*/ 43 h 186"/>
                  <a:gd name="T38" fmla="*/ 230 w 254"/>
                  <a:gd name="T39" fmla="*/ 155 h 186"/>
                  <a:gd name="T40" fmla="*/ 223 w 254"/>
                  <a:gd name="T41" fmla="*/ 16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4" h="186">
                    <a:moveTo>
                      <a:pt x="223" y="0"/>
                    </a:moveTo>
                    <a:cubicBezTo>
                      <a:pt x="31" y="0"/>
                      <a:pt x="31" y="0"/>
                      <a:pt x="31" y="0"/>
                    </a:cubicBezTo>
                    <a:cubicBezTo>
                      <a:pt x="14" y="0"/>
                      <a:pt x="0" y="14"/>
                      <a:pt x="0" y="31"/>
                    </a:cubicBezTo>
                    <a:cubicBezTo>
                      <a:pt x="0" y="155"/>
                      <a:pt x="0" y="155"/>
                      <a:pt x="0" y="155"/>
                    </a:cubicBezTo>
                    <a:cubicBezTo>
                      <a:pt x="0" y="172"/>
                      <a:pt x="14" y="186"/>
                      <a:pt x="31" y="186"/>
                    </a:cubicBezTo>
                    <a:cubicBezTo>
                      <a:pt x="223" y="186"/>
                      <a:pt x="223" y="186"/>
                      <a:pt x="223" y="186"/>
                    </a:cubicBezTo>
                    <a:cubicBezTo>
                      <a:pt x="240" y="186"/>
                      <a:pt x="254" y="172"/>
                      <a:pt x="254" y="155"/>
                    </a:cubicBezTo>
                    <a:cubicBezTo>
                      <a:pt x="254" y="31"/>
                      <a:pt x="254" y="31"/>
                      <a:pt x="254" y="31"/>
                    </a:cubicBezTo>
                    <a:cubicBezTo>
                      <a:pt x="254" y="14"/>
                      <a:pt x="240" y="0"/>
                      <a:pt x="223" y="0"/>
                    </a:cubicBezTo>
                    <a:close/>
                    <a:moveTo>
                      <a:pt x="216" y="24"/>
                    </a:moveTo>
                    <a:cubicBezTo>
                      <a:pt x="129" y="86"/>
                      <a:pt x="129" y="86"/>
                      <a:pt x="129" y="86"/>
                    </a:cubicBezTo>
                    <a:cubicBezTo>
                      <a:pt x="47" y="24"/>
                      <a:pt x="47" y="24"/>
                      <a:pt x="47" y="24"/>
                    </a:cubicBezTo>
                    <a:lnTo>
                      <a:pt x="216" y="24"/>
                    </a:lnTo>
                    <a:close/>
                    <a:moveTo>
                      <a:pt x="223" y="162"/>
                    </a:moveTo>
                    <a:cubicBezTo>
                      <a:pt x="31" y="162"/>
                      <a:pt x="31" y="162"/>
                      <a:pt x="31" y="162"/>
                    </a:cubicBezTo>
                    <a:cubicBezTo>
                      <a:pt x="27" y="162"/>
                      <a:pt x="24" y="159"/>
                      <a:pt x="24" y="155"/>
                    </a:cubicBezTo>
                    <a:cubicBezTo>
                      <a:pt x="24" y="36"/>
                      <a:pt x="24" y="36"/>
                      <a:pt x="24" y="36"/>
                    </a:cubicBezTo>
                    <a:cubicBezTo>
                      <a:pt x="128" y="115"/>
                      <a:pt x="128" y="115"/>
                      <a:pt x="128" y="115"/>
                    </a:cubicBezTo>
                    <a:cubicBezTo>
                      <a:pt x="230" y="43"/>
                      <a:pt x="230" y="43"/>
                      <a:pt x="230" y="43"/>
                    </a:cubicBezTo>
                    <a:cubicBezTo>
                      <a:pt x="230" y="155"/>
                      <a:pt x="230" y="155"/>
                      <a:pt x="230" y="155"/>
                    </a:cubicBezTo>
                    <a:cubicBezTo>
                      <a:pt x="230" y="159"/>
                      <a:pt x="227" y="162"/>
                      <a:pt x="223" y="162"/>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0" name="Group 39"/>
            <p:cNvGrpSpPr/>
            <p:nvPr/>
          </p:nvGrpSpPr>
          <p:grpSpPr>
            <a:xfrm>
              <a:off x="7855160" y="2471085"/>
              <a:ext cx="805596" cy="898791"/>
              <a:chOff x="7823198" y="1940925"/>
              <a:chExt cx="974771" cy="1087537"/>
            </a:xfrm>
          </p:grpSpPr>
          <p:sp>
            <p:nvSpPr>
              <p:cNvPr id="41" name="Freeform 9"/>
              <p:cNvSpPr>
                <a:spLocks/>
              </p:cNvSpPr>
              <p:nvPr/>
            </p:nvSpPr>
            <p:spPr bwMode="auto">
              <a:xfrm>
                <a:off x="7823198" y="1940925"/>
                <a:ext cx="974771" cy="1087537"/>
              </a:xfrm>
              <a:custGeom>
                <a:avLst/>
                <a:gdLst>
                  <a:gd name="T0" fmla="*/ 347 w 380"/>
                  <a:gd name="T1" fmla="*/ 249 h 424"/>
                  <a:gd name="T2" fmla="*/ 250 w 380"/>
                  <a:gd name="T3" fmla="*/ 33 h 424"/>
                  <a:gd name="T4" fmla="*/ 33 w 380"/>
                  <a:gd name="T5" fmla="*/ 129 h 424"/>
                  <a:gd name="T6" fmla="*/ 131 w 380"/>
                  <a:gd name="T7" fmla="*/ 344 h 424"/>
                  <a:gd name="T8" fmla="*/ 141 w 380"/>
                  <a:gd name="T9" fmla="*/ 348 h 424"/>
                  <a:gd name="T10" fmla="*/ 179 w 380"/>
                  <a:gd name="T11" fmla="*/ 424 h 424"/>
                  <a:gd name="T12" fmla="*/ 215 w 380"/>
                  <a:gd name="T13" fmla="*/ 354 h 424"/>
                  <a:gd name="T14" fmla="*/ 347 w 380"/>
                  <a:gd name="T15" fmla="*/ 249 h 4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0" h="424">
                    <a:moveTo>
                      <a:pt x="347" y="249"/>
                    </a:moveTo>
                    <a:cubicBezTo>
                      <a:pt x="380" y="163"/>
                      <a:pt x="337" y="67"/>
                      <a:pt x="250" y="33"/>
                    </a:cubicBezTo>
                    <a:cubicBezTo>
                      <a:pt x="163" y="0"/>
                      <a:pt x="66" y="43"/>
                      <a:pt x="33" y="129"/>
                    </a:cubicBezTo>
                    <a:cubicBezTo>
                      <a:pt x="0" y="215"/>
                      <a:pt x="44" y="311"/>
                      <a:pt x="131" y="344"/>
                    </a:cubicBezTo>
                    <a:cubicBezTo>
                      <a:pt x="134" y="346"/>
                      <a:pt x="138" y="347"/>
                      <a:pt x="141" y="348"/>
                    </a:cubicBezTo>
                    <a:cubicBezTo>
                      <a:pt x="179" y="424"/>
                      <a:pt x="179" y="424"/>
                      <a:pt x="179" y="424"/>
                    </a:cubicBezTo>
                    <a:cubicBezTo>
                      <a:pt x="215" y="354"/>
                      <a:pt x="215" y="354"/>
                      <a:pt x="215" y="354"/>
                    </a:cubicBezTo>
                    <a:cubicBezTo>
                      <a:pt x="273" y="346"/>
                      <a:pt x="325" y="307"/>
                      <a:pt x="347" y="249"/>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2" name="Freeform 42"/>
              <p:cNvSpPr>
                <a:spLocks noEditPoints="1"/>
              </p:cNvSpPr>
              <p:nvPr/>
            </p:nvSpPr>
            <p:spPr bwMode="auto">
              <a:xfrm>
                <a:off x="8051982" y="2176215"/>
                <a:ext cx="497686" cy="510698"/>
              </a:xfrm>
              <a:custGeom>
                <a:avLst/>
                <a:gdLst>
                  <a:gd name="T0" fmla="*/ 142 w 194"/>
                  <a:gd name="T1" fmla="*/ 189 h 199"/>
                  <a:gd name="T2" fmla="*/ 89 w 194"/>
                  <a:gd name="T3" fmla="*/ 199 h 199"/>
                  <a:gd name="T4" fmla="*/ 0 w 194"/>
                  <a:gd name="T5" fmla="*/ 109 h 199"/>
                  <a:gd name="T6" fmla="*/ 107 w 194"/>
                  <a:gd name="T7" fmla="*/ 0 h 199"/>
                  <a:gd name="T8" fmla="*/ 194 w 194"/>
                  <a:gd name="T9" fmla="*/ 83 h 199"/>
                  <a:gd name="T10" fmla="*/ 139 w 194"/>
                  <a:gd name="T11" fmla="*/ 151 h 199"/>
                  <a:gd name="T12" fmla="*/ 115 w 194"/>
                  <a:gd name="T13" fmla="*/ 129 h 199"/>
                  <a:gd name="T14" fmla="*/ 114 w 194"/>
                  <a:gd name="T15" fmla="*/ 129 h 199"/>
                  <a:gd name="T16" fmla="*/ 77 w 194"/>
                  <a:gd name="T17" fmla="*/ 151 h 199"/>
                  <a:gd name="T18" fmla="*/ 45 w 194"/>
                  <a:gd name="T19" fmla="*/ 114 h 199"/>
                  <a:gd name="T20" fmla="*/ 112 w 194"/>
                  <a:gd name="T21" fmla="*/ 47 h 199"/>
                  <a:gd name="T22" fmla="*/ 146 w 194"/>
                  <a:gd name="T23" fmla="*/ 54 h 199"/>
                  <a:gd name="T24" fmla="*/ 138 w 194"/>
                  <a:gd name="T25" fmla="*/ 107 h 199"/>
                  <a:gd name="T26" fmla="*/ 145 w 194"/>
                  <a:gd name="T27" fmla="*/ 132 h 199"/>
                  <a:gd name="T28" fmla="*/ 173 w 194"/>
                  <a:gd name="T29" fmla="*/ 84 h 199"/>
                  <a:gd name="T30" fmla="*/ 104 w 194"/>
                  <a:gd name="T31" fmla="*/ 17 h 199"/>
                  <a:gd name="T32" fmla="*/ 22 w 194"/>
                  <a:gd name="T33" fmla="*/ 106 h 199"/>
                  <a:gd name="T34" fmla="*/ 95 w 194"/>
                  <a:gd name="T35" fmla="*/ 181 h 199"/>
                  <a:gd name="T36" fmla="*/ 137 w 194"/>
                  <a:gd name="T37" fmla="*/ 173 h 199"/>
                  <a:gd name="T38" fmla="*/ 142 w 194"/>
                  <a:gd name="T39" fmla="*/ 189 h 199"/>
                  <a:gd name="T40" fmla="*/ 117 w 194"/>
                  <a:gd name="T41" fmla="*/ 71 h 199"/>
                  <a:gd name="T42" fmla="*/ 108 w 194"/>
                  <a:gd name="T43" fmla="*/ 70 h 199"/>
                  <a:gd name="T44" fmla="*/ 74 w 194"/>
                  <a:gd name="T45" fmla="*/ 110 h 199"/>
                  <a:gd name="T46" fmla="*/ 88 w 194"/>
                  <a:gd name="T47" fmla="*/ 128 h 199"/>
                  <a:gd name="T48" fmla="*/ 113 w 194"/>
                  <a:gd name="T49" fmla="*/ 98 h 199"/>
                  <a:gd name="T50" fmla="*/ 117 w 194"/>
                  <a:gd name="T51" fmla="*/ 71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94" h="199">
                    <a:moveTo>
                      <a:pt x="142" y="189"/>
                    </a:moveTo>
                    <a:cubicBezTo>
                      <a:pt x="125" y="197"/>
                      <a:pt x="110" y="199"/>
                      <a:pt x="89" y="199"/>
                    </a:cubicBezTo>
                    <a:cubicBezTo>
                      <a:pt x="42" y="199"/>
                      <a:pt x="0" y="165"/>
                      <a:pt x="0" y="109"/>
                    </a:cubicBezTo>
                    <a:cubicBezTo>
                      <a:pt x="0" y="51"/>
                      <a:pt x="43" y="0"/>
                      <a:pt x="107" y="0"/>
                    </a:cubicBezTo>
                    <a:cubicBezTo>
                      <a:pt x="158" y="0"/>
                      <a:pt x="194" y="35"/>
                      <a:pt x="194" y="83"/>
                    </a:cubicBezTo>
                    <a:cubicBezTo>
                      <a:pt x="194" y="125"/>
                      <a:pt x="170" y="151"/>
                      <a:pt x="139" y="151"/>
                    </a:cubicBezTo>
                    <a:cubicBezTo>
                      <a:pt x="126" y="151"/>
                      <a:pt x="116" y="144"/>
                      <a:pt x="115" y="129"/>
                    </a:cubicBezTo>
                    <a:cubicBezTo>
                      <a:pt x="114" y="129"/>
                      <a:pt x="114" y="129"/>
                      <a:pt x="114" y="129"/>
                    </a:cubicBezTo>
                    <a:cubicBezTo>
                      <a:pt x="105" y="143"/>
                      <a:pt x="92" y="151"/>
                      <a:pt x="77" y="151"/>
                    </a:cubicBezTo>
                    <a:cubicBezTo>
                      <a:pt x="59" y="151"/>
                      <a:pt x="45" y="137"/>
                      <a:pt x="45" y="114"/>
                    </a:cubicBezTo>
                    <a:cubicBezTo>
                      <a:pt x="45" y="78"/>
                      <a:pt x="71" y="47"/>
                      <a:pt x="112" y="47"/>
                    </a:cubicBezTo>
                    <a:cubicBezTo>
                      <a:pt x="125" y="47"/>
                      <a:pt x="139" y="50"/>
                      <a:pt x="146" y="54"/>
                    </a:cubicBezTo>
                    <a:cubicBezTo>
                      <a:pt x="138" y="107"/>
                      <a:pt x="138" y="107"/>
                      <a:pt x="138" y="107"/>
                    </a:cubicBezTo>
                    <a:cubicBezTo>
                      <a:pt x="135" y="124"/>
                      <a:pt x="137" y="132"/>
                      <a:pt x="145" y="132"/>
                    </a:cubicBezTo>
                    <a:cubicBezTo>
                      <a:pt x="157" y="132"/>
                      <a:pt x="173" y="117"/>
                      <a:pt x="173" y="84"/>
                    </a:cubicBezTo>
                    <a:cubicBezTo>
                      <a:pt x="173" y="46"/>
                      <a:pt x="149" y="17"/>
                      <a:pt x="104" y="17"/>
                    </a:cubicBezTo>
                    <a:cubicBezTo>
                      <a:pt x="60" y="17"/>
                      <a:pt x="22" y="51"/>
                      <a:pt x="22" y="106"/>
                    </a:cubicBezTo>
                    <a:cubicBezTo>
                      <a:pt x="22" y="154"/>
                      <a:pt x="52" y="181"/>
                      <a:pt x="95" y="181"/>
                    </a:cubicBezTo>
                    <a:cubicBezTo>
                      <a:pt x="110" y="181"/>
                      <a:pt x="125" y="178"/>
                      <a:pt x="137" y="173"/>
                    </a:cubicBezTo>
                    <a:lnTo>
                      <a:pt x="142" y="189"/>
                    </a:lnTo>
                    <a:close/>
                    <a:moveTo>
                      <a:pt x="117" y="71"/>
                    </a:moveTo>
                    <a:cubicBezTo>
                      <a:pt x="114" y="70"/>
                      <a:pt x="111" y="70"/>
                      <a:pt x="108" y="70"/>
                    </a:cubicBezTo>
                    <a:cubicBezTo>
                      <a:pt x="89" y="70"/>
                      <a:pt x="74" y="88"/>
                      <a:pt x="74" y="110"/>
                    </a:cubicBezTo>
                    <a:cubicBezTo>
                      <a:pt x="74" y="121"/>
                      <a:pt x="79" y="128"/>
                      <a:pt x="88" y="128"/>
                    </a:cubicBezTo>
                    <a:cubicBezTo>
                      <a:pt x="99" y="128"/>
                      <a:pt x="110" y="114"/>
                      <a:pt x="113" y="98"/>
                    </a:cubicBezTo>
                    <a:lnTo>
                      <a:pt x="117" y="71"/>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3" name="Group 42"/>
            <p:cNvGrpSpPr/>
            <p:nvPr/>
          </p:nvGrpSpPr>
          <p:grpSpPr>
            <a:xfrm>
              <a:off x="9455598" y="4119913"/>
              <a:ext cx="1051128" cy="1015285"/>
              <a:chOff x="9759729" y="3936007"/>
              <a:chExt cx="1271865" cy="1228494"/>
            </a:xfrm>
          </p:grpSpPr>
          <p:sp>
            <p:nvSpPr>
              <p:cNvPr id="44" name="Freeform 14"/>
              <p:cNvSpPr>
                <a:spLocks/>
              </p:cNvSpPr>
              <p:nvPr/>
            </p:nvSpPr>
            <p:spPr bwMode="auto">
              <a:xfrm>
                <a:off x="9759729" y="3936007"/>
                <a:ext cx="1271865" cy="1228494"/>
              </a:xfrm>
              <a:custGeom>
                <a:avLst/>
                <a:gdLst>
                  <a:gd name="T0" fmla="*/ 315 w 496"/>
                  <a:gd name="T1" fmla="*/ 456 h 479"/>
                  <a:gd name="T2" fmla="*/ 462 w 496"/>
                  <a:gd name="T3" fmla="*/ 184 h 479"/>
                  <a:gd name="T4" fmla="*/ 191 w 496"/>
                  <a:gd name="T5" fmla="*/ 34 h 479"/>
                  <a:gd name="T6" fmla="*/ 44 w 496"/>
                  <a:gd name="T7" fmla="*/ 307 h 479"/>
                  <a:gd name="T8" fmla="*/ 49 w 496"/>
                  <a:gd name="T9" fmla="*/ 321 h 479"/>
                  <a:gd name="T10" fmla="*/ 0 w 496"/>
                  <a:gd name="T11" fmla="*/ 420 h 479"/>
                  <a:gd name="T12" fmla="*/ 101 w 496"/>
                  <a:gd name="T13" fmla="*/ 402 h 479"/>
                  <a:gd name="T14" fmla="*/ 315 w 496"/>
                  <a:gd name="T15" fmla="*/ 456 h 47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79">
                    <a:moveTo>
                      <a:pt x="315" y="456"/>
                    </a:moveTo>
                    <a:cubicBezTo>
                      <a:pt x="430" y="422"/>
                      <a:pt x="496" y="300"/>
                      <a:pt x="462" y="184"/>
                    </a:cubicBezTo>
                    <a:cubicBezTo>
                      <a:pt x="427" y="67"/>
                      <a:pt x="306" y="0"/>
                      <a:pt x="191" y="34"/>
                    </a:cubicBezTo>
                    <a:cubicBezTo>
                      <a:pt x="75" y="68"/>
                      <a:pt x="10" y="190"/>
                      <a:pt x="44" y="307"/>
                    </a:cubicBezTo>
                    <a:cubicBezTo>
                      <a:pt x="46" y="311"/>
                      <a:pt x="47" y="316"/>
                      <a:pt x="49" y="321"/>
                    </a:cubicBezTo>
                    <a:cubicBezTo>
                      <a:pt x="0" y="420"/>
                      <a:pt x="0" y="420"/>
                      <a:pt x="0" y="420"/>
                    </a:cubicBezTo>
                    <a:cubicBezTo>
                      <a:pt x="101" y="402"/>
                      <a:pt x="101" y="402"/>
                      <a:pt x="101" y="402"/>
                    </a:cubicBezTo>
                    <a:cubicBezTo>
                      <a:pt x="156" y="456"/>
                      <a:pt x="237" y="479"/>
                      <a:pt x="315" y="456"/>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Freeform 43"/>
              <p:cNvSpPr>
                <a:spLocks/>
              </p:cNvSpPr>
              <p:nvPr/>
            </p:nvSpPr>
            <p:spPr bwMode="auto">
              <a:xfrm>
                <a:off x="10011283" y="4235270"/>
                <a:ext cx="535636" cy="518288"/>
              </a:xfrm>
              <a:custGeom>
                <a:avLst/>
                <a:gdLst>
                  <a:gd name="T0" fmla="*/ 11 w 209"/>
                  <a:gd name="T1" fmla="*/ 202 h 202"/>
                  <a:gd name="T2" fmla="*/ 26 w 209"/>
                  <a:gd name="T3" fmla="*/ 166 h 202"/>
                  <a:gd name="T4" fmla="*/ 79 w 209"/>
                  <a:gd name="T5" fmla="*/ 119 h 202"/>
                  <a:gd name="T6" fmla="*/ 52 w 209"/>
                  <a:gd name="T7" fmla="*/ 63 h 202"/>
                  <a:gd name="T8" fmla="*/ 107 w 209"/>
                  <a:gd name="T9" fmla="*/ 0 h 202"/>
                  <a:gd name="T10" fmla="*/ 159 w 209"/>
                  <a:gd name="T11" fmla="*/ 68 h 202"/>
                  <a:gd name="T12" fmla="*/ 134 w 209"/>
                  <a:gd name="T13" fmla="*/ 121 h 202"/>
                  <a:gd name="T14" fmla="*/ 190 w 209"/>
                  <a:gd name="T15" fmla="*/ 163 h 202"/>
                  <a:gd name="T16" fmla="*/ 209 w 209"/>
                  <a:gd name="T17" fmla="*/ 202 h 202"/>
                  <a:gd name="T18" fmla="*/ 11 w 209"/>
                  <a:gd name="T19" fmla="*/ 20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202">
                    <a:moveTo>
                      <a:pt x="11" y="202"/>
                    </a:moveTo>
                    <a:cubicBezTo>
                      <a:pt x="11" y="202"/>
                      <a:pt x="0" y="174"/>
                      <a:pt x="26" y="166"/>
                    </a:cubicBezTo>
                    <a:cubicBezTo>
                      <a:pt x="52" y="158"/>
                      <a:pt x="79" y="149"/>
                      <a:pt x="79" y="119"/>
                    </a:cubicBezTo>
                    <a:cubicBezTo>
                      <a:pt x="79" y="119"/>
                      <a:pt x="52" y="108"/>
                      <a:pt x="52" y="63"/>
                    </a:cubicBezTo>
                    <a:cubicBezTo>
                      <a:pt x="52" y="23"/>
                      <a:pt x="73" y="0"/>
                      <a:pt x="107" y="0"/>
                    </a:cubicBezTo>
                    <a:cubicBezTo>
                      <a:pt x="140" y="0"/>
                      <a:pt x="159" y="25"/>
                      <a:pt x="159" y="68"/>
                    </a:cubicBezTo>
                    <a:cubicBezTo>
                      <a:pt x="159" y="68"/>
                      <a:pt x="152" y="111"/>
                      <a:pt x="134" y="121"/>
                    </a:cubicBezTo>
                    <a:cubicBezTo>
                      <a:pt x="135" y="128"/>
                      <a:pt x="130" y="154"/>
                      <a:pt x="190" y="163"/>
                    </a:cubicBezTo>
                    <a:cubicBezTo>
                      <a:pt x="208" y="165"/>
                      <a:pt x="209" y="183"/>
                      <a:pt x="209" y="202"/>
                    </a:cubicBezTo>
                    <a:lnTo>
                      <a:pt x="11" y="202"/>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6" name="Freeform 44"/>
              <p:cNvSpPr>
                <a:spLocks/>
              </p:cNvSpPr>
              <p:nvPr/>
            </p:nvSpPr>
            <p:spPr bwMode="auto">
              <a:xfrm>
                <a:off x="10482946" y="4304664"/>
                <a:ext cx="345887" cy="446725"/>
              </a:xfrm>
              <a:custGeom>
                <a:avLst/>
                <a:gdLst>
                  <a:gd name="T0" fmla="*/ 40 w 135"/>
                  <a:gd name="T1" fmla="*/ 174 h 174"/>
                  <a:gd name="T2" fmla="*/ 135 w 135"/>
                  <a:gd name="T3" fmla="*/ 174 h 174"/>
                  <a:gd name="T4" fmla="*/ 119 w 135"/>
                  <a:gd name="T5" fmla="*/ 141 h 174"/>
                  <a:gd name="T6" fmla="*/ 70 w 135"/>
                  <a:gd name="T7" fmla="*/ 104 h 174"/>
                  <a:gd name="T8" fmla="*/ 92 w 135"/>
                  <a:gd name="T9" fmla="*/ 59 h 174"/>
                  <a:gd name="T10" fmla="*/ 47 w 135"/>
                  <a:gd name="T11" fmla="*/ 0 h 174"/>
                  <a:gd name="T12" fmla="*/ 0 w 135"/>
                  <a:gd name="T13" fmla="*/ 55 h 174"/>
                  <a:gd name="T14" fmla="*/ 23 w 135"/>
                  <a:gd name="T15" fmla="*/ 103 h 174"/>
                  <a:gd name="T16" fmla="*/ 14 w 135"/>
                  <a:gd name="T17" fmla="*/ 124 h 174"/>
                  <a:gd name="T18" fmla="*/ 38 w 135"/>
                  <a:gd name="T19" fmla="*/ 146 h 174"/>
                  <a:gd name="T20" fmla="*/ 40 w 135"/>
                  <a:gd name="T21" fmla="*/ 17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5" h="174">
                    <a:moveTo>
                      <a:pt x="40" y="174"/>
                    </a:moveTo>
                    <a:cubicBezTo>
                      <a:pt x="135" y="174"/>
                      <a:pt x="135" y="174"/>
                      <a:pt x="135" y="174"/>
                    </a:cubicBezTo>
                    <a:cubicBezTo>
                      <a:pt x="135" y="158"/>
                      <a:pt x="134" y="143"/>
                      <a:pt x="119" y="141"/>
                    </a:cubicBezTo>
                    <a:cubicBezTo>
                      <a:pt x="67" y="133"/>
                      <a:pt x="71" y="111"/>
                      <a:pt x="70" y="104"/>
                    </a:cubicBezTo>
                    <a:cubicBezTo>
                      <a:pt x="86" y="96"/>
                      <a:pt x="92" y="59"/>
                      <a:pt x="92" y="59"/>
                    </a:cubicBezTo>
                    <a:cubicBezTo>
                      <a:pt x="92" y="22"/>
                      <a:pt x="76" y="0"/>
                      <a:pt x="47" y="0"/>
                    </a:cubicBezTo>
                    <a:cubicBezTo>
                      <a:pt x="18" y="0"/>
                      <a:pt x="0" y="20"/>
                      <a:pt x="0" y="55"/>
                    </a:cubicBezTo>
                    <a:cubicBezTo>
                      <a:pt x="0" y="93"/>
                      <a:pt x="23" y="103"/>
                      <a:pt x="23" y="103"/>
                    </a:cubicBezTo>
                    <a:cubicBezTo>
                      <a:pt x="23" y="115"/>
                      <a:pt x="18" y="121"/>
                      <a:pt x="14" y="124"/>
                    </a:cubicBezTo>
                    <a:cubicBezTo>
                      <a:pt x="14" y="124"/>
                      <a:pt x="33" y="129"/>
                      <a:pt x="38" y="146"/>
                    </a:cubicBezTo>
                    <a:cubicBezTo>
                      <a:pt x="42" y="158"/>
                      <a:pt x="40" y="174"/>
                      <a:pt x="40" y="174"/>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47" name="Group 46"/>
            <p:cNvGrpSpPr/>
            <p:nvPr/>
          </p:nvGrpSpPr>
          <p:grpSpPr>
            <a:xfrm>
              <a:off x="6300422" y="3401239"/>
              <a:ext cx="887141" cy="826206"/>
              <a:chOff x="5941965" y="3066412"/>
              <a:chExt cx="1073441" cy="999710"/>
            </a:xfrm>
          </p:grpSpPr>
          <p:sp>
            <p:nvSpPr>
              <p:cNvPr id="48" name="Freeform 20"/>
              <p:cNvSpPr>
                <a:spLocks/>
              </p:cNvSpPr>
              <p:nvPr/>
            </p:nvSpPr>
            <p:spPr bwMode="auto">
              <a:xfrm>
                <a:off x="5941965" y="3066412"/>
                <a:ext cx="1073441" cy="999710"/>
              </a:xfrm>
              <a:custGeom>
                <a:avLst/>
                <a:gdLst>
                  <a:gd name="T0" fmla="*/ 311 w 419"/>
                  <a:gd name="T1" fmla="*/ 64 h 390"/>
                  <a:gd name="T2" fmla="*/ 65 w 419"/>
                  <a:gd name="T3" fmla="*/ 79 h 390"/>
                  <a:gd name="T4" fmla="*/ 77 w 419"/>
                  <a:gd name="T5" fmla="*/ 326 h 390"/>
                  <a:gd name="T6" fmla="*/ 323 w 419"/>
                  <a:gd name="T7" fmla="*/ 311 h 390"/>
                  <a:gd name="T8" fmla="*/ 331 w 419"/>
                  <a:gd name="T9" fmla="*/ 302 h 390"/>
                  <a:gd name="T10" fmla="*/ 419 w 419"/>
                  <a:gd name="T11" fmla="*/ 293 h 390"/>
                  <a:gd name="T12" fmla="*/ 364 w 419"/>
                  <a:gd name="T13" fmla="*/ 232 h 390"/>
                  <a:gd name="T14" fmla="*/ 311 w 419"/>
                  <a:gd name="T15" fmla="*/ 64 h 3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 h="390">
                    <a:moveTo>
                      <a:pt x="311" y="64"/>
                    </a:moveTo>
                    <a:cubicBezTo>
                      <a:pt x="240" y="0"/>
                      <a:pt x="129" y="7"/>
                      <a:pt x="65" y="79"/>
                    </a:cubicBezTo>
                    <a:cubicBezTo>
                      <a:pt x="0" y="151"/>
                      <a:pt x="5" y="262"/>
                      <a:pt x="77" y="326"/>
                    </a:cubicBezTo>
                    <a:cubicBezTo>
                      <a:pt x="148" y="390"/>
                      <a:pt x="259" y="383"/>
                      <a:pt x="323" y="311"/>
                    </a:cubicBezTo>
                    <a:cubicBezTo>
                      <a:pt x="326" y="308"/>
                      <a:pt x="328" y="305"/>
                      <a:pt x="331" y="302"/>
                    </a:cubicBezTo>
                    <a:cubicBezTo>
                      <a:pt x="419" y="293"/>
                      <a:pt x="419" y="293"/>
                      <a:pt x="419" y="293"/>
                    </a:cubicBezTo>
                    <a:cubicBezTo>
                      <a:pt x="364" y="232"/>
                      <a:pt x="364" y="232"/>
                      <a:pt x="364" y="232"/>
                    </a:cubicBezTo>
                    <a:cubicBezTo>
                      <a:pt x="378" y="173"/>
                      <a:pt x="360" y="108"/>
                      <a:pt x="311" y="64"/>
                    </a:cubicBez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9" name="Freeform 45"/>
              <p:cNvSpPr>
                <a:spLocks/>
              </p:cNvSpPr>
              <p:nvPr/>
            </p:nvSpPr>
            <p:spPr bwMode="auto">
              <a:xfrm>
                <a:off x="6159906" y="3286521"/>
                <a:ext cx="481422" cy="512866"/>
              </a:xfrm>
              <a:custGeom>
                <a:avLst/>
                <a:gdLst>
                  <a:gd name="T0" fmla="*/ 188 w 188"/>
                  <a:gd name="T1" fmla="*/ 9 h 200"/>
                  <a:gd name="T2" fmla="*/ 179 w 188"/>
                  <a:gd name="T3" fmla="*/ 0 h 200"/>
                  <a:gd name="T4" fmla="*/ 48 w 188"/>
                  <a:gd name="T5" fmla="*/ 42 h 200"/>
                  <a:gd name="T6" fmla="*/ 48 w 188"/>
                  <a:gd name="T7" fmla="*/ 154 h 200"/>
                  <a:gd name="T8" fmla="*/ 34 w 188"/>
                  <a:gd name="T9" fmla="*/ 151 h 200"/>
                  <a:gd name="T10" fmla="*/ 0 w 188"/>
                  <a:gd name="T11" fmla="*/ 176 h 200"/>
                  <a:gd name="T12" fmla="*/ 34 w 188"/>
                  <a:gd name="T13" fmla="*/ 200 h 200"/>
                  <a:gd name="T14" fmla="*/ 68 w 188"/>
                  <a:gd name="T15" fmla="*/ 176 h 200"/>
                  <a:gd name="T16" fmla="*/ 68 w 188"/>
                  <a:gd name="T17" fmla="*/ 172 h 200"/>
                  <a:gd name="T18" fmla="*/ 68 w 188"/>
                  <a:gd name="T19" fmla="*/ 80 h 200"/>
                  <a:gd name="T20" fmla="*/ 159 w 188"/>
                  <a:gd name="T21" fmla="*/ 50 h 200"/>
                  <a:gd name="T22" fmla="*/ 159 w 188"/>
                  <a:gd name="T23" fmla="*/ 120 h 200"/>
                  <a:gd name="T24" fmla="*/ 145 w 188"/>
                  <a:gd name="T25" fmla="*/ 117 h 200"/>
                  <a:gd name="T26" fmla="*/ 111 w 188"/>
                  <a:gd name="T27" fmla="*/ 142 h 200"/>
                  <a:gd name="T28" fmla="*/ 145 w 188"/>
                  <a:gd name="T29" fmla="*/ 166 h 200"/>
                  <a:gd name="T30" fmla="*/ 179 w 188"/>
                  <a:gd name="T31" fmla="*/ 142 h 200"/>
                  <a:gd name="T32" fmla="*/ 178 w 188"/>
                  <a:gd name="T33" fmla="*/ 137 h 200"/>
                  <a:gd name="T34" fmla="*/ 179 w 188"/>
                  <a:gd name="T35" fmla="*/ 137 h 200"/>
                  <a:gd name="T36" fmla="*/ 188 w 188"/>
                  <a:gd name="T37" fmla="*/ 9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8" h="200">
                    <a:moveTo>
                      <a:pt x="188" y="9"/>
                    </a:moveTo>
                    <a:cubicBezTo>
                      <a:pt x="179" y="0"/>
                      <a:pt x="179" y="0"/>
                      <a:pt x="179" y="0"/>
                    </a:cubicBezTo>
                    <a:cubicBezTo>
                      <a:pt x="48" y="42"/>
                      <a:pt x="48" y="42"/>
                      <a:pt x="48" y="42"/>
                    </a:cubicBezTo>
                    <a:cubicBezTo>
                      <a:pt x="48" y="154"/>
                      <a:pt x="48" y="154"/>
                      <a:pt x="48" y="154"/>
                    </a:cubicBezTo>
                    <a:cubicBezTo>
                      <a:pt x="44" y="152"/>
                      <a:pt x="39" y="151"/>
                      <a:pt x="34" y="151"/>
                    </a:cubicBezTo>
                    <a:cubicBezTo>
                      <a:pt x="15" y="151"/>
                      <a:pt x="0" y="162"/>
                      <a:pt x="0" y="176"/>
                    </a:cubicBezTo>
                    <a:cubicBezTo>
                      <a:pt x="0" y="189"/>
                      <a:pt x="15" y="200"/>
                      <a:pt x="34" y="200"/>
                    </a:cubicBezTo>
                    <a:cubicBezTo>
                      <a:pt x="53" y="200"/>
                      <a:pt x="68" y="189"/>
                      <a:pt x="68" y="176"/>
                    </a:cubicBezTo>
                    <a:cubicBezTo>
                      <a:pt x="68" y="174"/>
                      <a:pt x="68" y="173"/>
                      <a:pt x="68" y="172"/>
                    </a:cubicBezTo>
                    <a:cubicBezTo>
                      <a:pt x="68" y="80"/>
                      <a:pt x="68" y="80"/>
                      <a:pt x="68" y="80"/>
                    </a:cubicBezTo>
                    <a:cubicBezTo>
                      <a:pt x="159" y="50"/>
                      <a:pt x="159" y="50"/>
                      <a:pt x="159" y="50"/>
                    </a:cubicBezTo>
                    <a:cubicBezTo>
                      <a:pt x="159" y="120"/>
                      <a:pt x="159" y="120"/>
                      <a:pt x="159" y="120"/>
                    </a:cubicBezTo>
                    <a:cubicBezTo>
                      <a:pt x="155" y="118"/>
                      <a:pt x="150" y="117"/>
                      <a:pt x="145" y="117"/>
                    </a:cubicBezTo>
                    <a:cubicBezTo>
                      <a:pt x="126" y="117"/>
                      <a:pt x="111" y="128"/>
                      <a:pt x="111" y="142"/>
                    </a:cubicBezTo>
                    <a:cubicBezTo>
                      <a:pt x="111" y="155"/>
                      <a:pt x="126" y="166"/>
                      <a:pt x="145" y="166"/>
                    </a:cubicBezTo>
                    <a:cubicBezTo>
                      <a:pt x="164" y="166"/>
                      <a:pt x="179" y="155"/>
                      <a:pt x="179" y="142"/>
                    </a:cubicBezTo>
                    <a:cubicBezTo>
                      <a:pt x="179" y="140"/>
                      <a:pt x="179" y="138"/>
                      <a:pt x="178" y="137"/>
                    </a:cubicBezTo>
                    <a:cubicBezTo>
                      <a:pt x="179" y="137"/>
                      <a:pt x="179" y="137"/>
                      <a:pt x="179" y="137"/>
                    </a:cubicBezTo>
                    <a:lnTo>
                      <a:pt x="188" y="9"/>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0" name="Group 49"/>
            <p:cNvGrpSpPr/>
            <p:nvPr/>
          </p:nvGrpSpPr>
          <p:grpSpPr>
            <a:xfrm>
              <a:off x="7202648" y="3165770"/>
              <a:ext cx="964206" cy="1080699"/>
              <a:chOff x="6913484" y="2576315"/>
              <a:chExt cx="1166689" cy="1307646"/>
            </a:xfrm>
          </p:grpSpPr>
          <p:sp>
            <p:nvSpPr>
              <p:cNvPr id="51" name="Freeform 10"/>
              <p:cNvSpPr>
                <a:spLocks/>
              </p:cNvSpPr>
              <p:nvPr/>
            </p:nvSpPr>
            <p:spPr bwMode="auto">
              <a:xfrm>
                <a:off x="6913484" y="2576315"/>
                <a:ext cx="1166689" cy="1307646"/>
              </a:xfrm>
              <a:custGeom>
                <a:avLst/>
                <a:gdLst>
                  <a:gd name="T0" fmla="*/ 449 w 455"/>
                  <a:gd name="T1" fmla="*/ 209 h 510"/>
                  <a:gd name="T2" fmla="*/ 212 w 455"/>
                  <a:gd name="T3" fmla="*/ 10 h 510"/>
                  <a:gd name="T4" fmla="*/ 10 w 455"/>
                  <a:gd name="T5" fmla="*/ 245 h 510"/>
                  <a:gd name="T6" fmla="*/ 247 w 455"/>
                  <a:gd name="T7" fmla="*/ 444 h 510"/>
                  <a:gd name="T8" fmla="*/ 262 w 455"/>
                  <a:gd name="T9" fmla="*/ 442 h 510"/>
                  <a:gd name="T10" fmla="*/ 349 w 455"/>
                  <a:gd name="T11" fmla="*/ 510 h 510"/>
                  <a:gd name="T12" fmla="*/ 352 w 455"/>
                  <a:gd name="T13" fmla="*/ 408 h 510"/>
                  <a:gd name="T14" fmla="*/ 449 w 455"/>
                  <a:gd name="T15" fmla="*/ 209 h 5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510">
                    <a:moveTo>
                      <a:pt x="449" y="209"/>
                    </a:moveTo>
                    <a:cubicBezTo>
                      <a:pt x="439" y="90"/>
                      <a:pt x="333" y="0"/>
                      <a:pt x="212" y="10"/>
                    </a:cubicBezTo>
                    <a:cubicBezTo>
                      <a:pt x="91" y="20"/>
                      <a:pt x="0" y="125"/>
                      <a:pt x="10" y="245"/>
                    </a:cubicBezTo>
                    <a:cubicBezTo>
                      <a:pt x="20" y="365"/>
                      <a:pt x="126" y="454"/>
                      <a:pt x="247" y="444"/>
                    </a:cubicBezTo>
                    <a:cubicBezTo>
                      <a:pt x="252" y="444"/>
                      <a:pt x="257" y="443"/>
                      <a:pt x="262" y="442"/>
                    </a:cubicBezTo>
                    <a:cubicBezTo>
                      <a:pt x="349" y="510"/>
                      <a:pt x="349" y="510"/>
                      <a:pt x="349" y="510"/>
                    </a:cubicBezTo>
                    <a:cubicBezTo>
                      <a:pt x="352" y="408"/>
                      <a:pt x="352" y="408"/>
                      <a:pt x="352" y="408"/>
                    </a:cubicBezTo>
                    <a:cubicBezTo>
                      <a:pt x="416" y="365"/>
                      <a:pt x="455" y="291"/>
                      <a:pt x="449" y="209"/>
                    </a:cubicBezTo>
                    <a:close/>
                  </a:path>
                </a:pathLst>
              </a:custGeom>
              <a:solidFill>
                <a:schemeClr val="accent4"/>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2" name="Freeform 46"/>
              <p:cNvSpPr>
                <a:spLocks/>
              </p:cNvSpPr>
              <p:nvPr/>
            </p:nvSpPr>
            <p:spPr bwMode="auto">
              <a:xfrm>
                <a:off x="7118413" y="2850639"/>
                <a:ext cx="669003" cy="628885"/>
              </a:xfrm>
              <a:custGeom>
                <a:avLst/>
                <a:gdLst>
                  <a:gd name="T0" fmla="*/ 245 w 261"/>
                  <a:gd name="T1" fmla="*/ 61 h 245"/>
                  <a:gd name="T2" fmla="*/ 168 w 261"/>
                  <a:gd name="T3" fmla="*/ 18 h 245"/>
                  <a:gd name="T4" fmla="*/ 122 w 261"/>
                  <a:gd name="T5" fmla="*/ 70 h 245"/>
                  <a:gd name="T6" fmla="*/ 55 w 261"/>
                  <a:gd name="T7" fmla="*/ 54 h 245"/>
                  <a:gd name="T8" fmla="*/ 17 w 261"/>
                  <a:gd name="T9" fmla="*/ 134 h 245"/>
                  <a:gd name="T10" fmla="*/ 86 w 261"/>
                  <a:gd name="T11" fmla="*/ 204 h 245"/>
                  <a:gd name="T12" fmla="*/ 179 w 261"/>
                  <a:gd name="T13" fmla="*/ 245 h 245"/>
                  <a:gd name="T14" fmla="*/ 179 w 261"/>
                  <a:gd name="T15" fmla="*/ 245 h 245"/>
                  <a:gd name="T16" fmla="*/ 179 w 261"/>
                  <a:gd name="T17" fmla="*/ 245 h 245"/>
                  <a:gd name="T18" fmla="*/ 179 w 261"/>
                  <a:gd name="T19" fmla="*/ 245 h 245"/>
                  <a:gd name="T20" fmla="*/ 179 w 261"/>
                  <a:gd name="T21" fmla="*/ 245 h 245"/>
                  <a:gd name="T22" fmla="*/ 230 w 261"/>
                  <a:gd name="T23" fmla="*/ 158 h 245"/>
                  <a:gd name="T24" fmla="*/ 245 w 261"/>
                  <a:gd name="T25" fmla="*/ 61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1" h="245">
                    <a:moveTo>
                      <a:pt x="245" y="61"/>
                    </a:moveTo>
                    <a:cubicBezTo>
                      <a:pt x="222" y="0"/>
                      <a:pt x="168" y="18"/>
                      <a:pt x="168" y="18"/>
                    </a:cubicBezTo>
                    <a:cubicBezTo>
                      <a:pt x="131" y="28"/>
                      <a:pt x="123" y="68"/>
                      <a:pt x="122" y="70"/>
                    </a:cubicBezTo>
                    <a:cubicBezTo>
                      <a:pt x="121" y="68"/>
                      <a:pt x="91" y="41"/>
                      <a:pt x="55" y="54"/>
                    </a:cubicBezTo>
                    <a:cubicBezTo>
                      <a:pt x="55" y="54"/>
                      <a:pt x="0" y="71"/>
                      <a:pt x="17" y="134"/>
                    </a:cubicBezTo>
                    <a:cubicBezTo>
                      <a:pt x="17" y="134"/>
                      <a:pt x="28" y="176"/>
                      <a:pt x="86" y="204"/>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179" y="245"/>
                      <a:pt x="179" y="245"/>
                      <a:pt x="179" y="245"/>
                    </a:cubicBezTo>
                    <a:cubicBezTo>
                      <a:pt x="230" y="158"/>
                      <a:pt x="230" y="158"/>
                      <a:pt x="230" y="158"/>
                    </a:cubicBezTo>
                    <a:cubicBezTo>
                      <a:pt x="261" y="101"/>
                      <a:pt x="245" y="61"/>
                      <a:pt x="245" y="61"/>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3" name="Group 52"/>
            <p:cNvGrpSpPr/>
            <p:nvPr/>
          </p:nvGrpSpPr>
          <p:grpSpPr>
            <a:xfrm>
              <a:off x="6232318" y="2301721"/>
              <a:ext cx="983024" cy="1076219"/>
              <a:chOff x="5859560" y="1735995"/>
              <a:chExt cx="1189459" cy="1302225"/>
            </a:xfrm>
          </p:grpSpPr>
          <p:sp>
            <p:nvSpPr>
              <p:cNvPr id="54" name="Freeform 13"/>
              <p:cNvSpPr>
                <a:spLocks/>
              </p:cNvSpPr>
              <p:nvPr/>
            </p:nvSpPr>
            <p:spPr bwMode="auto">
              <a:xfrm>
                <a:off x="5859560" y="1735995"/>
                <a:ext cx="1189459" cy="1302225"/>
              </a:xfrm>
              <a:custGeom>
                <a:avLst/>
                <a:gdLst>
                  <a:gd name="T0" fmla="*/ 453 w 464"/>
                  <a:gd name="T1" fmla="*/ 202 h 508"/>
                  <a:gd name="T2" fmla="*/ 205 w 464"/>
                  <a:gd name="T3" fmla="*/ 17 h 508"/>
                  <a:gd name="T4" fmla="*/ 17 w 464"/>
                  <a:gd name="T5" fmla="*/ 263 h 508"/>
                  <a:gd name="T6" fmla="*/ 265 w 464"/>
                  <a:gd name="T7" fmla="*/ 448 h 508"/>
                  <a:gd name="T8" fmla="*/ 280 w 464"/>
                  <a:gd name="T9" fmla="*/ 445 h 508"/>
                  <a:gd name="T10" fmla="*/ 371 w 464"/>
                  <a:gd name="T11" fmla="*/ 508 h 508"/>
                  <a:gd name="T12" fmla="*/ 368 w 464"/>
                  <a:gd name="T13" fmla="*/ 406 h 508"/>
                  <a:gd name="T14" fmla="*/ 453 w 464"/>
                  <a:gd name="T15" fmla="*/ 202 h 5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4" h="508">
                    <a:moveTo>
                      <a:pt x="453" y="202"/>
                    </a:moveTo>
                    <a:cubicBezTo>
                      <a:pt x="436" y="83"/>
                      <a:pt x="325" y="0"/>
                      <a:pt x="205" y="17"/>
                    </a:cubicBezTo>
                    <a:cubicBezTo>
                      <a:pt x="84" y="34"/>
                      <a:pt x="0" y="144"/>
                      <a:pt x="17" y="263"/>
                    </a:cubicBezTo>
                    <a:cubicBezTo>
                      <a:pt x="34" y="382"/>
                      <a:pt x="145" y="465"/>
                      <a:pt x="265" y="448"/>
                    </a:cubicBezTo>
                    <a:cubicBezTo>
                      <a:pt x="270" y="447"/>
                      <a:pt x="275" y="446"/>
                      <a:pt x="280" y="445"/>
                    </a:cubicBezTo>
                    <a:cubicBezTo>
                      <a:pt x="371" y="508"/>
                      <a:pt x="371" y="508"/>
                      <a:pt x="371" y="508"/>
                    </a:cubicBezTo>
                    <a:cubicBezTo>
                      <a:pt x="368" y="406"/>
                      <a:pt x="368" y="406"/>
                      <a:pt x="368" y="406"/>
                    </a:cubicBezTo>
                    <a:cubicBezTo>
                      <a:pt x="429" y="359"/>
                      <a:pt x="464" y="283"/>
                      <a:pt x="453" y="202"/>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5" name="Freeform 47"/>
              <p:cNvSpPr>
                <a:spLocks noEditPoints="1"/>
              </p:cNvSpPr>
              <p:nvPr/>
            </p:nvSpPr>
            <p:spPr bwMode="auto">
              <a:xfrm>
                <a:off x="6023287" y="2030921"/>
                <a:ext cx="841404" cy="702616"/>
              </a:xfrm>
              <a:custGeom>
                <a:avLst/>
                <a:gdLst>
                  <a:gd name="T0" fmla="*/ 328 w 328"/>
                  <a:gd name="T1" fmla="*/ 42 h 274"/>
                  <a:gd name="T2" fmla="*/ 163 w 328"/>
                  <a:gd name="T3" fmla="*/ 0 h 274"/>
                  <a:gd name="T4" fmla="*/ 0 w 328"/>
                  <a:gd name="T5" fmla="*/ 42 h 274"/>
                  <a:gd name="T6" fmla="*/ 1 w 328"/>
                  <a:gd name="T7" fmla="*/ 53 h 274"/>
                  <a:gd name="T8" fmla="*/ 66 w 328"/>
                  <a:gd name="T9" fmla="*/ 70 h 274"/>
                  <a:gd name="T10" fmla="*/ 66 w 328"/>
                  <a:gd name="T11" fmla="*/ 150 h 274"/>
                  <a:gd name="T12" fmla="*/ 160 w 328"/>
                  <a:gd name="T13" fmla="*/ 197 h 274"/>
                  <a:gd name="T14" fmla="*/ 261 w 328"/>
                  <a:gd name="T15" fmla="*/ 150 h 274"/>
                  <a:gd name="T16" fmla="*/ 262 w 328"/>
                  <a:gd name="T17" fmla="*/ 71 h 274"/>
                  <a:gd name="T18" fmla="*/ 266 w 328"/>
                  <a:gd name="T19" fmla="*/ 70 h 274"/>
                  <a:gd name="T20" fmla="*/ 272 w 328"/>
                  <a:gd name="T21" fmla="*/ 134 h 274"/>
                  <a:gd name="T22" fmla="*/ 269 w 328"/>
                  <a:gd name="T23" fmla="*/ 204 h 274"/>
                  <a:gd name="T24" fmla="*/ 258 w 328"/>
                  <a:gd name="T25" fmla="*/ 216 h 274"/>
                  <a:gd name="T26" fmla="*/ 267 w 328"/>
                  <a:gd name="T27" fmla="*/ 228 h 274"/>
                  <a:gd name="T28" fmla="*/ 252 w 328"/>
                  <a:gd name="T29" fmla="*/ 272 h 274"/>
                  <a:gd name="T30" fmla="*/ 256 w 328"/>
                  <a:gd name="T31" fmla="*/ 273 h 274"/>
                  <a:gd name="T32" fmla="*/ 263 w 328"/>
                  <a:gd name="T33" fmla="*/ 256 h 274"/>
                  <a:gd name="T34" fmla="*/ 259 w 328"/>
                  <a:gd name="T35" fmla="*/ 273 h 274"/>
                  <a:gd name="T36" fmla="*/ 264 w 328"/>
                  <a:gd name="T37" fmla="*/ 274 h 274"/>
                  <a:gd name="T38" fmla="*/ 266 w 328"/>
                  <a:gd name="T39" fmla="*/ 261 h 274"/>
                  <a:gd name="T40" fmla="*/ 267 w 328"/>
                  <a:gd name="T41" fmla="*/ 274 h 274"/>
                  <a:gd name="T42" fmla="*/ 272 w 328"/>
                  <a:gd name="T43" fmla="*/ 274 h 274"/>
                  <a:gd name="T44" fmla="*/ 272 w 328"/>
                  <a:gd name="T45" fmla="*/ 261 h 274"/>
                  <a:gd name="T46" fmla="*/ 274 w 328"/>
                  <a:gd name="T47" fmla="*/ 274 h 274"/>
                  <a:gd name="T48" fmla="*/ 278 w 328"/>
                  <a:gd name="T49" fmla="*/ 274 h 274"/>
                  <a:gd name="T50" fmla="*/ 276 w 328"/>
                  <a:gd name="T51" fmla="*/ 259 h 274"/>
                  <a:gd name="T52" fmla="*/ 281 w 328"/>
                  <a:gd name="T53" fmla="*/ 273 h 274"/>
                  <a:gd name="T54" fmla="*/ 284 w 328"/>
                  <a:gd name="T55" fmla="*/ 272 h 274"/>
                  <a:gd name="T56" fmla="*/ 274 w 328"/>
                  <a:gd name="T57" fmla="*/ 228 h 274"/>
                  <a:gd name="T58" fmla="*/ 283 w 328"/>
                  <a:gd name="T59" fmla="*/ 216 h 274"/>
                  <a:gd name="T60" fmla="*/ 274 w 328"/>
                  <a:gd name="T61" fmla="*/ 204 h 274"/>
                  <a:gd name="T62" fmla="*/ 277 w 328"/>
                  <a:gd name="T63" fmla="*/ 134 h 274"/>
                  <a:gd name="T64" fmla="*/ 271 w 328"/>
                  <a:gd name="T65" fmla="*/ 68 h 274"/>
                  <a:gd name="T66" fmla="*/ 327 w 328"/>
                  <a:gd name="T67" fmla="*/ 54 h 274"/>
                  <a:gd name="T68" fmla="*/ 328 w 328"/>
                  <a:gd name="T69" fmla="*/ 42 h 274"/>
                  <a:gd name="T70" fmla="*/ 162 w 328"/>
                  <a:gd name="T71" fmla="*/ 57 h 274"/>
                  <a:gd name="T72" fmla="*/ 66 w 328"/>
                  <a:gd name="T73" fmla="*/ 40 h 274"/>
                  <a:gd name="T74" fmla="*/ 162 w 328"/>
                  <a:gd name="T75" fmla="*/ 23 h 274"/>
                  <a:gd name="T76" fmla="*/ 258 w 328"/>
                  <a:gd name="T77" fmla="*/ 40 h 274"/>
                  <a:gd name="T78" fmla="*/ 162 w 328"/>
                  <a:gd name="T79" fmla="*/ 57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28" h="274">
                    <a:moveTo>
                      <a:pt x="328" y="42"/>
                    </a:moveTo>
                    <a:cubicBezTo>
                      <a:pt x="163" y="0"/>
                      <a:pt x="163" y="0"/>
                      <a:pt x="163" y="0"/>
                    </a:cubicBezTo>
                    <a:cubicBezTo>
                      <a:pt x="0" y="42"/>
                      <a:pt x="0" y="42"/>
                      <a:pt x="0" y="42"/>
                    </a:cubicBezTo>
                    <a:cubicBezTo>
                      <a:pt x="1" y="53"/>
                      <a:pt x="1" y="53"/>
                      <a:pt x="1" y="53"/>
                    </a:cubicBezTo>
                    <a:cubicBezTo>
                      <a:pt x="66" y="70"/>
                      <a:pt x="66" y="70"/>
                      <a:pt x="66" y="70"/>
                    </a:cubicBezTo>
                    <a:cubicBezTo>
                      <a:pt x="66" y="150"/>
                      <a:pt x="66" y="150"/>
                      <a:pt x="66" y="150"/>
                    </a:cubicBezTo>
                    <a:cubicBezTo>
                      <a:pt x="80" y="195"/>
                      <a:pt x="160" y="197"/>
                      <a:pt x="160" y="197"/>
                    </a:cubicBezTo>
                    <a:cubicBezTo>
                      <a:pt x="253" y="196"/>
                      <a:pt x="261" y="150"/>
                      <a:pt x="261" y="150"/>
                    </a:cubicBezTo>
                    <a:cubicBezTo>
                      <a:pt x="262" y="71"/>
                      <a:pt x="262" y="71"/>
                      <a:pt x="262" y="71"/>
                    </a:cubicBezTo>
                    <a:cubicBezTo>
                      <a:pt x="266" y="70"/>
                      <a:pt x="266" y="70"/>
                      <a:pt x="266" y="70"/>
                    </a:cubicBezTo>
                    <a:cubicBezTo>
                      <a:pt x="270" y="80"/>
                      <a:pt x="274" y="99"/>
                      <a:pt x="272" y="134"/>
                    </a:cubicBezTo>
                    <a:cubicBezTo>
                      <a:pt x="269" y="182"/>
                      <a:pt x="268" y="196"/>
                      <a:pt x="269" y="204"/>
                    </a:cubicBezTo>
                    <a:cubicBezTo>
                      <a:pt x="263" y="204"/>
                      <a:pt x="258" y="210"/>
                      <a:pt x="258" y="216"/>
                    </a:cubicBezTo>
                    <a:cubicBezTo>
                      <a:pt x="258" y="222"/>
                      <a:pt x="262" y="226"/>
                      <a:pt x="267" y="228"/>
                    </a:cubicBezTo>
                    <a:cubicBezTo>
                      <a:pt x="266" y="234"/>
                      <a:pt x="261" y="251"/>
                      <a:pt x="252" y="272"/>
                    </a:cubicBezTo>
                    <a:cubicBezTo>
                      <a:pt x="256" y="273"/>
                      <a:pt x="256" y="273"/>
                      <a:pt x="256" y="273"/>
                    </a:cubicBezTo>
                    <a:cubicBezTo>
                      <a:pt x="256" y="273"/>
                      <a:pt x="262" y="260"/>
                      <a:pt x="263" y="256"/>
                    </a:cubicBezTo>
                    <a:cubicBezTo>
                      <a:pt x="262" y="259"/>
                      <a:pt x="260" y="272"/>
                      <a:pt x="259" y="273"/>
                    </a:cubicBezTo>
                    <a:cubicBezTo>
                      <a:pt x="264" y="274"/>
                      <a:pt x="264" y="274"/>
                      <a:pt x="264" y="274"/>
                    </a:cubicBezTo>
                    <a:cubicBezTo>
                      <a:pt x="264" y="274"/>
                      <a:pt x="267" y="263"/>
                      <a:pt x="266" y="261"/>
                    </a:cubicBezTo>
                    <a:cubicBezTo>
                      <a:pt x="266" y="261"/>
                      <a:pt x="267" y="273"/>
                      <a:pt x="267" y="274"/>
                    </a:cubicBezTo>
                    <a:cubicBezTo>
                      <a:pt x="272" y="274"/>
                      <a:pt x="272" y="274"/>
                      <a:pt x="272" y="274"/>
                    </a:cubicBezTo>
                    <a:cubicBezTo>
                      <a:pt x="272" y="274"/>
                      <a:pt x="271" y="263"/>
                      <a:pt x="272" y="261"/>
                    </a:cubicBezTo>
                    <a:cubicBezTo>
                      <a:pt x="272" y="261"/>
                      <a:pt x="274" y="268"/>
                      <a:pt x="274" y="274"/>
                    </a:cubicBezTo>
                    <a:cubicBezTo>
                      <a:pt x="278" y="274"/>
                      <a:pt x="278" y="274"/>
                      <a:pt x="278" y="274"/>
                    </a:cubicBezTo>
                    <a:cubicBezTo>
                      <a:pt x="278" y="274"/>
                      <a:pt x="277" y="261"/>
                      <a:pt x="276" y="259"/>
                    </a:cubicBezTo>
                    <a:cubicBezTo>
                      <a:pt x="276" y="259"/>
                      <a:pt x="280" y="266"/>
                      <a:pt x="281" y="273"/>
                    </a:cubicBezTo>
                    <a:cubicBezTo>
                      <a:pt x="284" y="272"/>
                      <a:pt x="284" y="272"/>
                      <a:pt x="284" y="272"/>
                    </a:cubicBezTo>
                    <a:cubicBezTo>
                      <a:pt x="284" y="272"/>
                      <a:pt x="277" y="237"/>
                      <a:pt x="274" y="228"/>
                    </a:cubicBezTo>
                    <a:cubicBezTo>
                      <a:pt x="279" y="226"/>
                      <a:pt x="283" y="221"/>
                      <a:pt x="283" y="216"/>
                    </a:cubicBezTo>
                    <a:cubicBezTo>
                      <a:pt x="283" y="210"/>
                      <a:pt x="279" y="205"/>
                      <a:pt x="274" y="204"/>
                    </a:cubicBezTo>
                    <a:cubicBezTo>
                      <a:pt x="274" y="196"/>
                      <a:pt x="274" y="183"/>
                      <a:pt x="277" y="134"/>
                    </a:cubicBezTo>
                    <a:cubicBezTo>
                      <a:pt x="279" y="105"/>
                      <a:pt x="277" y="83"/>
                      <a:pt x="271" y="68"/>
                    </a:cubicBezTo>
                    <a:cubicBezTo>
                      <a:pt x="327" y="54"/>
                      <a:pt x="327" y="54"/>
                      <a:pt x="327" y="54"/>
                    </a:cubicBezTo>
                    <a:lnTo>
                      <a:pt x="328" y="42"/>
                    </a:lnTo>
                    <a:close/>
                    <a:moveTo>
                      <a:pt x="162" y="57"/>
                    </a:moveTo>
                    <a:cubicBezTo>
                      <a:pt x="109" y="57"/>
                      <a:pt x="66" y="50"/>
                      <a:pt x="66" y="40"/>
                    </a:cubicBezTo>
                    <a:cubicBezTo>
                      <a:pt x="66" y="30"/>
                      <a:pt x="109" y="23"/>
                      <a:pt x="162" y="23"/>
                    </a:cubicBezTo>
                    <a:cubicBezTo>
                      <a:pt x="215" y="23"/>
                      <a:pt x="258" y="30"/>
                      <a:pt x="258" y="40"/>
                    </a:cubicBezTo>
                    <a:cubicBezTo>
                      <a:pt x="258" y="50"/>
                      <a:pt x="215" y="57"/>
                      <a:pt x="162" y="5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56" name="Group 55"/>
            <p:cNvGrpSpPr/>
            <p:nvPr/>
          </p:nvGrpSpPr>
          <p:grpSpPr>
            <a:xfrm>
              <a:off x="9020988" y="2621630"/>
              <a:ext cx="612934" cy="675661"/>
              <a:chOff x="9233851" y="2123085"/>
              <a:chExt cx="741650" cy="817550"/>
            </a:xfrm>
          </p:grpSpPr>
          <p:sp>
            <p:nvSpPr>
              <p:cNvPr id="57"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8"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60" name="Group 59"/>
            <p:cNvGrpSpPr/>
            <p:nvPr/>
          </p:nvGrpSpPr>
          <p:grpSpPr>
            <a:xfrm>
              <a:off x="8020490" y="4111471"/>
              <a:ext cx="612934" cy="675661"/>
              <a:chOff x="9233851" y="2123085"/>
              <a:chExt cx="741650" cy="817550"/>
            </a:xfrm>
          </p:grpSpPr>
          <p:sp>
            <p:nvSpPr>
              <p:cNvPr id="61" name="Freeform 16"/>
              <p:cNvSpPr>
                <a:spLocks/>
              </p:cNvSpPr>
              <p:nvPr/>
            </p:nvSpPr>
            <p:spPr bwMode="auto">
              <a:xfrm>
                <a:off x="9233851" y="2123085"/>
                <a:ext cx="741650" cy="817550"/>
              </a:xfrm>
              <a:custGeom>
                <a:avLst/>
                <a:gdLst>
                  <a:gd name="T0" fmla="*/ 258 w 289"/>
                  <a:gd name="T1" fmla="*/ 200 h 319"/>
                  <a:gd name="T2" fmla="*/ 201 w 289"/>
                  <a:gd name="T3" fmla="*/ 31 h 319"/>
                  <a:gd name="T4" fmla="*/ 31 w 289"/>
                  <a:gd name="T5" fmla="*/ 87 h 319"/>
                  <a:gd name="T6" fmla="*/ 89 w 289"/>
                  <a:gd name="T7" fmla="*/ 256 h 319"/>
                  <a:gd name="T8" fmla="*/ 96 w 289"/>
                  <a:gd name="T9" fmla="*/ 259 h 319"/>
                  <a:gd name="T10" fmla="*/ 119 w 289"/>
                  <a:gd name="T11" fmla="*/ 319 h 319"/>
                  <a:gd name="T12" fmla="*/ 151 w 289"/>
                  <a:gd name="T13" fmla="*/ 269 h 319"/>
                  <a:gd name="T14" fmla="*/ 258 w 289"/>
                  <a:gd name="T15" fmla="*/ 200 h 3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9" h="319">
                    <a:moveTo>
                      <a:pt x="258" y="200"/>
                    </a:moveTo>
                    <a:cubicBezTo>
                      <a:pt x="289" y="138"/>
                      <a:pt x="264" y="62"/>
                      <a:pt x="201" y="31"/>
                    </a:cubicBezTo>
                    <a:cubicBezTo>
                      <a:pt x="138" y="0"/>
                      <a:pt x="62" y="25"/>
                      <a:pt x="31" y="87"/>
                    </a:cubicBezTo>
                    <a:cubicBezTo>
                      <a:pt x="0" y="149"/>
                      <a:pt x="26" y="224"/>
                      <a:pt x="89" y="256"/>
                    </a:cubicBezTo>
                    <a:cubicBezTo>
                      <a:pt x="91" y="257"/>
                      <a:pt x="94" y="258"/>
                      <a:pt x="96" y="259"/>
                    </a:cubicBezTo>
                    <a:cubicBezTo>
                      <a:pt x="119" y="319"/>
                      <a:pt x="119" y="319"/>
                      <a:pt x="119" y="319"/>
                    </a:cubicBezTo>
                    <a:cubicBezTo>
                      <a:pt x="151" y="269"/>
                      <a:pt x="151" y="269"/>
                      <a:pt x="151" y="269"/>
                    </a:cubicBezTo>
                    <a:cubicBezTo>
                      <a:pt x="196" y="267"/>
                      <a:pt x="237" y="242"/>
                      <a:pt x="258" y="200"/>
                    </a:cubicBezTo>
                    <a:close/>
                  </a:path>
                </a:pathLst>
              </a:custGeom>
              <a:solidFill>
                <a:schemeClr val="accent2"/>
              </a:solidFill>
              <a:ln>
                <a:noFill/>
              </a:ln>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2" name="Freeform 48"/>
              <p:cNvSpPr>
                <a:spLocks noEditPoints="1"/>
              </p:cNvSpPr>
              <p:nvPr/>
            </p:nvSpPr>
            <p:spPr bwMode="auto">
              <a:xfrm>
                <a:off x="9419264" y="2251030"/>
                <a:ext cx="368657" cy="492265"/>
              </a:xfrm>
              <a:custGeom>
                <a:avLst/>
                <a:gdLst>
                  <a:gd name="T0" fmla="*/ 87 w 144"/>
                  <a:gd name="T1" fmla="*/ 86 h 192"/>
                  <a:gd name="T2" fmla="*/ 126 w 144"/>
                  <a:gd name="T3" fmla="*/ 119 h 192"/>
                  <a:gd name="T4" fmla="*/ 128 w 144"/>
                  <a:gd name="T5" fmla="*/ 143 h 192"/>
                  <a:gd name="T6" fmla="*/ 127 w 144"/>
                  <a:gd name="T7" fmla="*/ 145 h 192"/>
                  <a:gd name="T8" fmla="*/ 104 w 144"/>
                  <a:gd name="T9" fmla="*/ 169 h 192"/>
                  <a:gd name="T10" fmla="*/ 65 w 144"/>
                  <a:gd name="T11" fmla="*/ 171 h 192"/>
                  <a:gd name="T12" fmla="*/ 61 w 144"/>
                  <a:gd name="T13" fmla="*/ 186 h 192"/>
                  <a:gd name="T14" fmla="*/ 51 w 144"/>
                  <a:gd name="T15" fmla="*/ 191 h 192"/>
                  <a:gd name="T16" fmla="*/ 45 w 144"/>
                  <a:gd name="T17" fmla="*/ 182 h 192"/>
                  <a:gd name="T18" fmla="*/ 48 w 144"/>
                  <a:gd name="T19" fmla="*/ 167 h 192"/>
                  <a:gd name="T20" fmla="*/ 12 w 144"/>
                  <a:gd name="T21" fmla="*/ 143 h 192"/>
                  <a:gd name="T22" fmla="*/ 2 w 144"/>
                  <a:gd name="T23" fmla="*/ 113 h 192"/>
                  <a:gd name="T24" fmla="*/ 17 w 144"/>
                  <a:gd name="T25" fmla="*/ 106 h 192"/>
                  <a:gd name="T26" fmla="*/ 27 w 144"/>
                  <a:gd name="T27" fmla="*/ 118 h 192"/>
                  <a:gd name="T28" fmla="*/ 53 w 144"/>
                  <a:gd name="T29" fmla="*/ 150 h 192"/>
                  <a:gd name="T30" fmla="*/ 66 w 144"/>
                  <a:gd name="T31" fmla="*/ 99 h 192"/>
                  <a:gd name="T32" fmla="*/ 28 w 144"/>
                  <a:gd name="T33" fmla="*/ 47 h 192"/>
                  <a:gd name="T34" fmla="*/ 86 w 144"/>
                  <a:gd name="T35" fmla="*/ 20 h 192"/>
                  <a:gd name="T36" fmla="*/ 90 w 144"/>
                  <a:gd name="T37" fmla="*/ 6 h 192"/>
                  <a:gd name="T38" fmla="*/ 100 w 144"/>
                  <a:gd name="T39" fmla="*/ 1 h 192"/>
                  <a:gd name="T40" fmla="*/ 106 w 144"/>
                  <a:gd name="T41" fmla="*/ 10 h 192"/>
                  <a:gd name="T42" fmla="*/ 102 w 144"/>
                  <a:gd name="T43" fmla="*/ 25 h 192"/>
                  <a:gd name="T44" fmla="*/ 143 w 144"/>
                  <a:gd name="T45" fmla="*/ 71 h 192"/>
                  <a:gd name="T46" fmla="*/ 129 w 144"/>
                  <a:gd name="T47" fmla="*/ 77 h 192"/>
                  <a:gd name="T48" fmla="*/ 120 w 144"/>
                  <a:gd name="T49" fmla="*/ 68 h 192"/>
                  <a:gd name="T50" fmla="*/ 98 w 144"/>
                  <a:gd name="T51" fmla="*/ 41 h 192"/>
                  <a:gd name="T52" fmla="*/ 87 w 144"/>
                  <a:gd name="T53" fmla="*/ 86 h 192"/>
                  <a:gd name="T54" fmla="*/ 82 w 144"/>
                  <a:gd name="T55" fmla="*/ 37 h 192"/>
                  <a:gd name="T56" fmla="*/ 53 w 144"/>
                  <a:gd name="T57" fmla="*/ 51 h 192"/>
                  <a:gd name="T58" fmla="*/ 72 w 144"/>
                  <a:gd name="T59" fmla="*/ 78 h 192"/>
                  <a:gd name="T60" fmla="*/ 82 w 144"/>
                  <a:gd name="T61" fmla="*/ 37 h 192"/>
                  <a:gd name="T62" fmla="*/ 69 w 144"/>
                  <a:gd name="T63" fmla="*/ 154 h 192"/>
                  <a:gd name="T64" fmla="*/ 103 w 144"/>
                  <a:gd name="T65" fmla="*/ 139 h 192"/>
                  <a:gd name="T66" fmla="*/ 81 w 144"/>
                  <a:gd name="T67" fmla="*/ 108 h 192"/>
                  <a:gd name="T68" fmla="*/ 69 w 144"/>
                  <a:gd name="T69" fmla="*/ 15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192">
                    <a:moveTo>
                      <a:pt x="87" y="86"/>
                    </a:moveTo>
                    <a:cubicBezTo>
                      <a:pt x="109" y="99"/>
                      <a:pt x="120" y="107"/>
                      <a:pt x="126" y="119"/>
                    </a:cubicBezTo>
                    <a:cubicBezTo>
                      <a:pt x="129" y="126"/>
                      <a:pt x="130" y="135"/>
                      <a:pt x="128" y="143"/>
                    </a:cubicBezTo>
                    <a:cubicBezTo>
                      <a:pt x="127" y="145"/>
                      <a:pt x="127" y="145"/>
                      <a:pt x="127" y="145"/>
                    </a:cubicBezTo>
                    <a:cubicBezTo>
                      <a:pt x="125" y="154"/>
                      <a:pt x="119" y="164"/>
                      <a:pt x="104" y="169"/>
                    </a:cubicBezTo>
                    <a:cubicBezTo>
                      <a:pt x="88" y="175"/>
                      <a:pt x="73" y="173"/>
                      <a:pt x="65" y="171"/>
                    </a:cubicBezTo>
                    <a:cubicBezTo>
                      <a:pt x="61" y="186"/>
                      <a:pt x="61" y="186"/>
                      <a:pt x="61" y="186"/>
                    </a:cubicBezTo>
                    <a:cubicBezTo>
                      <a:pt x="60" y="188"/>
                      <a:pt x="59" y="192"/>
                      <a:pt x="51" y="191"/>
                    </a:cubicBezTo>
                    <a:cubicBezTo>
                      <a:pt x="44" y="189"/>
                      <a:pt x="44" y="184"/>
                      <a:pt x="45" y="182"/>
                    </a:cubicBezTo>
                    <a:cubicBezTo>
                      <a:pt x="48" y="167"/>
                      <a:pt x="48" y="167"/>
                      <a:pt x="48" y="167"/>
                    </a:cubicBezTo>
                    <a:cubicBezTo>
                      <a:pt x="41" y="165"/>
                      <a:pt x="24" y="159"/>
                      <a:pt x="12" y="143"/>
                    </a:cubicBezTo>
                    <a:cubicBezTo>
                      <a:pt x="4" y="132"/>
                      <a:pt x="0" y="119"/>
                      <a:pt x="2" y="113"/>
                    </a:cubicBezTo>
                    <a:cubicBezTo>
                      <a:pt x="4" y="107"/>
                      <a:pt x="11" y="105"/>
                      <a:pt x="17" y="106"/>
                    </a:cubicBezTo>
                    <a:cubicBezTo>
                      <a:pt x="25" y="108"/>
                      <a:pt x="26" y="114"/>
                      <a:pt x="27" y="118"/>
                    </a:cubicBezTo>
                    <a:cubicBezTo>
                      <a:pt x="28" y="127"/>
                      <a:pt x="31" y="142"/>
                      <a:pt x="53" y="150"/>
                    </a:cubicBezTo>
                    <a:cubicBezTo>
                      <a:pt x="66" y="99"/>
                      <a:pt x="66" y="99"/>
                      <a:pt x="66" y="99"/>
                    </a:cubicBezTo>
                    <a:cubicBezTo>
                      <a:pt x="46" y="88"/>
                      <a:pt x="21" y="73"/>
                      <a:pt x="28" y="47"/>
                    </a:cubicBezTo>
                    <a:cubicBezTo>
                      <a:pt x="33" y="24"/>
                      <a:pt x="57" y="15"/>
                      <a:pt x="86" y="20"/>
                    </a:cubicBezTo>
                    <a:cubicBezTo>
                      <a:pt x="90" y="6"/>
                      <a:pt x="90" y="6"/>
                      <a:pt x="90" y="6"/>
                    </a:cubicBezTo>
                    <a:cubicBezTo>
                      <a:pt x="91" y="4"/>
                      <a:pt x="93" y="0"/>
                      <a:pt x="100" y="1"/>
                    </a:cubicBezTo>
                    <a:cubicBezTo>
                      <a:pt x="107" y="3"/>
                      <a:pt x="106" y="8"/>
                      <a:pt x="106" y="10"/>
                    </a:cubicBezTo>
                    <a:cubicBezTo>
                      <a:pt x="102" y="25"/>
                      <a:pt x="102" y="25"/>
                      <a:pt x="102" y="25"/>
                    </a:cubicBezTo>
                    <a:cubicBezTo>
                      <a:pt x="142" y="37"/>
                      <a:pt x="144" y="67"/>
                      <a:pt x="143" y="71"/>
                    </a:cubicBezTo>
                    <a:cubicBezTo>
                      <a:pt x="141" y="77"/>
                      <a:pt x="135" y="79"/>
                      <a:pt x="129" y="77"/>
                    </a:cubicBezTo>
                    <a:cubicBezTo>
                      <a:pt x="122" y="75"/>
                      <a:pt x="120" y="71"/>
                      <a:pt x="120" y="68"/>
                    </a:cubicBezTo>
                    <a:cubicBezTo>
                      <a:pt x="118" y="60"/>
                      <a:pt x="116" y="49"/>
                      <a:pt x="98" y="41"/>
                    </a:cubicBezTo>
                    <a:lnTo>
                      <a:pt x="87" y="86"/>
                    </a:lnTo>
                    <a:close/>
                    <a:moveTo>
                      <a:pt x="82" y="37"/>
                    </a:moveTo>
                    <a:cubicBezTo>
                      <a:pt x="63" y="34"/>
                      <a:pt x="55" y="44"/>
                      <a:pt x="53" y="51"/>
                    </a:cubicBezTo>
                    <a:cubicBezTo>
                      <a:pt x="50" y="64"/>
                      <a:pt x="60" y="70"/>
                      <a:pt x="72" y="78"/>
                    </a:cubicBezTo>
                    <a:lnTo>
                      <a:pt x="82" y="37"/>
                    </a:lnTo>
                    <a:close/>
                    <a:moveTo>
                      <a:pt x="69" y="154"/>
                    </a:moveTo>
                    <a:cubicBezTo>
                      <a:pt x="75" y="155"/>
                      <a:pt x="98" y="157"/>
                      <a:pt x="103" y="139"/>
                    </a:cubicBezTo>
                    <a:cubicBezTo>
                      <a:pt x="106" y="125"/>
                      <a:pt x="95" y="116"/>
                      <a:pt x="81" y="108"/>
                    </a:cubicBezTo>
                    <a:lnTo>
                      <a:pt x="69" y="154"/>
                    </a:lnTo>
                    <a:close/>
                  </a:path>
                </a:pathLst>
              </a:cu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6430" tIns="48216" rIns="96430" bIns="48216" numCol="1" anchor="t" anchorCtr="0" compatLnSpc="1">
                <a:prstTxWarp prst="textNoShape">
                  <a:avLst/>
                </a:prstTxWarp>
              </a:bodyPr>
              <a:lstStyle/>
              <a:p>
                <a:pPr algn="just">
                  <a:lnSpc>
                    <a:spcPct val="120000"/>
                  </a:lnSpc>
                </a:pPr>
                <a:endParaRPr lang="en-GB" sz="949">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63" name="TextBox 62"/>
          <p:cNvSpPr txBox="1"/>
          <p:nvPr/>
        </p:nvSpPr>
        <p:spPr>
          <a:xfrm>
            <a:off x="1664769" y="2456175"/>
            <a:ext cx="184731" cy="327077"/>
          </a:xfrm>
          <a:prstGeom prst="rect">
            <a:avLst/>
          </a:prstGeom>
          <a:noFill/>
        </p:spPr>
        <p:txBody>
          <a:bodyPr wrap="none" rtlCol="0">
            <a:spAutoFit/>
          </a:bodyPr>
          <a:lstStyle/>
          <a:p>
            <a:pPr>
              <a:lnSpc>
                <a:spcPct val="120000"/>
              </a:lnSpc>
            </a:pPr>
            <a:endParaRPr lang="en-US" altLang="zh-CN" sz="14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5" name="Rectangle 64"/>
          <p:cNvSpPr/>
          <p:nvPr/>
        </p:nvSpPr>
        <p:spPr>
          <a:xfrm>
            <a:off x="1659844" y="2720726"/>
            <a:ext cx="4744767" cy="226472"/>
          </a:xfrm>
          <a:prstGeom prst="rect">
            <a:avLst/>
          </a:prstGeom>
        </p:spPr>
        <p:txBody>
          <a:bodyPr wrap="square">
            <a:spAutoFit/>
          </a:bodyPr>
          <a:lstStyle/>
          <a:p>
            <a:pPr>
              <a:lnSpc>
                <a:spcPct val="120000"/>
              </a:lnSpc>
            </a:pPr>
            <a:endParaRPr lang="en-US" altLang="zh-CN" sz="8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Donut 65"/>
          <p:cNvSpPr/>
          <p:nvPr/>
        </p:nvSpPr>
        <p:spPr>
          <a:xfrm>
            <a:off x="1747893" y="3853506"/>
            <a:ext cx="724494" cy="724494"/>
          </a:xfrm>
          <a:prstGeom prst="donut">
            <a:avLst>
              <a:gd name="adj" fmla="val 680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7" name="Freeform 66"/>
          <p:cNvSpPr>
            <a:spLocks noEditPoints="1"/>
          </p:cNvSpPr>
          <p:nvPr/>
        </p:nvSpPr>
        <p:spPr bwMode="auto">
          <a:xfrm>
            <a:off x="1953649" y="4050947"/>
            <a:ext cx="312978" cy="329611"/>
          </a:xfrm>
          <a:custGeom>
            <a:avLst/>
            <a:gdLst>
              <a:gd name="T0" fmla="*/ 20 w 96"/>
              <a:gd name="T1" fmla="*/ 86 h 101"/>
              <a:gd name="T2" fmla="*/ 7 w 96"/>
              <a:gd name="T3" fmla="*/ 58 h 101"/>
              <a:gd name="T4" fmla="*/ 18 w 96"/>
              <a:gd name="T5" fmla="*/ 29 h 101"/>
              <a:gd name="T6" fmla="*/ 42 w 96"/>
              <a:gd name="T7" fmla="*/ 17 h 101"/>
              <a:gd name="T8" fmla="*/ 41 w 96"/>
              <a:gd name="T9" fmla="*/ 9 h 101"/>
              <a:gd name="T10" fmla="*/ 36 w 96"/>
              <a:gd name="T11" fmla="*/ 10 h 101"/>
              <a:gd name="T12" fmla="*/ 35 w 96"/>
              <a:gd name="T13" fmla="*/ 5 h 101"/>
              <a:gd name="T14" fmla="*/ 48 w 96"/>
              <a:gd name="T15" fmla="*/ 3 h 101"/>
              <a:gd name="T16" fmla="*/ 49 w 96"/>
              <a:gd name="T17" fmla="*/ 8 h 101"/>
              <a:gd name="T18" fmla="*/ 44 w 96"/>
              <a:gd name="T19" fmla="*/ 9 h 101"/>
              <a:gd name="T20" fmla="*/ 46 w 96"/>
              <a:gd name="T21" fmla="*/ 16 h 101"/>
              <a:gd name="T22" fmla="*/ 74 w 96"/>
              <a:gd name="T23" fmla="*/ 27 h 101"/>
              <a:gd name="T24" fmla="*/ 87 w 96"/>
              <a:gd name="T25" fmla="*/ 54 h 101"/>
              <a:gd name="T26" fmla="*/ 77 w 96"/>
              <a:gd name="T27" fmla="*/ 83 h 101"/>
              <a:gd name="T28" fmla="*/ 75 w 96"/>
              <a:gd name="T29" fmla="*/ 85 h 101"/>
              <a:gd name="T30" fmla="*/ 79 w 96"/>
              <a:gd name="T31" fmla="*/ 101 h 101"/>
              <a:gd name="T32" fmla="*/ 74 w 96"/>
              <a:gd name="T33" fmla="*/ 101 h 101"/>
              <a:gd name="T34" fmla="*/ 63 w 96"/>
              <a:gd name="T35" fmla="*/ 93 h 101"/>
              <a:gd name="T36" fmla="*/ 49 w 96"/>
              <a:gd name="T37" fmla="*/ 96 h 101"/>
              <a:gd name="T38" fmla="*/ 32 w 96"/>
              <a:gd name="T39" fmla="*/ 93 h 101"/>
              <a:gd name="T40" fmla="*/ 22 w 96"/>
              <a:gd name="T41" fmla="*/ 101 h 101"/>
              <a:gd name="T42" fmla="*/ 17 w 96"/>
              <a:gd name="T43" fmla="*/ 101 h 101"/>
              <a:gd name="T44" fmla="*/ 21 w 96"/>
              <a:gd name="T45" fmla="*/ 86 h 101"/>
              <a:gd name="T46" fmla="*/ 20 w 96"/>
              <a:gd name="T47" fmla="*/ 86 h 101"/>
              <a:gd name="T48" fmla="*/ 82 w 96"/>
              <a:gd name="T49" fmla="*/ 6 h 101"/>
              <a:gd name="T50" fmla="*/ 60 w 96"/>
              <a:gd name="T51" fmla="*/ 11 h 101"/>
              <a:gd name="T52" fmla="*/ 92 w 96"/>
              <a:gd name="T53" fmla="*/ 31 h 101"/>
              <a:gd name="T54" fmla="*/ 88 w 96"/>
              <a:gd name="T55" fmla="*/ 9 h 101"/>
              <a:gd name="T56" fmla="*/ 92 w 96"/>
              <a:gd name="T57" fmla="*/ 3 h 101"/>
              <a:gd name="T58" fmla="*/ 86 w 96"/>
              <a:gd name="T59" fmla="*/ 0 h 101"/>
              <a:gd name="T60" fmla="*/ 82 w 96"/>
              <a:gd name="T61" fmla="*/ 6 h 101"/>
              <a:gd name="T62" fmla="*/ 14 w 96"/>
              <a:gd name="T63" fmla="*/ 6 h 101"/>
              <a:gd name="T64" fmla="*/ 10 w 96"/>
              <a:gd name="T65" fmla="*/ 0 h 101"/>
              <a:gd name="T66" fmla="*/ 4 w 96"/>
              <a:gd name="T67" fmla="*/ 3 h 101"/>
              <a:gd name="T68" fmla="*/ 8 w 96"/>
              <a:gd name="T69" fmla="*/ 9 h 101"/>
              <a:gd name="T70" fmla="*/ 4 w 96"/>
              <a:gd name="T71" fmla="*/ 31 h 101"/>
              <a:gd name="T72" fmla="*/ 36 w 96"/>
              <a:gd name="T73" fmla="*/ 11 h 101"/>
              <a:gd name="T74" fmla="*/ 14 w 96"/>
              <a:gd name="T75" fmla="*/ 6 h 101"/>
              <a:gd name="T76" fmla="*/ 43 w 96"/>
              <a:gd name="T77" fmla="*/ 54 h 101"/>
              <a:gd name="T78" fmla="*/ 42 w 96"/>
              <a:gd name="T79" fmla="*/ 56 h 101"/>
              <a:gd name="T80" fmla="*/ 22 w 96"/>
              <a:gd name="T81" fmla="*/ 61 h 101"/>
              <a:gd name="T82" fmla="*/ 22 w 96"/>
              <a:gd name="T83" fmla="*/ 64 h 101"/>
              <a:gd name="T84" fmla="*/ 43 w 96"/>
              <a:gd name="T85" fmla="*/ 59 h 101"/>
              <a:gd name="T86" fmla="*/ 46 w 96"/>
              <a:gd name="T87" fmla="*/ 61 h 101"/>
              <a:gd name="T88" fmla="*/ 54 w 96"/>
              <a:gd name="T89" fmla="*/ 58 h 101"/>
              <a:gd name="T90" fmla="*/ 50 w 96"/>
              <a:gd name="T91" fmla="*/ 50 h 101"/>
              <a:gd name="T92" fmla="*/ 49 w 96"/>
              <a:gd name="T93" fmla="*/ 50 h 101"/>
              <a:gd name="T94" fmla="*/ 41 w 96"/>
              <a:gd name="T95" fmla="*/ 37 h 101"/>
              <a:gd name="T96" fmla="*/ 38 w 96"/>
              <a:gd name="T97" fmla="*/ 39 h 101"/>
              <a:gd name="T98" fmla="*/ 44 w 96"/>
              <a:gd name="T99" fmla="*/ 52 h 101"/>
              <a:gd name="T100" fmla="*/ 43 w 96"/>
              <a:gd name="T101" fmla="*/ 54 h 101"/>
              <a:gd name="T102" fmla="*/ 18 w 96"/>
              <a:gd name="T103" fmla="*/ 58 h 101"/>
              <a:gd name="T104" fmla="*/ 28 w 96"/>
              <a:gd name="T105" fmla="*/ 78 h 101"/>
              <a:gd name="T106" fmla="*/ 49 w 96"/>
              <a:gd name="T107" fmla="*/ 85 h 101"/>
              <a:gd name="T108" fmla="*/ 69 w 96"/>
              <a:gd name="T109" fmla="*/ 76 h 101"/>
              <a:gd name="T110" fmla="*/ 76 w 96"/>
              <a:gd name="T111" fmla="*/ 55 h 101"/>
              <a:gd name="T112" fmla="*/ 67 w 96"/>
              <a:gd name="T113" fmla="*/ 35 h 101"/>
              <a:gd name="T114" fmla="*/ 46 w 96"/>
              <a:gd name="T115" fmla="*/ 27 h 101"/>
              <a:gd name="T116" fmla="*/ 26 w 96"/>
              <a:gd name="T117" fmla="*/ 37 h 101"/>
              <a:gd name="T118" fmla="*/ 18 w 96"/>
              <a:gd name="T119" fmla="*/ 5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6" h="101">
                <a:moveTo>
                  <a:pt x="20" y="86"/>
                </a:moveTo>
                <a:cubicBezTo>
                  <a:pt x="12" y="78"/>
                  <a:pt x="8" y="68"/>
                  <a:pt x="7" y="58"/>
                </a:cubicBezTo>
                <a:cubicBezTo>
                  <a:pt x="7" y="48"/>
                  <a:pt x="10" y="38"/>
                  <a:pt x="18" y="29"/>
                </a:cubicBezTo>
                <a:cubicBezTo>
                  <a:pt x="24" y="22"/>
                  <a:pt x="33" y="18"/>
                  <a:pt x="42" y="17"/>
                </a:cubicBezTo>
                <a:cubicBezTo>
                  <a:pt x="41" y="9"/>
                  <a:pt x="41" y="9"/>
                  <a:pt x="41" y="9"/>
                </a:cubicBezTo>
                <a:cubicBezTo>
                  <a:pt x="36" y="10"/>
                  <a:pt x="36" y="10"/>
                  <a:pt x="36" y="10"/>
                </a:cubicBezTo>
                <a:cubicBezTo>
                  <a:pt x="35" y="5"/>
                  <a:pt x="35" y="5"/>
                  <a:pt x="35" y="5"/>
                </a:cubicBezTo>
                <a:cubicBezTo>
                  <a:pt x="48" y="3"/>
                  <a:pt x="48" y="3"/>
                  <a:pt x="48" y="3"/>
                </a:cubicBezTo>
                <a:cubicBezTo>
                  <a:pt x="49" y="8"/>
                  <a:pt x="49" y="8"/>
                  <a:pt x="49" y="8"/>
                </a:cubicBezTo>
                <a:cubicBezTo>
                  <a:pt x="44" y="9"/>
                  <a:pt x="44" y="9"/>
                  <a:pt x="44" y="9"/>
                </a:cubicBezTo>
                <a:cubicBezTo>
                  <a:pt x="46" y="16"/>
                  <a:pt x="46" y="16"/>
                  <a:pt x="46" y="16"/>
                </a:cubicBezTo>
                <a:cubicBezTo>
                  <a:pt x="56" y="16"/>
                  <a:pt x="66" y="19"/>
                  <a:pt x="74" y="27"/>
                </a:cubicBezTo>
                <a:cubicBezTo>
                  <a:pt x="82" y="34"/>
                  <a:pt x="87" y="44"/>
                  <a:pt x="87" y="54"/>
                </a:cubicBezTo>
                <a:cubicBezTo>
                  <a:pt x="88" y="65"/>
                  <a:pt x="84" y="75"/>
                  <a:pt x="77" y="83"/>
                </a:cubicBezTo>
                <a:cubicBezTo>
                  <a:pt x="76" y="84"/>
                  <a:pt x="76" y="84"/>
                  <a:pt x="75" y="85"/>
                </a:cubicBezTo>
                <a:cubicBezTo>
                  <a:pt x="79" y="101"/>
                  <a:pt x="79" y="101"/>
                  <a:pt x="79" y="101"/>
                </a:cubicBezTo>
                <a:cubicBezTo>
                  <a:pt x="74" y="101"/>
                  <a:pt x="74" y="101"/>
                  <a:pt x="74" y="101"/>
                </a:cubicBezTo>
                <a:cubicBezTo>
                  <a:pt x="63" y="93"/>
                  <a:pt x="63" y="93"/>
                  <a:pt x="63" y="93"/>
                </a:cubicBezTo>
                <a:cubicBezTo>
                  <a:pt x="59" y="95"/>
                  <a:pt x="54" y="96"/>
                  <a:pt x="49" y="96"/>
                </a:cubicBezTo>
                <a:cubicBezTo>
                  <a:pt x="44" y="96"/>
                  <a:pt x="38" y="95"/>
                  <a:pt x="32" y="93"/>
                </a:cubicBezTo>
                <a:cubicBezTo>
                  <a:pt x="22" y="101"/>
                  <a:pt x="22" y="101"/>
                  <a:pt x="22" y="101"/>
                </a:cubicBezTo>
                <a:cubicBezTo>
                  <a:pt x="17" y="101"/>
                  <a:pt x="17" y="101"/>
                  <a:pt x="17" y="101"/>
                </a:cubicBezTo>
                <a:cubicBezTo>
                  <a:pt x="21" y="86"/>
                  <a:pt x="21" y="86"/>
                  <a:pt x="21" y="86"/>
                </a:cubicBezTo>
                <a:cubicBezTo>
                  <a:pt x="20" y="86"/>
                  <a:pt x="20" y="86"/>
                  <a:pt x="20" y="86"/>
                </a:cubicBezTo>
                <a:close/>
                <a:moveTo>
                  <a:pt x="82" y="6"/>
                </a:moveTo>
                <a:cubicBezTo>
                  <a:pt x="74" y="3"/>
                  <a:pt x="66" y="5"/>
                  <a:pt x="60" y="11"/>
                </a:cubicBezTo>
                <a:cubicBezTo>
                  <a:pt x="92" y="31"/>
                  <a:pt x="92" y="31"/>
                  <a:pt x="92" y="31"/>
                </a:cubicBezTo>
                <a:cubicBezTo>
                  <a:pt x="96" y="24"/>
                  <a:pt x="94" y="15"/>
                  <a:pt x="88" y="9"/>
                </a:cubicBezTo>
                <a:cubicBezTo>
                  <a:pt x="92" y="3"/>
                  <a:pt x="92" y="3"/>
                  <a:pt x="92" y="3"/>
                </a:cubicBezTo>
                <a:cubicBezTo>
                  <a:pt x="86" y="0"/>
                  <a:pt x="86" y="0"/>
                  <a:pt x="86" y="0"/>
                </a:cubicBezTo>
                <a:cubicBezTo>
                  <a:pt x="82" y="6"/>
                  <a:pt x="82" y="6"/>
                  <a:pt x="82" y="6"/>
                </a:cubicBezTo>
                <a:close/>
                <a:moveTo>
                  <a:pt x="14" y="6"/>
                </a:moveTo>
                <a:cubicBezTo>
                  <a:pt x="10" y="0"/>
                  <a:pt x="10" y="0"/>
                  <a:pt x="10" y="0"/>
                </a:cubicBezTo>
                <a:cubicBezTo>
                  <a:pt x="4" y="3"/>
                  <a:pt x="4" y="3"/>
                  <a:pt x="4" y="3"/>
                </a:cubicBezTo>
                <a:cubicBezTo>
                  <a:pt x="8" y="9"/>
                  <a:pt x="8" y="9"/>
                  <a:pt x="8" y="9"/>
                </a:cubicBezTo>
                <a:cubicBezTo>
                  <a:pt x="2" y="15"/>
                  <a:pt x="0" y="24"/>
                  <a:pt x="4" y="31"/>
                </a:cubicBezTo>
                <a:cubicBezTo>
                  <a:pt x="36" y="11"/>
                  <a:pt x="36" y="11"/>
                  <a:pt x="36" y="11"/>
                </a:cubicBezTo>
                <a:cubicBezTo>
                  <a:pt x="30" y="5"/>
                  <a:pt x="21" y="3"/>
                  <a:pt x="14" y="6"/>
                </a:cubicBezTo>
                <a:close/>
                <a:moveTo>
                  <a:pt x="43" y="54"/>
                </a:moveTo>
                <a:cubicBezTo>
                  <a:pt x="42" y="55"/>
                  <a:pt x="42" y="55"/>
                  <a:pt x="42" y="56"/>
                </a:cubicBezTo>
                <a:cubicBezTo>
                  <a:pt x="35" y="57"/>
                  <a:pt x="28" y="58"/>
                  <a:pt x="22" y="61"/>
                </a:cubicBezTo>
                <a:cubicBezTo>
                  <a:pt x="22" y="62"/>
                  <a:pt x="22" y="63"/>
                  <a:pt x="22" y="64"/>
                </a:cubicBezTo>
                <a:cubicBezTo>
                  <a:pt x="29" y="63"/>
                  <a:pt x="37" y="62"/>
                  <a:pt x="43" y="59"/>
                </a:cubicBezTo>
                <a:cubicBezTo>
                  <a:pt x="44" y="60"/>
                  <a:pt x="45" y="61"/>
                  <a:pt x="46" y="61"/>
                </a:cubicBezTo>
                <a:cubicBezTo>
                  <a:pt x="49" y="62"/>
                  <a:pt x="53" y="61"/>
                  <a:pt x="54" y="58"/>
                </a:cubicBezTo>
                <a:cubicBezTo>
                  <a:pt x="55" y="55"/>
                  <a:pt x="53" y="51"/>
                  <a:pt x="50" y="50"/>
                </a:cubicBezTo>
                <a:cubicBezTo>
                  <a:pt x="50" y="50"/>
                  <a:pt x="49" y="50"/>
                  <a:pt x="49" y="50"/>
                </a:cubicBezTo>
                <a:cubicBezTo>
                  <a:pt x="47" y="46"/>
                  <a:pt x="44" y="41"/>
                  <a:pt x="41" y="37"/>
                </a:cubicBezTo>
                <a:cubicBezTo>
                  <a:pt x="40" y="38"/>
                  <a:pt x="39" y="39"/>
                  <a:pt x="38" y="39"/>
                </a:cubicBezTo>
                <a:cubicBezTo>
                  <a:pt x="39" y="44"/>
                  <a:pt x="41" y="48"/>
                  <a:pt x="44" y="52"/>
                </a:cubicBezTo>
                <a:cubicBezTo>
                  <a:pt x="43" y="52"/>
                  <a:pt x="43" y="53"/>
                  <a:pt x="43" y="54"/>
                </a:cubicBezTo>
                <a:close/>
                <a:moveTo>
                  <a:pt x="18" y="58"/>
                </a:moveTo>
                <a:cubicBezTo>
                  <a:pt x="19" y="65"/>
                  <a:pt x="22" y="72"/>
                  <a:pt x="28" y="78"/>
                </a:cubicBezTo>
                <a:cubicBezTo>
                  <a:pt x="34" y="83"/>
                  <a:pt x="41" y="86"/>
                  <a:pt x="49" y="85"/>
                </a:cubicBezTo>
                <a:cubicBezTo>
                  <a:pt x="56" y="85"/>
                  <a:pt x="63" y="82"/>
                  <a:pt x="69" y="76"/>
                </a:cubicBezTo>
                <a:cubicBezTo>
                  <a:pt x="74" y="70"/>
                  <a:pt x="77" y="62"/>
                  <a:pt x="76" y="55"/>
                </a:cubicBezTo>
                <a:cubicBezTo>
                  <a:pt x="76" y="47"/>
                  <a:pt x="73" y="40"/>
                  <a:pt x="67" y="35"/>
                </a:cubicBezTo>
                <a:cubicBezTo>
                  <a:pt x="61" y="29"/>
                  <a:pt x="53" y="27"/>
                  <a:pt x="46" y="27"/>
                </a:cubicBezTo>
                <a:cubicBezTo>
                  <a:pt x="38" y="28"/>
                  <a:pt x="31" y="31"/>
                  <a:pt x="26" y="37"/>
                </a:cubicBezTo>
                <a:cubicBezTo>
                  <a:pt x="20" y="43"/>
                  <a:pt x="18" y="50"/>
                  <a:pt x="18" y="58"/>
                </a:cubicBezTo>
                <a:close/>
              </a:path>
            </a:pathLst>
          </a:custGeom>
          <a:solidFill>
            <a:schemeClr val="accent1"/>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8" name="Freeform 67"/>
          <p:cNvSpPr>
            <a:spLocks noEditPoints="1"/>
          </p:cNvSpPr>
          <p:nvPr/>
        </p:nvSpPr>
        <p:spPr bwMode="auto">
          <a:xfrm>
            <a:off x="1925298" y="5576090"/>
            <a:ext cx="355312" cy="287275"/>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accent3"/>
          </a:solidFill>
          <a:ln>
            <a:noFill/>
          </a:ln>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9" name="Freeform 68"/>
          <p:cNvSpPr>
            <a:spLocks noEditPoints="1"/>
          </p:cNvSpPr>
          <p:nvPr/>
        </p:nvSpPr>
        <p:spPr bwMode="auto">
          <a:xfrm>
            <a:off x="4664852" y="5573569"/>
            <a:ext cx="237380" cy="347754"/>
          </a:xfrm>
          <a:custGeom>
            <a:avLst/>
            <a:gdLst>
              <a:gd name="T0" fmla="*/ 16 w 73"/>
              <a:gd name="T1" fmla="*/ 77 h 107"/>
              <a:gd name="T2" fmla="*/ 57 w 73"/>
              <a:gd name="T3" fmla="*/ 77 h 107"/>
              <a:gd name="T4" fmla="*/ 52 w 73"/>
              <a:gd name="T5" fmla="*/ 101 h 107"/>
              <a:gd name="T6" fmla="*/ 45 w 73"/>
              <a:gd name="T7" fmla="*/ 101 h 107"/>
              <a:gd name="T8" fmla="*/ 37 w 73"/>
              <a:gd name="T9" fmla="*/ 107 h 107"/>
              <a:gd name="T10" fmla="*/ 29 w 73"/>
              <a:gd name="T11" fmla="*/ 101 h 107"/>
              <a:gd name="T12" fmla="*/ 21 w 73"/>
              <a:gd name="T13" fmla="*/ 101 h 107"/>
              <a:gd name="T14" fmla="*/ 16 w 73"/>
              <a:gd name="T15" fmla="*/ 77 h 107"/>
              <a:gd name="T16" fmla="*/ 51 w 73"/>
              <a:gd name="T17" fmla="*/ 29 h 107"/>
              <a:gd name="T18" fmla="*/ 52 w 73"/>
              <a:gd name="T19" fmla="*/ 35 h 107"/>
              <a:gd name="T20" fmla="*/ 51 w 73"/>
              <a:gd name="T21" fmla="*/ 37 h 107"/>
              <a:gd name="T22" fmla="*/ 53 w 73"/>
              <a:gd name="T23" fmla="*/ 38 h 107"/>
              <a:gd name="T24" fmla="*/ 52 w 73"/>
              <a:gd name="T25" fmla="*/ 42 h 107"/>
              <a:gd name="T26" fmla="*/ 50 w 73"/>
              <a:gd name="T27" fmla="*/ 42 h 107"/>
              <a:gd name="T28" fmla="*/ 52 w 73"/>
              <a:gd name="T29" fmla="*/ 44 h 107"/>
              <a:gd name="T30" fmla="*/ 51 w 73"/>
              <a:gd name="T31" fmla="*/ 47 h 107"/>
              <a:gd name="T32" fmla="*/ 50 w 73"/>
              <a:gd name="T33" fmla="*/ 48 h 107"/>
              <a:gd name="T34" fmla="*/ 51 w 73"/>
              <a:gd name="T35" fmla="*/ 49 h 107"/>
              <a:gd name="T36" fmla="*/ 50 w 73"/>
              <a:gd name="T37" fmla="*/ 53 h 107"/>
              <a:gd name="T38" fmla="*/ 47 w 73"/>
              <a:gd name="T39" fmla="*/ 54 h 107"/>
              <a:gd name="T40" fmla="*/ 29 w 73"/>
              <a:gd name="T41" fmla="*/ 49 h 107"/>
              <a:gd name="T42" fmla="*/ 21 w 73"/>
              <a:gd name="T43" fmla="*/ 49 h 107"/>
              <a:gd name="T44" fmla="*/ 21 w 73"/>
              <a:gd name="T45" fmla="*/ 32 h 107"/>
              <a:gd name="T46" fmla="*/ 28 w 73"/>
              <a:gd name="T47" fmla="*/ 31 h 107"/>
              <a:gd name="T48" fmla="*/ 42 w 73"/>
              <a:gd name="T49" fmla="*/ 16 h 107"/>
              <a:gd name="T50" fmla="*/ 38 w 73"/>
              <a:gd name="T51" fmla="*/ 30 h 107"/>
              <a:gd name="T52" fmla="*/ 51 w 73"/>
              <a:gd name="T53" fmla="*/ 29 h 107"/>
              <a:gd name="T54" fmla="*/ 15 w 73"/>
              <a:gd name="T55" fmla="*/ 71 h 107"/>
              <a:gd name="T56" fmla="*/ 25 w 73"/>
              <a:gd name="T57" fmla="*/ 71 h 107"/>
              <a:gd name="T58" fmla="*/ 17 w 73"/>
              <a:gd name="T59" fmla="*/ 48 h 107"/>
              <a:gd name="T60" fmla="*/ 11 w 73"/>
              <a:gd name="T61" fmla="*/ 29 h 107"/>
              <a:gd name="T62" fmla="*/ 23 w 73"/>
              <a:gd name="T63" fmla="*/ 13 h 107"/>
              <a:gd name="T64" fmla="*/ 37 w 73"/>
              <a:gd name="T65" fmla="*/ 11 h 107"/>
              <a:gd name="T66" fmla="*/ 50 w 73"/>
              <a:gd name="T67" fmla="*/ 14 h 107"/>
              <a:gd name="T68" fmla="*/ 62 w 73"/>
              <a:gd name="T69" fmla="*/ 29 h 107"/>
              <a:gd name="T70" fmla="*/ 56 w 73"/>
              <a:gd name="T71" fmla="*/ 48 h 107"/>
              <a:gd name="T72" fmla="*/ 48 w 73"/>
              <a:gd name="T73" fmla="*/ 71 h 107"/>
              <a:gd name="T74" fmla="*/ 58 w 73"/>
              <a:gd name="T75" fmla="*/ 71 h 107"/>
              <a:gd name="T76" fmla="*/ 65 w 73"/>
              <a:gd name="T77" fmla="*/ 52 h 107"/>
              <a:gd name="T78" fmla="*/ 71 w 73"/>
              <a:gd name="T79" fmla="*/ 27 h 107"/>
              <a:gd name="T80" fmla="*/ 55 w 73"/>
              <a:gd name="T81" fmla="*/ 5 h 107"/>
              <a:gd name="T82" fmla="*/ 37 w 73"/>
              <a:gd name="T83" fmla="*/ 1 h 107"/>
              <a:gd name="T84" fmla="*/ 19 w 73"/>
              <a:gd name="T85" fmla="*/ 5 h 107"/>
              <a:gd name="T86" fmla="*/ 2 w 73"/>
              <a:gd name="T87" fmla="*/ 27 h 107"/>
              <a:gd name="T88" fmla="*/ 8 w 73"/>
              <a:gd name="T89" fmla="*/ 53 h 107"/>
              <a:gd name="T90" fmla="*/ 15 w 73"/>
              <a:gd name="T91" fmla="*/ 71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3" h="107">
                <a:moveTo>
                  <a:pt x="16" y="77"/>
                </a:moveTo>
                <a:cubicBezTo>
                  <a:pt x="57" y="77"/>
                  <a:pt x="57" y="77"/>
                  <a:pt x="57" y="77"/>
                </a:cubicBezTo>
                <a:cubicBezTo>
                  <a:pt x="52" y="101"/>
                  <a:pt x="52" y="101"/>
                  <a:pt x="52" y="101"/>
                </a:cubicBezTo>
                <a:cubicBezTo>
                  <a:pt x="45" y="101"/>
                  <a:pt x="45" y="101"/>
                  <a:pt x="45" y="101"/>
                </a:cubicBezTo>
                <a:cubicBezTo>
                  <a:pt x="44" y="104"/>
                  <a:pt x="41" y="107"/>
                  <a:pt x="37" y="107"/>
                </a:cubicBezTo>
                <a:cubicBezTo>
                  <a:pt x="33" y="107"/>
                  <a:pt x="30" y="104"/>
                  <a:pt x="29" y="101"/>
                </a:cubicBezTo>
                <a:cubicBezTo>
                  <a:pt x="21" y="101"/>
                  <a:pt x="21" y="101"/>
                  <a:pt x="21" y="101"/>
                </a:cubicBezTo>
                <a:cubicBezTo>
                  <a:pt x="16" y="77"/>
                  <a:pt x="16" y="77"/>
                  <a:pt x="16" y="77"/>
                </a:cubicBezTo>
                <a:close/>
                <a:moveTo>
                  <a:pt x="51" y="29"/>
                </a:moveTo>
                <a:cubicBezTo>
                  <a:pt x="52" y="35"/>
                  <a:pt x="52" y="35"/>
                  <a:pt x="52" y="35"/>
                </a:cubicBezTo>
                <a:cubicBezTo>
                  <a:pt x="51" y="37"/>
                  <a:pt x="51" y="37"/>
                  <a:pt x="51" y="37"/>
                </a:cubicBezTo>
                <a:cubicBezTo>
                  <a:pt x="53" y="38"/>
                  <a:pt x="53" y="38"/>
                  <a:pt x="53" y="38"/>
                </a:cubicBezTo>
                <a:cubicBezTo>
                  <a:pt x="52" y="42"/>
                  <a:pt x="52" y="42"/>
                  <a:pt x="52" y="42"/>
                </a:cubicBezTo>
                <a:cubicBezTo>
                  <a:pt x="50" y="42"/>
                  <a:pt x="50" y="42"/>
                  <a:pt x="50" y="42"/>
                </a:cubicBezTo>
                <a:cubicBezTo>
                  <a:pt x="52" y="44"/>
                  <a:pt x="52" y="44"/>
                  <a:pt x="52" y="44"/>
                </a:cubicBezTo>
                <a:cubicBezTo>
                  <a:pt x="51" y="47"/>
                  <a:pt x="51" y="47"/>
                  <a:pt x="51" y="47"/>
                </a:cubicBezTo>
                <a:cubicBezTo>
                  <a:pt x="50" y="48"/>
                  <a:pt x="50" y="48"/>
                  <a:pt x="50" y="48"/>
                </a:cubicBezTo>
                <a:cubicBezTo>
                  <a:pt x="51" y="49"/>
                  <a:pt x="51" y="49"/>
                  <a:pt x="51" y="49"/>
                </a:cubicBezTo>
                <a:cubicBezTo>
                  <a:pt x="50" y="53"/>
                  <a:pt x="50" y="53"/>
                  <a:pt x="50" y="53"/>
                </a:cubicBezTo>
                <a:cubicBezTo>
                  <a:pt x="47" y="54"/>
                  <a:pt x="47" y="54"/>
                  <a:pt x="47" y="54"/>
                </a:cubicBezTo>
                <a:cubicBezTo>
                  <a:pt x="29" y="49"/>
                  <a:pt x="29" y="49"/>
                  <a:pt x="29" y="49"/>
                </a:cubicBezTo>
                <a:cubicBezTo>
                  <a:pt x="21" y="49"/>
                  <a:pt x="21" y="49"/>
                  <a:pt x="21" y="49"/>
                </a:cubicBezTo>
                <a:cubicBezTo>
                  <a:pt x="21" y="32"/>
                  <a:pt x="21" y="32"/>
                  <a:pt x="21" y="32"/>
                </a:cubicBezTo>
                <a:cubicBezTo>
                  <a:pt x="28" y="31"/>
                  <a:pt x="28" y="31"/>
                  <a:pt x="28" y="31"/>
                </a:cubicBezTo>
                <a:cubicBezTo>
                  <a:pt x="42" y="16"/>
                  <a:pt x="42" y="16"/>
                  <a:pt x="42" y="16"/>
                </a:cubicBezTo>
                <a:cubicBezTo>
                  <a:pt x="50" y="21"/>
                  <a:pt x="43" y="27"/>
                  <a:pt x="38" y="30"/>
                </a:cubicBezTo>
                <a:cubicBezTo>
                  <a:pt x="51" y="29"/>
                  <a:pt x="51" y="29"/>
                  <a:pt x="51" y="29"/>
                </a:cubicBezTo>
                <a:close/>
                <a:moveTo>
                  <a:pt x="15" y="71"/>
                </a:moveTo>
                <a:cubicBezTo>
                  <a:pt x="25" y="71"/>
                  <a:pt x="25" y="71"/>
                  <a:pt x="25" y="71"/>
                </a:cubicBezTo>
                <a:cubicBezTo>
                  <a:pt x="24" y="62"/>
                  <a:pt x="20" y="55"/>
                  <a:pt x="17" y="48"/>
                </a:cubicBezTo>
                <a:cubicBezTo>
                  <a:pt x="13" y="41"/>
                  <a:pt x="10" y="34"/>
                  <a:pt x="11" y="29"/>
                </a:cubicBezTo>
                <a:cubicBezTo>
                  <a:pt x="13" y="21"/>
                  <a:pt x="17" y="16"/>
                  <a:pt x="23" y="13"/>
                </a:cubicBezTo>
                <a:cubicBezTo>
                  <a:pt x="27" y="11"/>
                  <a:pt x="32" y="10"/>
                  <a:pt x="37" y="11"/>
                </a:cubicBezTo>
                <a:cubicBezTo>
                  <a:pt x="42" y="11"/>
                  <a:pt x="46" y="12"/>
                  <a:pt x="50" y="14"/>
                </a:cubicBezTo>
                <a:cubicBezTo>
                  <a:pt x="56" y="17"/>
                  <a:pt x="60" y="22"/>
                  <a:pt x="62" y="29"/>
                </a:cubicBezTo>
                <a:cubicBezTo>
                  <a:pt x="63" y="34"/>
                  <a:pt x="59" y="41"/>
                  <a:pt x="56" y="48"/>
                </a:cubicBezTo>
                <a:cubicBezTo>
                  <a:pt x="53" y="55"/>
                  <a:pt x="49" y="62"/>
                  <a:pt x="48" y="71"/>
                </a:cubicBezTo>
                <a:cubicBezTo>
                  <a:pt x="58" y="71"/>
                  <a:pt x="58" y="71"/>
                  <a:pt x="58" y="71"/>
                </a:cubicBezTo>
                <a:cubicBezTo>
                  <a:pt x="59" y="64"/>
                  <a:pt x="62" y="58"/>
                  <a:pt x="65" y="52"/>
                </a:cubicBezTo>
                <a:cubicBezTo>
                  <a:pt x="69" y="44"/>
                  <a:pt x="73" y="36"/>
                  <a:pt x="71" y="27"/>
                </a:cubicBezTo>
                <a:cubicBezTo>
                  <a:pt x="70" y="17"/>
                  <a:pt x="63" y="9"/>
                  <a:pt x="55" y="5"/>
                </a:cubicBezTo>
                <a:cubicBezTo>
                  <a:pt x="49" y="2"/>
                  <a:pt x="43" y="1"/>
                  <a:pt x="37" y="1"/>
                </a:cubicBezTo>
                <a:cubicBezTo>
                  <a:pt x="31" y="0"/>
                  <a:pt x="24" y="2"/>
                  <a:pt x="19" y="5"/>
                </a:cubicBezTo>
                <a:cubicBezTo>
                  <a:pt x="10" y="9"/>
                  <a:pt x="4" y="16"/>
                  <a:pt x="2" y="27"/>
                </a:cubicBezTo>
                <a:cubicBezTo>
                  <a:pt x="0" y="36"/>
                  <a:pt x="4" y="44"/>
                  <a:pt x="8" y="53"/>
                </a:cubicBezTo>
                <a:cubicBezTo>
                  <a:pt x="11" y="58"/>
                  <a:pt x="13" y="64"/>
                  <a:pt x="15" y="71"/>
                </a:cubicBezTo>
                <a:close/>
              </a:path>
            </a:pathLst>
          </a:custGeom>
          <a:solidFill>
            <a:schemeClr val="accent4"/>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0" name="Freeform 69"/>
          <p:cNvSpPr>
            <a:spLocks noEditPoints="1"/>
          </p:cNvSpPr>
          <p:nvPr/>
        </p:nvSpPr>
        <p:spPr bwMode="auto">
          <a:xfrm>
            <a:off x="4654720" y="4063800"/>
            <a:ext cx="250987" cy="303906"/>
          </a:xfrm>
          <a:custGeom>
            <a:avLst/>
            <a:gdLst>
              <a:gd name="T0" fmla="*/ 0 w 77"/>
              <a:gd name="T1" fmla="*/ 85 h 93"/>
              <a:gd name="T2" fmla="*/ 30 w 77"/>
              <a:gd name="T3" fmla="*/ 20 h 93"/>
              <a:gd name="T4" fmla="*/ 38 w 77"/>
              <a:gd name="T5" fmla="*/ 26 h 93"/>
              <a:gd name="T6" fmla="*/ 39 w 77"/>
              <a:gd name="T7" fmla="*/ 27 h 93"/>
              <a:gd name="T8" fmla="*/ 39 w 77"/>
              <a:gd name="T9" fmla="*/ 27 h 93"/>
              <a:gd name="T10" fmla="*/ 40 w 77"/>
              <a:gd name="T11" fmla="*/ 27 h 93"/>
              <a:gd name="T12" fmla="*/ 40 w 77"/>
              <a:gd name="T13" fmla="*/ 28 h 93"/>
              <a:gd name="T14" fmla="*/ 40 w 77"/>
              <a:gd name="T15" fmla="*/ 28 h 93"/>
              <a:gd name="T16" fmla="*/ 41 w 77"/>
              <a:gd name="T17" fmla="*/ 28 h 93"/>
              <a:gd name="T18" fmla="*/ 41 w 77"/>
              <a:gd name="T19" fmla="*/ 29 h 93"/>
              <a:gd name="T20" fmla="*/ 42 w 77"/>
              <a:gd name="T21" fmla="*/ 29 h 93"/>
              <a:gd name="T22" fmla="*/ 42 w 77"/>
              <a:gd name="T23" fmla="*/ 29 h 93"/>
              <a:gd name="T24" fmla="*/ 43 w 77"/>
              <a:gd name="T25" fmla="*/ 29 h 93"/>
              <a:gd name="T26" fmla="*/ 43 w 77"/>
              <a:gd name="T27" fmla="*/ 30 h 93"/>
              <a:gd name="T28" fmla="*/ 43 w 77"/>
              <a:gd name="T29" fmla="*/ 30 h 93"/>
              <a:gd name="T30" fmla="*/ 48 w 77"/>
              <a:gd name="T31" fmla="*/ 33 h 93"/>
              <a:gd name="T32" fmla="*/ 48 w 77"/>
              <a:gd name="T33" fmla="*/ 33 h 93"/>
              <a:gd name="T34" fmla="*/ 49 w 77"/>
              <a:gd name="T35" fmla="*/ 34 h 93"/>
              <a:gd name="T36" fmla="*/ 49 w 77"/>
              <a:gd name="T37" fmla="*/ 34 h 93"/>
              <a:gd name="T38" fmla="*/ 50 w 77"/>
              <a:gd name="T39" fmla="*/ 34 h 93"/>
              <a:gd name="T40" fmla="*/ 50 w 77"/>
              <a:gd name="T41" fmla="*/ 35 h 93"/>
              <a:gd name="T42" fmla="*/ 50 w 77"/>
              <a:gd name="T43" fmla="*/ 35 h 93"/>
              <a:gd name="T44" fmla="*/ 51 w 77"/>
              <a:gd name="T45" fmla="*/ 35 h 93"/>
              <a:gd name="T46" fmla="*/ 51 w 77"/>
              <a:gd name="T47" fmla="*/ 36 h 93"/>
              <a:gd name="T48" fmla="*/ 52 w 77"/>
              <a:gd name="T49" fmla="*/ 36 h 93"/>
              <a:gd name="T50" fmla="*/ 52 w 77"/>
              <a:gd name="T51" fmla="*/ 36 h 93"/>
              <a:gd name="T52" fmla="*/ 53 w 77"/>
              <a:gd name="T53" fmla="*/ 37 h 93"/>
              <a:gd name="T54" fmla="*/ 53 w 77"/>
              <a:gd name="T55" fmla="*/ 37 h 93"/>
              <a:gd name="T56" fmla="*/ 48 w 77"/>
              <a:gd name="T57" fmla="*/ 79 h 93"/>
              <a:gd name="T58" fmla="*/ 7 w 77"/>
              <a:gd name="T59" fmla="*/ 91 h 93"/>
              <a:gd name="T60" fmla="*/ 35 w 77"/>
              <a:gd name="T61" fmla="*/ 64 h 93"/>
              <a:gd name="T62" fmla="*/ 19 w 77"/>
              <a:gd name="T63" fmla="*/ 53 h 93"/>
              <a:gd name="T64" fmla="*/ 3 w 77"/>
              <a:gd name="T65" fmla="*/ 88 h 93"/>
              <a:gd name="T66" fmla="*/ 73 w 77"/>
              <a:gd name="T67" fmla="*/ 93 h 93"/>
              <a:gd name="T68" fmla="*/ 54 w 77"/>
              <a:gd name="T69" fmla="*/ 83 h 93"/>
              <a:gd name="T70" fmla="*/ 69 w 77"/>
              <a:gd name="T71" fmla="*/ 42 h 93"/>
              <a:gd name="T72" fmla="*/ 34 w 77"/>
              <a:gd name="T73" fmla="*/ 0 h 93"/>
              <a:gd name="T74" fmla="*/ 69 w 77"/>
              <a:gd name="T75" fmla="*/ 42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7" h="93">
                <a:moveTo>
                  <a:pt x="3" y="88"/>
                </a:moveTo>
                <a:cubicBezTo>
                  <a:pt x="2" y="87"/>
                  <a:pt x="1" y="86"/>
                  <a:pt x="0" y="85"/>
                </a:cubicBezTo>
                <a:cubicBezTo>
                  <a:pt x="0" y="72"/>
                  <a:pt x="0" y="58"/>
                  <a:pt x="0" y="45"/>
                </a:cubicBezTo>
                <a:cubicBezTo>
                  <a:pt x="12" y="40"/>
                  <a:pt x="21" y="32"/>
                  <a:pt x="30" y="20"/>
                </a:cubicBezTo>
                <a:cubicBezTo>
                  <a:pt x="38" y="26"/>
                  <a:pt x="38" y="26"/>
                  <a:pt x="38" y="26"/>
                </a:cubicBezTo>
                <a:cubicBezTo>
                  <a:pt x="38" y="26"/>
                  <a:pt x="38" y="26"/>
                  <a:pt x="38" y="26"/>
                </a:cubicBezTo>
                <a:cubicBezTo>
                  <a:pt x="38" y="27"/>
                  <a:pt x="38" y="27"/>
                  <a:pt x="38" y="27"/>
                </a:cubicBezTo>
                <a:cubicBezTo>
                  <a:pt x="39" y="27"/>
                  <a:pt x="39" y="27"/>
                  <a:pt x="39" y="27"/>
                </a:cubicBezTo>
                <a:cubicBezTo>
                  <a:pt x="39" y="27"/>
                  <a:pt x="39" y="27"/>
                  <a:pt x="39" y="27"/>
                </a:cubicBezTo>
                <a:cubicBezTo>
                  <a:pt x="39" y="27"/>
                  <a:pt x="39" y="27"/>
                  <a:pt x="39" y="27"/>
                </a:cubicBezTo>
                <a:cubicBezTo>
                  <a:pt x="39" y="27"/>
                  <a:pt x="39" y="27"/>
                  <a:pt x="39" y="27"/>
                </a:cubicBezTo>
                <a:cubicBezTo>
                  <a:pt x="40" y="27"/>
                  <a:pt x="40" y="27"/>
                  <a:pt x="40" y="27"/>
                </a:cubicBezTo>
                <a:cubicBezTo>
                  <a:pt x="40" y="27"/>
                  <a:pt x="40" y="27"/>
                  <a:pt x="40" y="27"/>
                </a:cubicBezTo>
                <a:cubicBezTo>
                  <a:pt x="40" y="28"/>
                  <a:pt x="40" y="28"/>
                  <a:pt x="40" y="28"/>
                </a:cubicBezTo>
                <a:cubicBezTo>
                  <a:pt x="40" y="28"/>
                  <a:pt x="40" y="28"/>
                  <a:pt x="40" y="28"/>
                </a:cubicBezTo>
                <a:cubicBezTo>
                  <a:pt x="40" y="28"/>
                  <a:pt x="40" y="28"/>
                  <a:pt x="40" y="28"/>
                </a:cubicBezTo>
                <a:cubicBezTo>
                  <a:pt x="41" y="28"/>
                  <a:pt x="41" y="28"/>
                  <a:pt x="41" y="28"/>
                </a:cubicBezTo>
                <a:cubicBezTo>
                  <a:pt x="41" y="28"/>
                  <a:pt x="41" y="28"/>
                  <a:pt x="41" y="28"/>
                </a:cubicBezTo>
                <a:cubicBezTo>
                  <a:pt x="41" y="28"/>
                  <a:pt x="41" y="28"/>
                  <a:pt x="41" y="28"/>
                </a:cubicBezTo>
                <a:cubicBezTo>
                  <a:pt x="41" y="29"/>
                  <a:pt x="41" y="29"/>
                  <a:pt x="41" y="29"/>
                </a:cubicBezTo>
                <a:cubicBezTo>
                  <a:pt x="42" y="29"/>
                  <a:pt x="42" y="29"/>
                  <a:pt x="42" y="29"/>
                </a:cubicBezTo>
                <a:cubicBezTo>
                  <a:pt x="42" y="29"/>
                  <a:pt x="42" y="29"/>
                  <a:pt x="42" y="29"/>
                </a:cubicBezTo>
                <a:cubicBezTo>
                  <a:pt x="42" y="29"/>
                  <a:pt x="42" y="29"/>
                  <a:pt x="42" y="29"/>
                </a:cubicBezTo>
                <a:cubicBezTo>
                  <a:pt x="42" y="29"/>
                  <a:pt x="42" y="29"/>
                  <a:pt x="42" y="29"/>
                </a:cubicBezTo>
                <a:cubicBezTo>
                  <a:pt x="42" y="29"/>
                  <a:pt x="42" y="29"/>
                  <a:pt x="42" y="29"/>
                </a:cubicBezTo>
                <a:cubicBezTo>
                  <a:pt x="43" y="29"/>
                  <a:pt x="43" y="29"/>
                  <a:pt x="43" y="29"/>
                </a:cubicBezTo>
                <a:cubicBezTo>
                  <a:pt x="43" y="30"/>
                  <a:pt x="43" y="30"/>
                  <a:pt x="43" y="30"/>
                </a:cubicBezTo>
                <a:cubicBezTo>
                  <a:pt x="43" y="30"/>
                  <a:pt x="43" y="30"/>
                  <a:pt x="43" y="30"/>
                </a:cubicBezTo>
                <a:cubicBezTo>
                  <a:pt x="43" y="30"/>
                  <a:pt x="43" y="30"/>
                  <a:pt x="43" y="30"/>
                </a:cubicBezTo>
                <a:cubicBezTo>
                  <a:pt x="43" y="30"/>
                  <a:pt x="43" y="30"/>
                  <a:pt x="43" y="30"/>
                </a:cubicBezTo>
                <a:cubicBezTo>
                  <a:pt x="44" y="30"/>
                  <a:pt x="44" y="30"/>
                  <a:pt x="44" y="30"/>
                </a:cubicBezTo>
                <a:cubicBezTo>
                  <a:pt x="48" y="33"/>
                  <a:pt x="48" y="33"/>
                  <a:pt x="48" y="33"/>
                </a:cubicBezTo>
                <a:cubicBezTo>
                  <a:pt x="48" y="33"/>
                  <a:pt x="48" y="33"/>
                  <a:pt x="48" y="33"/>
                </a:cubicBezTo>
                <a:cubicBezTo>
                  <a:pt x="48" y="33"/>
                  <a:pt x="48" y="33"/>
                  <a:pt x="48" y="33"/>
                </a:cubicBezTo>
                <a:cubicBezTo>
                  <a:pt x="48" y="34"/>
                  <a:pt x="48" y="34"/>
                  <a:pt x="48" y="34"/>
                </a:cubicBezTo>
                <a:cubicBezTo>
                  <a:pt x="49" y="34"/>
                  <a:pt x="49" y="34"/>
                  <a:pt x="49" y="34"/>
                </a:cubicBezTo>
                <a:cubicBezTo>
                  <a:pt x="49" y="34"/>
                  <a:pt x="49" y="34"/>
                  <a:pt x="49" y="34"/>
                </a:cubicBezTo>
                <a:cubicBezTo>
                  <a:pt x="49" y="34"/>
                  <a:pt x="49" y="34"/>
                  <a:pt x="49" y="34"/>
                </a:cubicBezTo>
                <a:cubicBezTo>
                  <a:pt x="49" y="34"/>
                  <a:pt x="49" y="34"/>
                  <a:pt x="49" y="34"/>
                </a:cubicBezTo>
                <a:cubicBezTo>
                  <a:pt x="50" y="34"/>
                  <a:pt x="50" y="34"/>
                  <a:pt x="50" y="34"/>
                </a:cubicBezTo>
                <a:cubicBezTo>
                  <a:pt x="50" y="35"/>
                  <a:pt x="50" y="35"/>
                  <a:pt x="50" y="35"/>
                </a:cubicBezTo>
                <a:cubicBezTo>
                  <a:pt x="50" y="35"/>
                  <a:pt x="50" y="35"/>
                  <a:pt x="50" y="35"/>
                </a:cubicBezTo>
                <a:cubicBezTo>
                  <a:pt x="50" y="35"/>
                  <a:pt x="50" y="35"/>
                  <a:pt x="50" y="35"/>
                </a:cubicBezTo>
                <a:cubicBezTo>
                  <a:pt x="50" y="35"/>
                  <a:pt x="50" y="35"/>
                  <a:pt x="50" y="35"/>
                </a:cubicBezTo>
                <a:cubicBezTo>
                  <a:pt x="51" y="35"/>
                  <a:pt x="51" y="35"/>
                  <a:pt x="51" y="35"/>
                </a:cubicBezTo>
                <a:cubicBezTo>
                  <a:pt x="51" y="35"/>
                  <a:pt x="51" y="35"/>
                  <a:pt x="51" y="35"/>
                </a:cubicBezTo>
                <a:cubicBezTo>
                  <a:pt x="51" y="35"/>
                  <a:pt x="51" y="35"/>
                  <a:pt x="51" y="35"/>
                </a:cubicBezTo>
                <a:cubicBezTo>
                  <a:pt x="51" y="36"/>
                  <a:pt x="51" y="36"/>
                  <a:pt x="51" y="36"/>
                </a:cubicBezTo>
                <a:cubicBezTo>
                  <a:pt x="52" y="36"/>
                  <a:pt x="52" y="36"/>
                  <a:pt x="52" y="36"/>
                </a:cubicBezTo>
                <a:cubicBezTo>
                  <a:pt x="52" y="36"/>
                  <a:pt x="52" y="36"/>
                  <a:pt x="52" y="36"/>
                </a:cubicBezTo>
                <a:cubicBezTo>
                  <a:pt x="52" y="36"/>
                  <a:pt x="52" y="36"/>
                  <a:pt x="52" y="36"/>
                </a:cubicBezTo>
                <a:cubicBezTo>
                  <a:pt x="52" y="36"/>
                  <a:pt x="52" y="36"/>
                  <a:pt x="52" y="36"/>
                </a:cubicBezTo>
                <a:cubicBezTo>
                  <a:pt x="52" y="36"/>
                  <a:pt x="52" y="36"/>
                  <a:pt x="52" y="36"/>
                </a:cubicBezTo>
                <a:cubicBezTo>
                  <a:pt x="53" y="37"/>
                  <a:pt x="53" y="37"/>
                  <a:pt x="53" y="37"/>
                </a:cubicBezTo>
                <a:cubicBezTo>
                  <a:pt x="53" y="37"/>
                  <a:pt x="53" y="37"/>
                  <a:pt x="53" y="37"/>
                </a:cubicBezTo>
                <a:cubicBezTo>
                  <a:pt x="53" y="37"/>
                  <a:pt x="53" y="37"/>
                  <a:pt x="53" y="37"/>
                </a:cubicBezTo>
                <a:cubicBezTo>
                  <a:pt x="62" y="43"/>
                  <a:pt x="62" y="43"/>
                  <a:pt x="62" y="43"/>
                </a:cubicBezTo>
                <a:cubicBezTo>
                  <a:pt x="53" y="55"/>
                  <a:pt x="49" y="67"/>
                  <a:pt x="48" y="79"/>
                </a:cubicBezTo>
                <a:cubicBezTo>
                  <a:pt x="36" y="84"/>
                  <a:pt x="23" y="88"/>
                  <a:pt x="11" y="93"/>
                </a:cubicBezTo>
                <a:cubicBezTo>
                  <a:pt x="9" y="92"/>
                  <a:pt x="8" y="91"/>
                  <a:pt x="7" y="91"/>
                </a:cubicBezTo>
                <a:cubicBezTo>
                  <a:pt x="23" y="68"/>
                  <a:pt x="23" y="68"/>
                  <a:pt x="23" y="68"/>
                </a:cubicBezTo>
                <a:cubicBezTo>
                  <a:pt x="27" y="69"/>
                  <a:pt x="32" y="68"/>
                  <a:pt x="35" y="64"/>
                </a:cubicBezTo>
                <a:cubicBezTo>
                  <a:pt x="38" y="60"/>
                  <a:pt x="37" y="54"/>
                  <a:pt x="32" y="51"/>
                </a:cubicBezTo>
                <a:cubicBezTo>
                  <a:pt x="28" y="47"/>
                  <a:pt x="22" y="49"/>
                  <a:pt x="19" y="53"/>
                </a:cubicBezTo>
                <a:cubicBezTo>
                  <a:pt x="16" y="57"/>
                  <a:pt x="16" y="62"/>
                  <a:pt x="19" y="65"/>
                </a:cubicBezTo>
                <a:cubicBezTo>
                  <a:pt x="3" y="88"/>
                  <a:pt x="3" y="88"/>
                  <a:pt x="3" y="88"/>
                </a:cubicBezTo>
                <a:close/>
                <a:moveTo>
                  <a:pt x="27" y="93"/>
                </a:moveTo>
                <a:cubicBezTo>
                  <a:pt x="73" y="93"/>
                  <a:pt x="73" y="93"/>
                  <a:pt x="73" y="93"/>
                </a:cubicBezTo>
                <a:cubicBezTo>
                  <a:pt x="73" y="83"/>
                  <a:pt x="73" y="83"/>
                  <a:pt x="73" y="83"/>
                </a:cubicBezTo>
                <a:cubicBezTo>
                  <a:pt x="54" y="83"/>
                  <a:pt x="54" y="83"/>
                  <a:pt x="54" y="83"/>
                </a:cubicBezTo>
                <a:cubicBezTo>
                  <a:pt x="27" y="93"/>
                  <a:pt x="27" y="93"/>
                  <a:pt x="27" y="93"/>
                </a:cubicBezTo>
                <a:close/>
                <a:moveTo>
                  <a:pt x="69" y="42"/>
                </a:moveTo>
                <a:cubicBezTo>
                  <a:pt x="77" y="31"/>
                  <a:pt x="77" y="31"/>
                  <a:pt x="77" y="31"/>
                </a:cubicBezTo>
                <a:cubicBezTo>
                  <a:pt x="34" y="0"/>
                  <a:pt x="34" y="0"/>
                  <a:pt x="34" y="0"/>
                </a:cubicBezTo>
                <a:cubicBezTo>
                  <a:pt x="26" y="12"/>
                  <a:pt x="26" y="12"/>
                  <a:pt x="26" y="12"/>
                </a:cubicBezTo>
                <a:lnTo>
                  <a:pt x="69" y="42"/>
                </a:lnTo>
                <a:close/>
              </a:path>
            </a:pathLst>
          </a:custGeom>
          <a:solidFill>
            <a:schemeClr val="accent2"/>
          </a:solidFill>
          <a:ln>
            <a:noFill/>
          </a:ln>
          <a:extLst/>
        </p:spPr>
        <p:txBody>
          <a:bodyPr vert="horz" wrap="square" lIns="96430" tIns="48216" rIns="96430" bIns="4821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endParaRPr lang="zh-CN" altLang="en-US"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1" name="Donut 70"/>
          <p:cNvSpPr/>
          <p:nvPr/>
        </p:nvSpPr>
        <p:spPr>
          <a:xfrm>
            <a:off x="4421297" y="5370545"/>
            <a:ext cx="724494" cy="724494"/>
          </a:xfrm>
          <a:prstGeom prst="donut">
            <a:avLst>
              <a:gd name="adj" fmla="val 680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2" name="Donut 71"/>
          <p:cNvSpPr/>
          <p:nvPr/>
        </p:nvSpPr>
        <p:spPr>
          <a:xfrm>
            <a:off x="1742473" y="5370696"/>
            <a:ext cx="724494" cy="724494"/>
          </a:xfrm>
          <a:prstGeom prst="donut">
            <a:avLst>
              <a:gd name="adj" fmla="val 680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3" name="Donut 72"/>
          <p:cNvSpPr/>
          <p:nvPr/>
        </p:nvSpPr>
        <p:spPr>
          <a:xfrm>
            <a:off x="4415591" y="3853506"/>
            <a:ext cx="724494" cy="724494"/>
          </a:xfrm>
          <a:prstGeom prst="donut">
            <a:avLst>
              <a:gd name="adj" fmla="val 680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4" name="TextBox 73"/>
          <p:cNvSpPr txBox="1"/>
          <p:nvPr/>
        </p:nvSpPr>
        <p:spPr>
          <a:xfrm>
            <a:off x="2490546" y="4161509"/>
            <a:ext cx="1005403" cy="362343"/>
          </a:xfrm>
          <a:prstGeom prst="rect">
            <a:avLst/>
          </a:prstGeom>
          <a:noFill/>
        </p:spPr>
        <p:txBody>
          <a:bodyPr wrap="none" rtlCol="0">
            <a:spAutoFit/>
          </a:bodyPr>
          <a:lstStyle/>
          <a:p>
            <a:pPr>
              <a:lnSpc>
                <a:spcPct val="120000"/>
              </a:lnSpc>
            </a:pPr>
            <a:r>
              <a:rPr lang="zh-CN" altLang="en-US" sz="1600" dirty="0" smtClean="0">
                <a:latin typeface="Arial" panose="020B0604020202020204" pitchFamily="34" charset="0"/>
                <a:ea typeface="微软雅黑" panose="020B0503020204020204" pitchFamily="34" charset="-122"/>
                <a:cs typeface="+mn-ea"/>
                <a:sym typeface="Arial" panose="020B0604020202020204" pitchFamily="34" charset="0"/>
              </a:rPr>
              <a:t>时间沉淀</a:t>
            </a:r>
            <a:endParaRPr lang="en-GB"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5" name="TextBox 74"/>
          <p:cNvSpPr txBox="1"/>
          <p:nvPr/>
        </p:nvSpPr>
        <p:spPr>
          <a:xfrm>
            <a:off x="2490546" y="3892286"/>
            <a:ext cx="595035" cy="360612"/>
          </a:xfrm>
          <a:prstGeom prst="rect">
            <a:avLst/>
          </a:prstGeom>
          <a:noFill/>
        </p:spPr>
        <p:txBody>
          <a:bodyPr wrap="none" rtlCol="0">
            <a:spAutoFit/>
          </a:bodyPr>
          <a:lstStyle/>
          <a:p>
            <a:pPr>
              <a:lnSpc>
                <a:spcPct val="120000"/>
              </a:lnSpc>
            </a:pPr>
            <a:r>
              <a:rPr lang="en-US" sz="1600" b="1" dirty="0">
                <a:latin typeface="Arial" panose="020B0604020202020204" pitchFamily="34" charset="0"/>
                <a:ea typeface="微软雅黑" panose="020B0503020204020204" pitchFamily="34" charset="-122"/>
                <a:cs typeface="+mn-ea"/>
                <a:sym typeface="Arial" panose="020B0604020202020204" pitchFamily="34" charset="0"/>
              </a:rPr>
              <a:t>6</a:t>
            </a:r>
            <a:r>
              <a:rPr lang="en-US" sz="1600" b="1" dirty="0" smtClean="0">
                <a:latin typeface="Arial" panose="020B0604020202020204" pitchFamily="34" charset="0"/>
                <a:ea typeface="微软雅黑" panose="020B0503020204020204" pitchFamily="34" charset="-122"/>
                <a:cs typeface="+mn-ea"/>
                <a:sym typeface="Arial" panose="020B0604020202020204" pitchFamily="34" charset="0"/>
              </a:rPr>
              <a:t>0</a:t>
            </a:r>
            <a:r>
              <a:rPr lang="en-US" sz="1600" b="1" dirty="0">
                <a:latin typeface="Arial" panose="020B0604020202020204" pitchFamily="34" charset="0"/>
                <a:ea typeface="微软雅黑" panose="020B0503020204020204" pitchFamily="34" charset="-122"/>
                <a:cs typeface="+mn-ea"/>
                <a:sym typeface="Arial" panose="020B0604020202020204" pitchFamily="34" charset="0"/>
              </a:rPr>
              <a:t>%</a:t>
            </a:r>
            <a:endParaRPr lang="en-GB"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6" name="TextBox 75"/>
          <p:cNvSpPr txBox="1"/>
          <p:nvPr/>
        </p:nvSpPr>
        <p:spPr>
          <a:xfrm>
            <a:off x="5188550" y="4161510"/>
            <a:ext cx="1005403" cy="362343"/>
          </a:xfrm>
          <a:prstGeom prst="rect">
            <a:avLst/>
          </a:prstGeom>
          <a:noFill/>
        </p:spPr>
        <p:txBody>
          <a:bodyPr wrap="none" rtlCol="0">
            <a:spAutoFit/>
          </a:bodyPr>
          <a:lstStyle/>
          <a:p>
            <a:pPr>
              <a:lnSpc>
                <a:spcPct val="120000"/>
              </a:lnSpc>
            </a:pPr>
            <a:r>
              <a:rPr lang="zh-CN" altLang="en-US" sz="1600" dirty="0" smtClean="0">
                <a:latin typeface="Arial" panose="020B0604020202020204" pitchFamily="34" charset="0"/>
                <a:ea typeface="微软雅黑" panose="020B0503020204020204" pitchFamily="34" charset="-122"/>
                <a:cs typeface="+mn-ea"/>
                <a:sym typeface="Arial" panose="020B0604020202020204" pitchFamily="34" charset="0"/>
              </a:rPr>
              <a:t>思维表现</a:t>
            </a:r>
            <a:endParaRPr lang="en-GB"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7" name="TextBox 76"/>
          <p:cNvSpPr txBox="1"/>
          <p:nvPr/>
        </p:nvSpPr>
        <p:spPr>
          <a:xfrm>
            <a:off x="5188550" y="3892286"/>
            <a:ext cx="595035" cy="360612"/>
          </a:xfrm>
          <a:prstGeom prst="rect">
            <a:avLst/>
          </a:prstGeom>
          <a:noFill/>
        </p:spPr>
        <p:txBody>
          <a:bodyPr wrap="none" rtlCol="0">
            <a:spAutoFit/>
          </a:bodyPr>
          <a:lstStyle/>
          <a:p>
            <a:pPr>
              <a:lnSpc>
                <a:spcPct val="120000"/>
              </a:lnSpc>
            </a:pPr>
            <a:r>
              <a:rPr lang="en-US" sz="1600" b="1" dirty="0" smtClean="0">
                <a:latin typeface="Arial" panose="020B0604020202020204" pitchFamily="34" charset="0"/>
                <a:ea typeface="微软雅黑" panose="020B0503020204020204" pitchFamily="34" charset="-122"/>
                <a:cs typeface="+mn-ea"/>
                <a:sym typeface="Arial" panose="020B0604020202020204" pitchFamily="34" charset="0"/>
              </a:rPr>
              <a:t>80%</a:t>
            </a:r>
            <a:endParaRPr lang="en-GB"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8" name="TextBox 77"/>
          <p:cNvSpPr txBox="1"/>
          <p:nvPr/>
        </p:nvSpPr>
        <p:spPr>
          <a:xfrm>
            <a:off x="2490546" y="5687456"/>
            <a:ext cx="1210588" cy="362343"/>
          </a:xfrm>
          <a:prstGeom prst="rect">
            <a:avLst/>
          </a:prstGeom>
          <a:noFill/>
        </p:spPr>
        <p:txBody>
          <a:bodyPr wrap="none" rtlCol="0">
            <a:spAutoFit/>
          </a:bodyPr>
          <a:lstStyle/>
          <a:p>
            <a:pPr>
              <a:lnSpc>
                <a:spcPct val="120000"/>
              </a:lnSpc>
            </a:pPr>
            <a:r>
              <a:rPr lang="zh-CN" altLang="en-US" sz="1600" dirty="0" smtClean="0">
                <a:latin typeface="Arial" panose="020B0604020202020204" pitchFamily="34" charset="0"/>
                <a:ea typeface="微软雅黑" panose="020B0503020204020204" pitchFamily="34" charset="-122"/>
                <a:cs typeface="+mn-ea"/>
                <a:sym typeface="Arial" panose="020B0604020202020204" pitchFamily="34" charset="0"/>
              </a:rPr>
              <a:t>思维与创造</a:t>
            </a:r>
            <a:endParaRPr lang="en-GB"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9" name="TextBox 78"/>
          <p:cNvSpPr txBox="1"/>
          <p:nvPr/>
        </p:nvSpPr>
        <p:spPr>
          <a:xfrm>
            <a:off x="2490546" y="5401656"/>
            <a:ext cx="595035" cy="360612"/>
          </a:xfrm>
          <a:prstGeom prst="rect">
            <a:avLst/>
          </a:prstGeom>
          <a:noFill/>
        </p:spPr>
        <p:txBody>
          <a:bodyPr wrap="none" rtlCol="0">
            <a:spAutoFit/>
          </a:bodyPr>
          <a:lstStyle/>
          <a:p>
            <a:pPr>
              <a:lnSpc>
                <a:spcPct val="120000"/>
              </a:lnSpc>
            </a:pPr>
            <a:r>
              <a:rPr lang="en-US" sz="1600" b="1" dirty="0">
                <a:latin typeface="Arial" panose="020B0604020202020204" pitchFamily="34" charset="0"/>
                <a:ea typeface="微软雅黑" panose="020B0503020204020204" pitchFamily="34" charset="-122"/>
                <a:cs typeface="+mn-ea"/>
                <a:sym typeface="Arial" panose="020B0604020202020204" pitchFamily="34" charset="0"/>
              </a:rPr>
              <a:t>93%</a:t>
            </a:r>
            <a:endParaRPr lang="en-GB"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0" name="TextBox 79"/>
          <p:cNvSpPr txBox="1"/>
          <p:nvPr/>
        </p:nvSpPr>
        <p:spPr>
          <a:xfrm>
            <a:off x="5188550" y="5687456"/>
            <a:ext cx="1210588" cy="362343"/>
          </a:xfrm>
          <a:prstGeom prst="rect">
            <a:avLst/>
          </a:prstGeom>
          <a:noFill/>
        </p:spPr>
        <p:txBody>
          <a:bodyPr wrap="none" rtlCol="0">
            <a:spAutoFit/>
          </a:bodyPr>
          <a:lstStyle/>
          <a:p>
            <a:pPr>
              <a:lnSpc>
                <a:spcPct val="120000"/>
              </a:lnSpc>
            </a:pPr>
            <a:r>
              <a:rPr lang="zh-CN" altLang="en-US" sz="1600" dirty="0" smtClean="0">
                <a:latin typeface="Arial" panose="020B0604020202020204" pitchFamily="34" charset="0"/>
                <a:ea typeface="微软雅黑" panose="020B0503020204020204" pitchFamily="34" charset="-122"/>
                <a:cs typeface="+mn-ea"/>
                <a:sym typeface="Arial" panose="020B0604020202020204" pitchFamily="34" charset="0"/>
              </a:rPr>
              <a:t>表象与想象</a:t>
            </a:r>
            <a:endParaRPr lang="en-GB" altLang="zh-CN" sz="16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1" name="TextBox 80"/>
          <p:cNvSpPr txBox="1"/>
          <p:nvPr/>
        </p:nvSpPr>
        <p:spPr>
          <a:xfrm>
            <a:off x="5188550" y="5401656"/>
            <a:ext cx="595035" cy="360612"/>
          </a:xfrm>
          <a:prstGeom prst="rect">
            <a:avLst/>
          </a:prstGeom>
          <a:noFill/>
        </p:spPr>
        <p:txBody>
          <a:bodyPr wrap="none" rtlCol="0">
            <a:spAutoFit/>
          </a:bodyPr>
          <a:lstStyle/>
          <a:p>
            <a:pPr>
              <a:lnSpc>
                <a:spcPct val="120000"/>
              </a:lnSpc>
            </a:pPr>
            <a:r>
              <a:rPr lang="en-US" sz="1600" b="1" dirty="0">
                <a:latin typeface="Arial" panose="020B0604020202020204" pitchFamily="34" charset="0"/>
                <a:ea typeface="微软雅黑" panose="020B0503020204020204" pitchFamily="34" charset="-122"/>
                <a:cs typeface="+mn-ea"/>
                <a:sym typeface="Arial" panose="020B0604020202020204" pitchFamily="34" charset="0"/>
              </a:rPr>
              <a:t>8</a:t>
            </a:r>
            <a:r>
              <a:rPr lang="en-US" sz="1600" b="1" dirty="0" smtClean="0">
                <a:latin typeface="Arial" panose="020B0604020202020204" pitchFamily="34" charset="0"/>
                <a:ea typeface="微软雅黑" panose="020B0503020204020204" pitchFamily="34" charset="-122"/>
                <a:cs typeface="+mn-ea"/>
                <a:sym typeface="Arial" panose="020B0604020202020204" pitchFamily="34" charset="0"/>
              </a:rPr>
              <a:t>5</a:t>
            </a:r>
            <a:r>
              <a:rPr lang="en-US" sz="1600" b="1" dirty="0">
                <a:latin typeface="Arial" panose="020B0604020202020204" pitchFamily="34" charset="0"/>
                <a:ea typeface="微软雅黑" panose="020B0503020204020204" pitchFamily="34" charset="-122"/>
                <a:cs typeface="+mn-ea"/>
                <a:sym typeface="Arial" panose="020B0604020202020204" pitchFamily="34" charset="0"/>
              </a:rPr>
              <a:t>%</a:t>
            </a:r>
            <a:endParaRPr lang="en-GB" sz="16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6"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7" name="矩形 86"/>
          <p:cNvSpPr/>
          <p:nvPr/>
        </p:nvSpPr>
        <p:spPr>
          <a:xfrm>
            <a:off x="642897" y="1044557"/>
            <a:ext cx="6429375" cy="1477328"/>
          </a:xfrm>
          <a:prstGeom prst="rect">
            <a:avLst/>
          </a:prstGeom>
        </p:spPr>
        <p:txBody>
          <a:bodyPr>
            <a:spAutoFit/>
          </a:bodyPr>
          <a:lstStyle/>
          <a:p>
            <a:pPr>
              <a:lnSpc>
                <a:spcPct val="150000"/>
              </a:lnSpc>
            </a:pPr>
            <a:r>
              <a:rPr lang="zh-CN" altLang="en-US" sz="2000" dirty="0" smtClean="0"/>
              <a:t>        设计的本质在于创造，创造的能力来源于人的思维。对客观世界的感受和来自主观世界的知觉，成为设计思维的原动力</a:t>
            </a:r>
            <a:r>
              <a:rPr lang="zh-CN" altLang="en-US" dirty="0" smtClean="0"/>
              <a:t>。</a:t>
            </a:r>
            <a:endParaRPr lang="zh-CN" altLang="en-US" dirty="0"/>
          </a:p>
        </p:txBody>
      </p:sp>
      <p:sp>
        <p:nvSpPr>
          <p:cNvPr id="82" name="矩形 81"/>
          <p:cNvSpPr/>
          <p:nvPr/>
        </p:nvSpPr>
        <p:spPr>
          <a:xfrm>
            <a:off x="785773" y="-27013"/>
            <a:ext cx="3714776" cy="738664"/>
          </a:xfrm>
          <a:prstGeom prst="rect">
            <a:avLst/>
          </a:prstGeom>
        </p:spPr>
        <p:txBody>
          <a:bodyPr wrap="square">
            <a:spAutoFit/>
          </a:bodyPr>
          <a:lstStyle/>
          <a:p>
            <a:pPr>
              <a:lnSpc>
                <a:spcPct val="150000"/>
              </a:lnSpc>
            </a:pPr>
            <a:r>
              <a:rPr lang="zh-CN" altLang="en-US" sz="2800" b="1" dirty="0" smtClean="0">
                <a:solidFill>
                  <a:schemeClr val="accent1">
                    <a:lumMod val="75000"/>
                  </a:schemeClr>
                </a:solidFill>
              </a:rPr>
              <a:t> 1.1  设计的本质</a:t>
            </a:r>
          </a:p>
        </p:txBody>
      </p:sp>
    </p:spTree>
    <p:extLst>
      <p:ext uri="{BB962C8B-B14F-4D97-AF65-F5344CB8AC3E}">
        <p14:creationId xmlns:p14="http://schemas.microsoft.com/office/powerpoint/2010/main" xmlns="" val="170368171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nodePh="1">
                                  <p:stCondLst>
                                    <p:cond delay="0"/>
                                  </p:stCondLst>
                                  <p:endCondLst>
                                    <p:cond evt="begin" delay="0">
                                      <p:tn val="11"/>
                                    </p:cond>
                                  </p:endCondLst>
                                  <p:childTnLst>
                                    <p:set>
                                      <p:cBhvr>
                                        <p:cTn id="12" dur="1" fill="hold">
                                          <p:stCondLst>
                                            <p:cond delay="0"/>
                                          </p:stCondLst>
                                        </p:cTn>
                                        <p:tgtEl>
                                          <p:spTgt spid="63"/>
                                        </p:tgtEl>
                                        <p:attrNameLst>
                                          <p:attrName>style.visibility</p:attrName>
                                        </p:attrNameLst>
                                      </p:cBhvr>
                                      <p:to>
                                        <p:strVal val="visible"/>
                                      </p:to>
                                    </p:set>
                                    <p:anim calcmode="lin" valueType="num">
                                      <p:cBhvr>
                                        <p:cTn id="13" dur="500" fill="hold"/>
                                        <p:tgtEl>
                                          <p:spTgt spid="63"/>
                                        </p:tgtEl>
                                        <p:attrNameLst>
                                          <p:attrName>ppt_w</p:attrName>
                                        </p:attrNameLst>
                                      </p:cBhvr>
                                      <p:tavLst>
                                        <p:tav tm="0">
                                          <p:val>
                                            <p:fltVal val="0"/>
                                          </p:val>
                                        </p:tav>
                                        <p:tav tm="100000">
                                          <p:val>
                                            <p:strVal val="#ppt_w"/>
                                          </p:val>
                                        </p:tav>
                                      </p:tavLst>
                                    </p:anim>
                                    <p:anim calcmode="lin" valueType="num">
                                      <p:cBhvr>
                                        <p:cTn id="14" dur="500" fill="hold"/>
                                        <p:tgtEl>
                                          <p:spTgt spid="63"/>
                                        </p:tgtEl>
                                        <p:attrNameLst>
                                          <p:attrName>ppt_h</p:attrName>
                                        </p:attrNameLst>
                                      </p:cBhvr>
                                      <p:tavLst>
                                        <p:tav tm="0">
                                          <p:val>
                                            <p:fltVal val="0"/>
                                          </p:val>
                                        </p:tav>
                                        <p:tav tm="100000">
                                          <p:val>
                                            <p:strVal val="#ppt_h"/>
                                          </p:val>
                                        </p:tav>
                                      </p:tavLst>
                                    </p:anim>
                                    <p:animEffect transition="in" filter="fade">
                                      <p:cBhvr>
                                        <p:cTn id="15" dur="500"/>
                                        <p:tgtEl>
                                          <p:spTgt spid="63"/>
                                        </p:tgtEl>
                                      </p:cBhvr>
                                    </p:animEffect>
                                  </p:childTnLst>
                                </p:cTn>
                              </p:par>
                            </p:childTnLst>
                          </p:cTn>
                        </p:par>
                        <p:par>
                          <p:cTn id="16" fill="hold">
                            <p:stCondLst>
                              <p:cond delay="1500"/>
                            </p:stCondLst>
                            <p:childTnLst>
                              <p:par>
                                <p:cTn id="17" presetID="22" presetClass="entr" presetSubtype="8" fill="hold" grpId="0" nodeType="afterEffect" nodePh="1">
                                  <p:stCondLst>
                                    <p:cond delay="0"/>
                                  </p:stCondLst>
                                  <p:endCondLst>
                                    <p:cond evt="begin" delay="0">
                                      <p:tn val="17"/>
                                    </p:cond>
                                  </p:endCondLst>
                                  <p:childTnLst>
                                    <p:set>
                                      <p:cBhvr>
                                        <p:cTn id="18" dur="1" fill="hold">
                                          <p:stCondLst>
                                            <p:cond delay="0"/>
                                          </p:stCondLst>
                                        </p:cTn>
                                        <p:tgtEl>
                                          <p:spTgt spid="65"/>
                                        </p:tgtEl>
                                        <p:attrNameLst>
                                          <p:attrName>style.visibility</p:attrName>
                                        </p:attrNameLst>
                                      </p:cBhvr>
                                      <p:to>
                                        <p:strVal val="visible"/>
                                      </p:to>
                                    </p:set>
                                    <p:animEffect transition="in" filter="wipe(left)">
                                      <p:cBhvr>
                                        <p:cTn id="19" dur="500"/>
                                        <p:tgtEl>
                                          <p:spTgt spid="65"/>
                                        </p:tgtEl>
                                      </p:cBhvr>
                                    </p:animEffect>
                                  </p:childTnLst>
                                </p:cTn>
                              </p:par>
                            </p:childTnLst>
                          </p:cTn>
                        </p:par>
                        <p:par>
                          <p:cTn id="20" fill="hold">
                            <p:stCondLst>
                              <p:cond delay="2000"/>
                            </p:stCondLst>
                            <p:childTnLst>
                              <p:par>
                                <p:cTn id="21" presetID="49" presetClass="entr" presetSubtype="0" decel="100000" fill="hold" grpId="0" nodeType="afterEffect">
                                  <p:stCondLst>
                                    <p:cond delay="0"/>
                                  </p:stCondLst>
                                  <p:childTnLst>
                                    <p:set>
                                      <p:cBhvr>
                                        <p:cTn id="22" dur="1" fill="hold">
                                          <p:stCondLst>
                                            <p:cond delay="0"/>
                                          </p:stCondLst>
                                        </p:cTn>
                                        <p:tgtEl>
                                          <p:spTgt spid="66"/>
                                        </p:tgtEl>
                                        <p:attrNameLst>
                                          <p:attrName>style.visibility</p:attrName>
                                        </p:attrNameLst>
                                      </p:cBhvr>
                                      <p:to>
                                        <p:strVal val="visible"/>
                                      </p:to>
                                    </p:set>
                                    <p:anim calcmode="lin" valueType="num">
                                      <p:cBhvr>
                                        <p:cTn id="23" dur="500" fill="hold"/>
                                        <p:tgtEl>
                                          <p:spTgt spid="66"/>
                                        </p:tgtEl>
                                        <p:attrNameLst>
                                          <p:attrName>ppt_w</p:attrName>
                                        </p:attrNameLst>
                                      </p:cBhvr>
                                      <p:tavLst>
                                        <p:tav tm="0">
                                          <p:val>
                                            <p:fltVal val="0"/>
                                          </p:val>
                                        </p:tav>
                                        <p:tav tm="100000">
                                          <p:val>
                                            <p:strVal val="#ppt_w"/>
                                          </p:val>
                                        </p:tav>
                                      </p:tavLst>
                                    </p:anim>
                                    <p:anim calcmode="lin" valueType="num">
                                      <p:cBhvr>
                                        <p:cTn id="24" dur="500" fill="hold"/>
                                        <p:tgtEl>
                                          <p:spTgt spid="66"/>
                                        </p:tgtEl>
                                        <p:attrNameLst>
                                          <p:attrName>ppt_h</p:attrName>
                                        </p:attrNameLst>
                                      </p:cBhvr>
                                      <p:tavLst>
                                        <p:tav tm="0">
                                          <p:val>
                                            <p:fltVal val="0"/>
                                          </p:val>
                                        </p:tav>
                                        <p:tav tm="100000">
                                          <p:val>
                                            <p:strVal val="#ppt_h"/>
                                          </p:val>
                                        </p:tav>
                                      </p:tavLst>
                                    </p:anim>
                                    <p:anim calcmode="lin" valueType="num">
                                      <p:cBhvr>
                                        <p:cTn id="25" dur="500" fill="hold"/>
                                        <p:tgtEl>
                                          <p:spTgt spid="66"/>
                                        </p:tgtEl>
                                        <p:attrNameLst>
                                          <p:attrName>style.rotation</p:attrName>
                                        </p:attrNameLst>
                                      </p:cBhvr>
                                      <p:tavLst>
                                        <p:tav tm="0">
                                          <p:val>
                                            <p:fltVal val="360"/>
                                          </p:val>
                                        </p:tav>
                                        <p:tav tm="100000">
                                          <p:val>
                                            <p:fltVal val="0"/>
                                          </p:val>
                                        </p:tav>
                                      </p:tavLst>
                                    </p:anim>
                                    <p:animEffect transition="in" filter="fade">
                                      <p:cBhvr>
                                        <p:cTn id="26" dur="500"/>
                                        <p:tgtEl>
                                          <p:spTgt spid="66"/>
                                        </p:tgtEl>
                                      </p:cBhvr>
                                    </p:animEffect>
                                  </p:childTnLst>
                                </p:cTn>
                              </p:par>
                            </p:childTnLst>
                          </p:cTn>
                        </p:par>
                        <p:par>
                          <p:cTn id="27" fill="hold">
                            <p:stCondLst>
                              <p:cond delay="2500"/>
                            </p:stCondLst>
                            <p:childTnLst>
                              <p:par>
                                <p:cTn id="28" presetID="49" presetClass="entr" presetSubtype="0" decel="100000"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 calcmode="lin" valueType="num">
                                      <p:cBhvr>
                                        <p:cTn id="32" dur="500" fill="hold"/>
                                        <p:tgtEl>
                                          <p:spTgt spid="67"/>
                                        </p:tgtEl>
                                        <p:attrNameLst>
                                          <p:attrName>style.rotation</p:attrName>
                                        </p:attrNameLst>
                                      </p:cBhvr>
                                      <p:tavLst>
                                        <p:tav tm="0">
                                          <p:val>
                                            <p:fltVal val="360"/>
                                          </p:val>
                                        </p:tav>
                                        <p:tav tm="100000">
                                          <p:val>
                                            <p:fltVal val="0"/>
                                          </p:val>
                                        </p:tav>
                                      </p:tavLst>
                                    </p:anim>
                                    <p:animEffect transition="in" filter="fade">
                                      <p:cBhvr>
                                        <p:cTn id="33" dur="500"/>
                                        <p:tgtEl>
                                          <p:spTgt spid="6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5"/>
                                        </p:tgtEl>
                                        <p:attrNameLst>
                                          <p:attrName>style.visibility</p:attrName>
                                        </p:attrNameLst>
                                      </p:cBhvr>
                                      <p:to>
                                        <p:strVal val="visible"/>
                                      </p:to>
                                    </p:set>
                                    <p:animEffect transition="in" filter="fade">
                                      <p:cBhvr>
                                        <p:cTn id="37" dur="500"/>
                                        <p:tgtEl>
                                          <p:spTgt spid="75"/>
                                        </p:tgtEl>
                                      </p:cBhvr>
                                    </p:animEffect>
                                  </p:childTnLst>
                                </p:cTn>
                              </p:par>
                            </p:childTnLst>
                          </p:cTn>
                        </p:par>
                        <p:par>
                          <p:cTn id="38" fill="hold">
                            <p:stCondLst>
                              <p:cond delay="3500"/>
                            </p:stCondLst>
                            <p:childTnLst>
                              <p:par>
                                <p:cTn id="39" presetID="10" presetClass="entr" presetSubtype="0" fill="hold" grpId="0" nodeType="afterEffect">
                                  <p:stCondLst>
                                    <p:cond delay="0"/>
                                  </p:stCondLst>
                                  <p:childTnLst>
                                    <p:set>
                                      <p:cBhvr>
                                        <p:cTn id="40" dur="1" fill="hold">
                                          <p:stCondLst>
                                            <p:cond delay="0"/>
                                          </p:stCondLst>
                                        </p:cTn>
                                        <p:tgtEl>
                                          <p:spTgt spid="74"/>
                                        </p:tgtEl>
                                        <p:attrNameLst>
                                          <p:attrName>style.visibility</p:attrName>
                                        </p:attrNameLst>
                                      </p:cBhvr>
                                      <p:to>
                                        <p:strVal val="visible"/>
                                      </p:to>
                                    </p:set>
                                    <p:animEffect transition="in" filter="fade">
                                      <p:cBhvr>
                                        <p:cTn id="41" dur="500"/>
                                        <p:tgtEl>
                                          <p:spTgt spid="74"/>
                                        </p:tgtEl>
                                      </p:cBhvr>
                                    </p:animEffect>
                                  </p:childTnLst>
                                </p:cTn>
                              </p:par>
                            </p:childTnLst>
                          </p:cTn>
                        </p:par>
                        <p:par>
                          <p:cTn id="42" fill="hold">
                            <p:stCondLst>
                              <p:cond delay="4000"/>
                            </p:stCondLst>
                            <p:childTnLst>
                              <p:par>
                                <p:cTn id="43" presetID="49" presetClass="entr" presetSubtype="0" decel="100000" fill="hold" grpId="0" nodeType="afterEffect">
                                  <p:stCondLst>
                                    <p:cond delay="0"/>
                                  </p:stCondLst>
                                  <p:childTnLst>
                                    <p:set>
                                      <p:cBhvr>
                                        <p:cTn id="44" dur="1" fill="hold">
                                          <p:stCondLst>
                                            <p:cond delay="0"/>
                                          </p:stCondLst>
                                        </p:cTn>
                                        <p:tgtEl>
                                          <p:spTgt spid="73"/>
                                        </p:tgtEl>
                                        <p:attrNameLst>
                                          <p:attrName>style.visibility</p:attrName>
                                        </p:attrNameLst>
                                      </p:cBhvr>
                                      <p:to>
                                        <p:strVal val="visible"/>
                                      </p:to>
                                    </p:set>
                                    <p:anim calcmode="lin" valueType="num">
                                      <p:cBhvr>
                                        <p:cTn id="45" dur="500" fill="hold"/>
                                        <p:tgtEl>
                                          <p:spTgt spid="73"/>
                                        </p:tgtEl>
                                        <p:attrNameLst>
                                          <p:attrName>ppt_w</p:attrName>
                                        </p:attrNameLst>
                                      </p:cBhvr>
                                      <p:tavLst>
                                        <p:tav tm="0">
                                          <p:val>
                                            <p:fltVal val="0"/>
                                          </p:val>
                                        </p:tav>
                                        <p:tav tm="100000">
                                          <p:val>
                                            <p:strVal val="#ppt_w"/>
                                          </p:val>
                                        </p:tav>
                                      </p:tavLst>
                                    </p:anim>
                                    <p:anim calcmode="lin" valueType="num">
                                      <p:cBhvr>
                                        <p:cTn id="46" dur="500" fill="hold"/>
                                        <p:tgtEl>
                                          <p:spTgt spid="73"/>
                                        </p:tgtEl>
                                        <p:attrNameLst>
                                          <p:attrName>ppt_h</p:attrName>
                                        </p:attrNameLst>
                                      </p:cBhvr>
                                      <p:tavLst>
                                        <p:tav tm="0">
                                          <p:val>
                                            <p:fltVal val="0"/>
                                          </p:val>
                                        </p:tav>
                                        <p:tav tm="100000">
                                          <p:val>
                                            <p:strVal val="#ppt_h"/>
                                          </p:val>
                                        </p:tav>
                                      </p:tavLst>
                                    </p:anim>
                                    <p:anim calcmode="lin" valueType="num">
                                      <p:cBhvr>
                                        <p:cTn id="47" dur="500" fill="hold"/>
                                        <p:tgtEl>
                                          <p:spTgt spid="73"/>
                                        </p:tgtEl>
                                        <p:attrNameLst>
                                          <p:attrName>style.rotation</p:attrName>
                                        </p:attrNameLst>
                                      </p:cBhvr>
                                      <p:tavLst>
                                        <p:tav tm="0">
                                          <p:val>
                                            <p:fltVal val="360"/>
                                          </p:val>
                                        </p:tav>
                                        <p:tav tm="100000">
                                          <p:val>
                                            <p:fltVal val="0"/>
                                          </p:val>
                                        </p:tav>
                                      </p:tavLst>
                                    </p:anim>
                                    <p:animEffect transition="in" filter="fade">
                                      <p:cBhvr>
                                        <p:cTn id="48" dur="500"/>
                                        <p:tgtEl>
                                          <p:spTgt spid="73"/>
                                        </p:tgtEl>
                                      </p:cBhvr>
                                    </p:animEffect>
                                  </p:childTnLst>
                                </p:cTn>
                              </p:par>
                            </p:childTnLst>
                          </p:cTn>
                        </p:par>
                        <p:par>
                          <p:cTn id="49" fill="hold">
                            <p:stCondLst>
                              <p:cond delay="4500"/>
                            </p:stCondLst>
                            <p:childTnLst>
                              <p:par>
                                <p:cTn id="50" presetID="49" presetClass="entr" presetSubtype="0" decel="100000" fill="hold" grpId="0" nodeType="afterEffect">
                                  <p:stCondLst>
                                    <p:cond delay="0"/>
                                  </p:stCondLst>
                                  <p:childTnLst>
                                    <p:set>
                                      <p:cBhvr>
                                        <p:cTn id="51" dur="1" fill="hold">
                                          <p:stCondLst>
                                            <p:cond delay="0"/>
                                          </p:stCondLst>
                                        </p:cTn>
                                        <p:tgtEl>
                                          <p:spTgt spid="70"/>
                                        </p:tgtEl>
                                        <p:attrNameLst>
                                          <p:attrName>style.visibility</p:attrName>
                                        </p:attrNameLst>
                                      </p:cBhvr>
                                      <p:to>
                                        <p:strVal val="visible"/>
                                      </p:to>
                                    </p:set>
                                    <p:anim calcmode="lin" valueType="num">
                                      <p:cBhvr>
                                        <p:cTn id="52" dur="500" fill="hold"/>
                                        <p:tgtEl>
                                          <p:spTgt spid="70"/>
                                        </p:tgtEl>
                                        <p:attrNameLst>
                                          <p:attrName>ppt_w</p:attrName>
                                        </p:attrNameLst>
                                      </p:cBhvr>
                                      <p:tavLst>
                                        <p:tav tm="0">
                                          <p:val>
                                            <p:fltVal val="0"/>
                                          </p:val>
                                        </p:tav>
                                        <p:tav tm="100000">
                                          <p:val>
                                            <p:strVal val="#ppt_w"/>
                                          </p:val>
                                        </p:tav>
                                      </p:tavLst>
                                    </p:anim>
                                    <p:anim calcmode="lin" valueType="num">
                                      <p:cBhvr>
                                        <p:cTn id="53" dur="500" fill="hold"/>
                                        <p:tgtEl>
                                          <p:spTgt spid="70"/>
                                        </p:tgtEl>
                                        <p:attrNameLst>
                                          <p:attrName>ppt_h</p:attrName>
                                        </p:attrNameLst>
                                      </p:cBhvr>
                                      <p:tavLst>
                                        <p:tav tm="0">
                                          <p:val>
                                            <p:fltVal val="0"/>
                                          </p:val>
                                        </p:tav>
                                        <p:tav tm="100000">
                                          <p:val>
                                            <p:strVal val="#ppt_h"/>
                                          </p:val>
                                        </p:tav>
                                      </p:tavLst>
                                    </p:anim>
                                    <p:anim calcmode="lin" valueType="num">
                                      <p:cBhvr>
                                        <p:cTn id="54" dur="500" fill="hold"/>
                                        <p:tgtEl>
                                          <p:spTgt spid="70"/>
                                        </p:tgtEl>
                                        <p:attrNameLst>
                                          <p:attrName>style.rotation</p:attrName>
                                        </p:attrNameLst>
                                      </p:cBhvr>
                                      <p:tavLst>
                                        <p:tav tm="0">
                                          <p:val>
                                            <p:fltVal val="360"/>
                                          </p:val>
                                        </p:tav>
                                        <p:tav tm="100000">
                                          <p:val>
                                            <p:fltVal val="0"/>
                                          </p:val>
                                        </p:tav>
                                      </p:tavLst>
                                    </p:anim>
                                    <p:animEffect transition="in" filter="fade">
                                      <p:cBhvr>
                                        <p:cTn id="55" dur="500"/>
                                        <p:tgtEl>
                                          <p:spTgt spid="70"/>
                                        </p:tgtEl>
                                      </p:cBhvr>
                                    </p:animEffect>
                                  </p:childTnLst>
                                </p:cTn>
                              </p:par>
                            </p:childTnLst>
                          </p:cTn>
                        </p:par>
                        <p:par>
                          <p:cTn id="56" fill="hold">
                            <p:stCondLst>
                              <p:cond delay="5000"/>
                            </p:stCondLst>
                            <p:childTnLst>
                              <p:par>
                                <p:cTn id="57" presetID="10" presetClass="entr" presetSubtype="0" fill="hold" grpId="0" nodeType="afterEffect">
                                  <p:stCondLst>
                                    <p:cond delay="0"/>
                                  </p:stCondLst>
                                  <p:childTnLst>
                                    <p:set>
                                      <p:cBhvr>
                                        <p:cTn id="58" dur="1" fill="hold">
                                          <p:stCondLst>
                                            <p:cond delay="0"/>
                                          </p:stCondLst>
                                        </p:cTn>
                                        <p:tgtEl>
                                          <p:spTgt spid="77"/>
                                        </p:tgtEl>
                                        <p:attrNameLst>
                                          <p:attrName>style.visibility</p:attrName>
                                        </p:attrNameLst>
                                      </p:cBhvr>
                                      <p:to>
                                        <p:strVal val="visible"/>
                                      </p:to>
                                    </p:set>
                                    <p:animEffect transition="in" filter="fade">
                                      <p:cBhvr>
                                        <p:cTn id="59" dur="500"/>
                                        <p:tgtEl>
                                          <p:spTgt spid="77"/>
                                        </p:tgtEl>
                                      </p:cBhvr>
                                    </p:animEffect>
                                  </p:childTnLst>
                                </p:cTn>
                              </p:par>
                            </p:childTnLst>
                          </p:cTn>
                        </p:par>
                        <p:par>
                          <p:cTn id="60" fill="hold">
                            <p:stCondLst>
                              <p:cond delay="5500"/>
                            </p:stCondLst>
                            <p:childTnLst>
                              <p:par>
                                <p:cTn id="61" presetID="10" presetClass="entr" presetSubtype="0" fill="hold" grpId="0" nodeType="after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fade">
                                      <p:cBhvr>
                                        <p:cTn id="63" dur="500"/>
                                        <p:tgtEl>
                                          <p:spTgt spid="76"/>
                                        </p:tgtEl>
                                      </p:cBhvr>
                                    </p:animEffect>
                                  </p:childTnLst>
                                </p:cTn>
                              </p:par>
                            </p:childTnLst>
                          </p:cTn>
                        </p:par>
                        <p:par>
                          <p:cTn id="64" fill="hold">
                            <p:stCondLst>
                              <p:cond delay="6000"/>
                            </p:stCondLst>
                            <p:childTnLst>
                              <p:par>
                                <p:cTn id="65" presetID="49" presetClass="entr" presetSubtype="0" decel="100000" fill="hold" grpId="0" nodeType="afterEffect">
                                  <p:stCondLst>
                                    <p:cond delay="0"/>
                                  </p:stCondLst>
                                  <p:childTnLst>
                                    <p:set>
                                      <p:cBhvr>
                                        <p:cTn id="66" dur="1" fill="hold">
                                          <p:stCondLst>
                                            <p:cond delay="0"/>
                                          </p:stCondLst>
                                        </p:cTn>
                                        <p:tgtEl>
                                          <p:spTgt spid="72"/>
                                        </p:tgtEl>
                                        <p:attrNameLst>
                                          <p:attrName>style.visibility</p:attrName>
                                        </p:attrNameLst>
                                      </p:cBhvr>
                                      <p:to>
                                        <p:strVal val="visible"/>
                                      </p:to>
                                    </p:set>
                                    <p:anim calcmode="lin" valueType="num">
                                      <p:cBhvr>
                                        <p:cTn id="67" dur="500" fill="hold"/>
                                        <p:tgtEl>
                                          <p:spTgt spid="72"/>
                                        </p:tgtEl>
                                        <p:attrNameLst>
                                          <p:attrName>ppt_w</p:attrName>
                                        </p:attrNameLst>
                                      </p:cBhvr>
                                      <p:tavLst>
                                        <p:tav tm="0">
                                          <p:val>
                                            <p:fltVal val="0"/>
                                          </p:val>
                                        </p:tav>
                                        <p:tav tm="100000">
                                          <p:val>
                                            <p:strVal val="#ppt_w"/>
                                          </p:val>
                                        </p:tav>
                                      </p:tavLst>
                                    </p:anim>
                                    <p:anim calcmode="lin" valueType="num">
                                      <p:cBhvr>
                                        <p:cTn id="68" dur="500" fill="hold"/>
                                        <p:tgtEl>
                                          <p:spTgt spid="72"/>
                                        </p:tgtEl>
                                        <p:attrNameLst>
                                          <p:attrName>ppt_h</p:attrName>
                                        </p:attrNameLst>
                                      </p:cBhvr>
                                      <p:tavLst>
                                        <p:tav tm="0">
                                          <p:val>
                                            <p:fltVal val="0"/>
                                          </p:val>
                                        </p:tav>
                                        <p:tav tm="100000">
                                          <p:val>
                                            <p:strVal val="#ppt_h"/>
                                          </p:val>
                                        </p:tav>
                                      </p:tavLst>
                                    </p:anim>
                                    <p:anim calcmode="lin" valueType="num">
                                      <p:cBhvr>
                                        <p:cTn id="69" dur="500" fill="hold"/>
                                        <p:tgtEl>
                                          <p:spTgt spid="72"/>
                                        </p:tgtEl>
                                        <p:attrNameLst>
                                          <p:attrName>style.rotation</p:attrName>
                                        </p:attrNameLst>
                                      </p:cBhvr>
                                      <p:tavLst>
                                        <p:tav tm="0">
                                          <p:val>
                                            <p:fltVal val="360"/>
                                          </p:val>
                                        </p:tav>
                                        <p:tav tm="100000">
                                          <p:val>
                                            <p:fltVal val="0"/>
                                          </p:val>
                                        </p:tav>
                                      </p:tavLst>
                                    </p:anim>
                                    <p:animEffect transition="in" filter="fade">
                                      <p:cBhvr>
                                        <p:cTn id="70" dur="500"/>
                                        <p:tgtEl>
                                          <p:spTgt spid="72"/>
                                        </p:tgtEl>
                                      </p:cBhvr>
                                    </p:animEffect>
                                  </p:childTnLst>
                                </p:cTn>
                              </p:par>
                            </p:childTnLst>
                          </p:cTn>
                        </p:par>
                        <p:par>
                          <p:cTn id="71" fill="hold">
                            <p:stCondLst>
                              <p:cond delay="6500"/>
                            </p:stCondLst>
                            <p:childTnLst>
                              <p:par>
                                <p:cTn id="72" presetID="49" presetClass="entr" presetSubtype="0" decel="100000" fill="hold" grpId="0" nodeType="afterEffect">
                                  <p:stCondLst>
                                    <p:cond delay="0"/>
                                  </p:stCondLst>
                                  <p:childTnLst>
                                    <p:set>
                                      <p:cBhvr>
                                        <p:cTn id="73" dur="1" fill="hold">
                                          <p:stCondLst>
                                            <p:cond delay="0"/>
                                          </p:stCondLst>
                                        </p:cTn>
                                        <p:tgtEl>
                                          <p:spTgt spid="68"/>
                                        </p:tgtEl>
                                        <p:attrNameLst>
                                          <p:attrName>style.visibility</p:attrName>
                                        </p:attrNameLst>
                                      </p:cBhvr>
                                      <p:to>
                                        <p:strVal val="visible"/>
                                      </p:to>
                                    </p:set>
                                    <p:anim calcmode="lin" valueType="num">
                                      <p:cBhvr>
                                        <p:cTn id="74" dur="500" fill="hold"/>
                                        <p:tgtEl>
                                          <p:spTgt spid="68"/>
                                        </p:tgtEl>
                                        <p:attrNameLst>
                                          <p:attrName>ppt_w</p:attrName>
                                        </p:attrNameLst>
                                      </p:cBhvr>
                                      <p:tavLst>
                                        <p:tav tm="0">
                                          <p:val>
                                            <p:fltVal val="0"/>
                                          </p:val>
                                        </p:tav>
                                        <p:tav tm="100000">
                                          <p:val>
                                            <p:strVal val="#ppt_w"/>
                                          </p:val>
                                        </p:tav>
                                      </p:tavLst>
                                    </p:anim>
                                    <p:anim calcmode="lin" valueType="num">
                                      <p:cBhvr>
                                        <p:cTn id="75" dur="500" fill="hold"/>
                                        <p:tgtEl>
                                          <p:spTgt spid="68"/>
                                        </p:tgtEl>
                                        <p:attrNameLst>
                                          <p:attrName>ppt_h</p:attrName>
                                        </p:attrNameLst>
                                      </p:cBhvr>
                                      <p:tavLst>
                                        <p:tav tm="0">
                                          <p:val>
                                            <p:fltVal val="0"/>
                                          </p:val>
                                        </p:tav>
                                        <p:tav tm="100000">
                                          <p:val>
                                            <p:strVal val="#ppt_h"/>
                                          </p:val>
                                        </p:tav>
                                      </p:tavLst>
                                    </p:anim>
                                    <p:anim calcmode="lin" valueType="num">
                                      <p:cBhvr>
                                        <p:cTn id="76" dur="500" fill="hold"/>
                                        <p:tgtEl>
                                          <p:spTgt spid="68"/>
                                        </p:tgtEl>
                                        <p:attrNameLst>
                                          <p:attrName>style.rotation</p:attrName>
                                        </p:attrNameLst>
                                      </p:cBhvr>
                                      <p:tavLst>
                                        <p:tav tm="0">
                                          <p:val>
                                            <p:fltVal val="360"/>
                                          </p:val>
                                        </p:tav>
                                        <p:tav tm="100000">
                                          <p:val>
                                            <p:fltVal val="0"/>
                                          </p:val>
                                        </p:tav>
                                      </p:tavLst>
                                    </p:anim>
                                    <p:animEffect transition="in" filter="fade">
                                      <p:cBhvr>
                                        <p:cTn id="77" dur="500"/>
                                        <p:tgtEl>
                                          <p:spTgt spid="68"/>
                                        </p:tgtEl>
                                      </p:cBhvr>
                                    </p:animEffect>
                                  </p:childTnLst>
                                </p:cTn>
                              </p:par>
                            </p:childTnLst>
                          </p:cTn>
                        </p:par>
                        <p:par>
                          <p:cTn id="78" fill="hold">
                            <p:stCondLst>
                              <p:cond delay="7000"/>
                            </p:stCondLst>
                            <p:childTnLst>
                              <p:par>
                                <p:cTn id="79" presetID="10" presetClass="entr" presetSubtype="0" fill="hold" grpId="0" nodeType="afterEffect">
                                  <p:stCondLst>
                                    <p:cond delay="0"/>
                                  </p:stCondLst>
                                  <p:childTnLst>
                                    <p:set>
                                      <p:cBhvr>
                                        <p:cTn id="80" dur="1" fill="hold">
                                          <p:stCondLst>
                                            <p:cond delay="0"/>
                                          </p:stCondLst>
                                        </p:cTn>
                                        <p:tgtEl>
                                          <p:spTgt spid="79"/>
                                        </p:tgtEl>
                                        <p:attrNameLst>
                                          <p:attrName>style.visibility</p:attrName>
                                        </p:attrNameLst>
                                      </p:cBhvr>
                                      <p:to>
                                        <p:strVal val="visible"/>
                                      </p:to>
                                    </p:set>
                                    <p:animEffect transition="in" filter="fade">
                                      <p:cBhvr>
                                        <p:cTn id="81" dur="500"/>
                                        <p:tgtEl>
                                          <p:spTgt spid="79"/>
                                        </p:tgtEl>
                                      </p:cBhvr>
                                    </p:animEffect>
                                  </p:childTnLst>
                                </p:cTn>
                              </p:par>
                            </p:childTnLst>
                          </p:cTn>
                        </p:par>
                        <p:par>
                          <p:cTn id="82" fill="hold">
                            <p:stCondLst>
                              <p:cond delay="7500"/>
                            </p:stCondLst>
                            <p:childTnLst>
                              <p:par>
                                <p:cTn id="83" presetID="10" presetClass="entr" presetSubtype="0" fill="hold" grpId="0" nodeType="afterEffect">
                                  <p:stCondLst>
                                    <p:cond delay="0"/>
                                  </p:stCondLst>
                                  <p:childTnLst>
                                    <p:set>
                                      <p:cBhvr>
                                        <p:cTn id="84" dur="1" fill="hold">
                                          <p:stCondLst>
                                            <p:cond delay="0"/>
                                          </p:stCondLst>
                                        </p:cTn>
                                        <p:tgtEl>
                                          <p:spTgt spid="78"/>
                                        </p:tgtEl>
                                        <p:attrNameLst>
                                          <p:attrName>style.visibility</p:attrName>
                                        </p:attrNameLst>
                                      </p:cBhvr>
                                      <p:to>
                                        <p:strVal val="visible"/>
                                      </p:to>
                                    </p:set>
                                    <p:animEffect transition="in" filter="fade">
                                      <p:cBhvr>
                                        <p:cTn id="85" dur="500"/>
                                        <p:tgtEl>
                                          <p:spTgt spid="78"/>
                                        </p:tgtEl>
                                      </p:cBhvr>
                                    </p:animEffect>
                                  </p:childTnLst>
                                </p:cTn>
                              </p:par>
                            </p:childTnLst>
                          </p:cTn>
                        </p:par>
                        <p:par>
                          <p:cTn id="86" fill="hold">
                            <p:stCondLst>
                              <p:cond delay="8000"/>
                            </p:stCondLst>
                            <p:childTnLst>
                              <p:par>
                                <p:cTn id="87" presetID="49" presetClass="entr" presetSubtype="0" decel="100000" fill="hold" grpId="0" nodeType="afterEffect">
                                  <p:stCondLst>
                                    <p:cond delay="0"/>
                                  </p:stCondLst>
                                  <p:childTnLst>
                                    <p:set>
                                      <p:cBhvr>
                                        <p:cTn id="88" dur="1" fill="hold">
                                          <p:stCondLst>
                                            <p:cond delay="0"/>
                                          </p:stCondLst>
                                        </p:cTn>
                                        <p:tgtEl>
                                          <p:spTgt spid="71"/>
                                        </p:tgtEl>
                                        <p:attrNameLst>
                                          <p:attrName>style.visibility</p:attrName>
                                        </p:attrNameLst>
                                      </p:cBhvr>
                                      <p:to>
                                        <p:strVal val="visible"/>
                                      </p:to>
                                    </p:set>
                                    <p:anim calcmode="lin" valueType="num">
                                      <p:cBhvr>
                                        <p:cTn id="89" dur="500" fill="hold"/>
                                        <p:tgtEl>
                                          <p:spTgt spid="71"/>
                                        </p:tgtEl>
                                        <p:attrNameLst>
                                          <p:attrName>ppt_w</p:attrName>
                                        </p:attrNameLst>
                                      </p:cBhvr>
                                      <p:tavLst>
                                        <p:tav tm="0">
                                          <p:val>
                                            <p:fltVal val="0"/>
                                          </p:val>
                                        </p:tav>
                                        <p:tav tm="100000">
                                          <p:val>
                                            <p:strVal val="#ppt_w"/>
                                          </p:val>
                                        </p:tav>
                                      </p:tavLst>
                                    </p:anim>
                                    <p:anim calcmode="lin" valueType="num">
                                      <p:cBhvr>
                                        <p:cTn id="90" dur="500" fill="hold"/>
                                        <p:tgtEl>
                                          <p:spTgt spid="71"/>
                                        </p:tgtEl>
                                        <p:attrNameLst>
                                          <p:attrName>ppt_h</p:attrName>
                                        </p:attrNameLst>
                                      </p:cBhvr>
                                      <p:tavLst>
                                        <p:tav tm="0">
                                          <p:val>
                                            <p:fltVal val="0"/>
                                          </p:val>
                                        </p:tav>
                                        <p:tav tm="100000">
                                          <p:val>
                                            <p:strVal val="#ppt_h"/>
                                          </p:val>
                                        </p:tav>
                                      </p:tavLst>
                                    </p:anim>
                                    <p:anim calcmode="lin" valueType="num">
                                      <p:cBhvr>
                                        <p:cTn id="91" dur="500" fill="hold"/>
                                        <p:tgtEl>
                                          <p:spTgt spid="71"/>
                                        </p:tgtEl>
                                        <p:attrNameLst>
                                          <p:attrName>style.rotation</p:attrName>
                                        </p:attrNameLst>
                                      </p:cBhvr>
                                      <p:tavLst>
                                        <p:tav tm="0">
                                          <p:val>
                                            <p:fltVal val="360"/>
                                          </p:val>
                                        </p:tav>
                                        <p:tav tm="100000">
                                          <p:val>
                                            <p:fltVal val="0"/>
                                          </p:val>
                                        </p:tav>
                                      </p:tavLst>
                                    </p:anim>
                                    <p:animEffect transition="in" filter="fade">
                                      <p:cBhvr>
                                        <p:cTn id="92" dur="500"/>
                                        <p:tgtEl>
                                          <p:spTgt spid="71"/>
                                        </p:tgtEl>
                                      </p:cBhvr>
                                    </p:animEffect>
                                  </p:childTnLst>
                                </p:cTn>
                              </p:par>
                            </p:childTnLst>
                          </p:cTn>
                        </p:par>
                        <p:par>
                          <p:cTn id="93" fill="hold">
                            <p:stCondLst>
                              <p:cond delay="8500"/>
                            </p:stCondLst>
                            <p:childTnLst>
                              <p:par>
                                <p:cTn id="94" presetID="49" presetClass="entr" presetSubtype="0" decel="100000" fill="hold" grpId="0" nodeType="afterEffect">
                                  <p:stCondLst>
                                    <p:cond delay="0"/>
                                  </p:stCondLst>
                                  <p:childTnLst>
                                    <p:set>
                                      <p:cBhvr>
                                        <p:cTn id="95" dur="1" fill="hold">
                                          <p:stCondLst>
                                            <p:cond delay="0"/>
                                          </p:stCondLst>
                                        </p:cTn>
                                        <p:tgtEl>
                                          <p:spTgt spid="69"/>
                                        </p:tgtEl>
                                        <p:attrNameLst>
                                          <p:attrName>style.visibility</p:attrName>
                                        </p:attrNameLst>
                                      </p:cBhvr>
                                      <p:to>
                                        <p:strVal val="visible"/>
                                      </p:to>
                                    </p:set>
                                    <p:anim calcmode="lin" valueType="num">
                                      <p:cBhvr>
                                        <p:cTn id="96" dur="500" fill="hold"/>
                                        <p:tgtEl>
                                          <p:spTgt spid="69"/>
                                        </p:tgtEl>
                                        <p:attrNameLst>
                                          <p:attrName>ppt_w</p:attrName>
                                        </p:attrNameLst>
                                      </p:cBhvr>
                                      <p:tavLst>
                                        <p:tav tm="0">
                                          <p:val>
                                            <p:fltVal val="0"/>
                                          </p:val>
                                        </p:tav>
                                        <p:tav tm="100000">
                                          <p:val>
                                            <p:strVal val="#ppt_w"/>
                                          </p:val>
                                        </p:tav>
                                      </p:tavLst>
                                    </p:anim>
                                    <p:anim calcmode="lin" valueType="num">
                                      <p:cBhvr>
                                        <p:cTn id="97" dur="500" fill="hold"/>
                                        <p:tgtEl>
                                          <p:spTgt spid="69"/>
                                        </p:tgtEl>
                                        <p:attrNameLst>
                                          <p:attrName>ppt_h</p:attrName>
                                        </p:attrNameLst>
                                      </p:cBhvr>
                                      <p:tavLst>
                                        <p:tav tm="0">
                                          <p:val>
                                            <p:fltVal val="0"/>
                                          </p:val>
                                        </p:tav>
                                        <p:tav tm="100000">
                                          <p:val>
                                            <p:strVal val="#ppt_h"/>
                                          </p:val>
                                        </p:tav>
                                      </p:tavLst>
                                    </p:anim>
                                    <p:anim calcmode="lin" valueType="num">
                                      <p:cBhvr>
                                        <p:cTn id="98" dur="500" fill="hold"/>
                                        <p:tgtEl>
                                          <p:spTgt spid="69"/>
                                        </p:tgtEl>
                                        <p:attrNameLst>
                                          <p:attrName>style.rotation</p:attrName>
                                        </p:attrNameLst>
                                      </p:cBhvr>
                                      <p:tavLst>
                                        <p:tav tm="0">
                                          <p:val>
                                            <p:fltVal val="360"/>
                                          </p:val>
                                        </p:tav>
                                        <p:tav tm="100000">
                                          <p:val>
                                            <p:fltVal val="0"/>
                                          </p:val>
                                        </p:tav>
                                      </p:tavLst>
                                    </p:anim>
                                    <p:animEffect transition="in" filter="fade">
                                      <p:cBhvr>
                                        <p:cTn id="99" dur="500"/>
                                        <p:tgtEl>
                                          <p:spTgt spid="69"/>
                                        </p:tgtEl>
                                      </p:cBhvr>
                                    </p:animEffect>
                                  </p:childTnLst>
                                </p:cTn>
                              </p:par>
                            </p:childTnLst>
                          </p:cTn>
                        </p:par>
                        <p:par>
                          <p:cTn id="100" fill="hold">
                            <p:stCondLst>
                              <p:cond delay="9000"/>
                            </p:stCondLst>
                            <p:childTnLst>
                              <p:par>
                                <p:cTn id="101" presetID="10" presetClass="entr" presetSubtype="0" fill="hold" grpId="0" nodeType="afterEffect">
                                  <p:stCondLst>
                                    <p:cond delay="0"/>
                                  </p:stCondLst>
                                  <p:childTnLst>
                                    <p:set>
                                      <p:cBhvr>
                                        <p:cTn id="102" dur="1" fill="hold">
                                          <p:stCondLst>
                                            <p:cond delay="0"/>
                                          </p:stCondLst>
                                        </p:cTn>
                                        <p:tgtEl>
                                          <p:spTgt spid="81"/>
                                        </p:tgtEl>
                                        <p:attrNameLst>
                                          <p:attrName>style.visibility</p:attrName>
                                        </p:attrNameLst>
                                      </p:cBhvr>
                                      <p:to>
                                        <p:strVal val="visible"/>
                                      </p:to>
                                    </p:set>
                                    <p:animEffect transition="in" filter="fade">
                                      <p:cBhvr>
                                        <p:cTn id="103" dur="500"/>
                                        <p:tgtEl>
                                          <p:spTgt spid="81"/>
                                        </p:tgtEl>
                                      </p:cBhvr>
                                    </p:animEffect>
                                  </p:childTnLst>
                                </p:cTn>
                              </p:par>
                            </p:childTnLst>
                          </p:cTn>
                        </p:par>
                        <p:par>
                          <p:cTn id="104" fill="hold">
                            <p:stCondLst>
                              <p:cond delay="9500"/>
                            </p:stCondLst>
                            <p:childTnLst>
                              <p:par>
                                <p:cTn id="105" presetID="10" presetClass="entr" presetSubtype="0" fill="hold" grpId="0" nodeType="afterEffect">
                                  <p:stCondLst>
                                    <p:cond delay="0"/>
                                  </p:stCondLst>
                                  <p:childTnLst>
                                    <p:set>
                                      <p:cBhvr>
                                        <p:cTn id="106" dur="1" fill="hold">
                                          <p:stCondLst>
                                            <p:cond delay="0"/>
                                          </p:stCondLst>
                                        </p:cTn>
                                        <p:tgtEl>
                                          <p:spTgt spid="80"/>
                                        </p:tgtEl>
                                        <p:attrNameLst>
                                          <p:attrName>style.visibility</p:attrName>
                                        </p:attrNameLst>
                                      </p:cBhvr>
                                      <p:to>
                                        <p:strVal val="visible"/>
                                      </p:to>
                                    </p:set>
                                    <p:animEffect transition="in" filter="fade">
                                      <p:cBhvr>
                                        <p:cTn id="107"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6" grpId="0" animBg="1"/>
      <p:bldP spid="67" grpId="0" animBg="1"/>
      <p:bldP spid="68" grpId="0" animBg="1"/>
      <p:bldP spid="69" grpId="0" animBg="1"/>
      <p:bldP spid="70" grpId="0" animBg="1"/>
      <p:bldP spid="71" grpId="0" animBg="1"/>
      <p:bldP spid="72" grpId="0" animBg="1"/>
      <p:bldP spid="73" grpId="0" animBg="1"/>
      <p:bldP spid="74" grpId="0"/>
      <p:bldP spid="75" grpId="0"/>
      <p:bldP spid="76" grpId="0"/>
      <p:bldP spid="77" grpId="0"/>
      <p:bldP spid="78" grpId="0"/>
      <p:bldP spid="79" grpId="0"/>
      <p:bldP spid="80" grpId="0"/>
      <p:bldP spid="8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4"/>
          <p:cNvSpPr txBox="1">
            <a:spLocks/>
          </p:cNvSpPr>
          <p:nvPr/>
        </p:nvSpPr>
        <p:spPr>
          <a:xfrm>
            <a:off x="886763" y="139598"/>
            <a:ext cx="354234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sym typeface="+mn-ea"/>
              </a:rPr>
              <a:t>1.3.3 系统与控制</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矩形 5"/>
          <p:cNvSpPr/>
          <p:nvPr/>
        </p:nvSpPr>
        <p:spPr>
          <a:xfrm>
            <a:off x="1000087" y="1115995"/>
            <a:ext cx="10858576" cy="5693866"/>
          </a:xfrm>
          <a:prstGeom prst="rect">
            <a:avLst/>
          </a:prstGeom>
        </p:spPr>
        <p:txBody>
          <a:bodyPr wrap="square">
            <a:spAutoFit/>
          </a:bodyPr>
          <a:lstStyle/>
          <a:p>
            <a:r>
              <a:rPr lang="zh-CN" altLang="en-US" sz="2400" b="1" dirty="0" smtClean="0">
                <a:solidFill>
                  <a:schemeClr val="accent1">
                    <a:lumMod val="75000"/>
                  </a:schemeClr>
                </a:solidFill>
              </a:rPr>
              <a:t>系统：</a:t>
            </a:r>
            <a:r>
              <a:rPr lang="zh-CN" altLang="en-US" sz="2000" dirty="0" smtClean="0"/>
              <a:t>泛指由一群有关连的个体组成，根据预先编排好的规则工作，能完成个别元件不能单独完成的工作的群体。系统分为自然系统与人为系统两大类。一群有相互关联的个体组成的集合称为系统。</a:t>
            </a:r>
          </a:p>
          <a:p>
            <a:r>
              <a:rPr lang="zh-CN" altLang="en-US" sz="2000" dirty="0" smtClean="0"/>
              <a:t>中国学者钱学森认为：系统是由相互作用相互依赖的若干组成部分结合而成的，具有特定功能的有机整体，而且这个有机整体又是它从属的更大系统的组成部分。英文中系统（system）一词来源于古代希腊文（systεmα）意为部分组成的整体。系统的定义应该包含一切系统所共有的特性。一般系统论创始人贝塔朗菲定义：“系统是相互联系相互作用的诸元素的综合体”[2]。这个定义强调元素间的相互作用以及系统对元素的整合作用。可以表述为：定义1.如果对象集S满足下列两个条件</a:t>
            </a:r>
          </a:p>
          <a:p>
            <a:r>
              <a:rPr lang="zh-CN" altLang="en-US" sz="2000" dirty="0" smtClean="0"/>
              <a:t>（1）S中至少包含两个不同元素</a:t>
            </a:r>
          </a:p>
          <a:p>
            <a:r>
              <a:rPr lang="zh-CN" altLang="en-US" sz="2000" dirty="0" smtClean="0"/>
              <a:t>（2）S中的元素按一定方式相互联系</a:t>
            </a:r>
          </a:p>
          <a:p>
            <a:r>
              <a:rPr lang="zh-CN" altLang="en-US" sz="2000" dirty="0" smtClean="0"/>
              <a:t>则称S为一个系统，S的元素为系统的组分。</a:t>
            </a:r>
          </a:p>
          <a:p>
            <a:r>
              <a:rPr lang="zh-CN" altLang="en-US" sz="2000" dirty="0" smtClean="0"/>
              <a:t>这个定义指出了系统的三个特性：</a:t>
            </a:r>
            <a:r>
              <a:rPr lang="zh-CN" altLang="en-US" sz="2000" b="1" dirty="0" smtClean="0">
                <a:solidFill>
                  <a:schemeClr val="accent1">
                    <a:lumMod val="75000"/>
                  </a:schemeClr>
                </a:solidFill>
              </a:rPr>
              <a:t>一多元性，系统是多样性的统一，差异性的统一。二相关性，系统不存在孤立元素组分，所有元素或组分间相互依存、相互作用、相互制约。三整体性，系统是所有元素构成的复合统一整体。这个定义说明了一般系统的基本特征，将系统与非系统区别开来，但对于定义复杂系统有着局限性。</a:t>
            </a:r>
            <a:r>
              <a:rPr lang="zh-CN" altLang="en-US" sz="2000" dirty="0" smtClean="0"/>
              <a:t>另外严格意义上现实世界的“非系统”是不存在的，构成整体的而没有联系性的多元集是不存在的。对于一些群体中元素间联系微弱，从而可以忽略这种联系，我们把它视为二类非系统。</a:t>
            </a:r>
            <a:endParaRPr lang="zh-CN" altLang="en-US" sz="2000" dirty="0"/>
          </a:p>
        </p:txBody>
      </p:sp>
    </p:spTree>
    <p:extLst>
      <p:ext uri="{BB962C8B-B14F-4D97-AF65-F5344CB8AC3E}">
        <p14:creationId xmlns:p14="http://schemas.microsoft.com/office/powerpoint/2010/main" xmlns="" val="1673884663"/>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4"/>
          <p:cNvSpPr txBox="1">
            <a:spLocks/>
          </p:cNvSpPr>
          <p:nvPr/>
        </p:nvSpPr>
        <p:spPr>
          <a:xfrm>
            <a:off x="886763" y="139598"/>
            <a:ext cx="354234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sym typeface="+mn-ea"/>
              </a:rPr>
              <a:t>1.3.3 系统与控制</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nvSpPr>
        <p:spPr>
          <a:xfrm>
            <a:off x="857211" y="1330309"/>
            <a:ext cx="11430079" cy="4154984"/>
          </a:xfrm>
          <a:prstGeom prst="rect">
            <a:avLst/>
          </a:prstGeom>
        </p:spPr>
        <p:txBody>
          <a:bodyPr wrap="square">
            <a:spAutoFit/>
          </a:bodyPr>
          <a:lstStyle/>
          <a:p>
            <a:r>
              <a:rPr lang="zh-CN" altLang="en-US" sz="2400" dirty="0" smtClean="0">
                <a:sym typeface="+mn-ea"/>
              </a:rPr>
              <a:t>列举一些思想家和未来学家对系统的概念描述（来源于维基百科）：</a:t>
            </a:r>
            <a:endParaRPr lang="zh-CN" altLang="en-US" sz="2400" dirty="0" smtClean="0"/>
          </a:p>
          <a:p>
            <a:r>
              <a:rPr lang="zh-CN" altLang="en-US" sz="2400" dirty="0" smtClean="0">
                <a:sym typeface="+mn-ea"/>
              </a:rPr>
              <a:t>1．系统是一个动态和复杂的整体，相互作用结构和功能的单位。</a:t>
            </a:r>
            <a:endParaRPr lang="zh-CN" altLang="en-US" sz="2400" dirty="0" smtClean="0"/>
          </a:p>
          <a:p>
            <a:r>
              <a:rPr lang="zh-CN" altLang="en-US" sz="2400" dirty="0" smtClean="0">
                <a:sym typeface="+mn-ea"/>
              </a:rPr>
              <a:t>2．系统是能量、物质、信息流不同要素所构成。</a:t>
            </a:r>
            <a:endParaRPr lang="zh-CN" altLang="en-US" sz="2400" dirty="0" smtClean="0"/>
          </a:p>
          <a:p>
            <a:r>
              <a:rPr lang="zh-CN" altLang="en-US" sz="2400" dirty="0" smtClean="0">
                <a:sym typeface="+mn-ea"/>
              </a:rPr>
              <a:t>3．系统往往由寻求平衡的实体构成，并显示出震荡、混沌或指数行为。</a:t>
            </a:r>
            <a:endParaRPr lang="zh-CN" altLang="en-US" sz="2400" dirty="0" smtClean="0"/>
          </a:p>
          <a:p>
            <a:r>
              <a:rPr lang="zh-CN" altLang="en-US" sz="2400" dirty="0" smtClean="0">
                <a:sym typeface="+mn-ea"/>
              </a:rPr>
              <a:t>4．一个整体系统是任何相互依存的集或群暂时的互动部分。</a:t>
            </a:r>
            <a:endParaRPr lang="zh-CN" altLang="en-US" sz="2400" dirty="0" smtClean="0"/>
          </a:p>
          <a:p>
            <a:r>
              <a:rPr lang="zh-CN" altLang="en-US" sz="2400" dirty="0" smtClean="0">
                <a:sym typeface="+mn-ea"/>
              </a:rPr>
              <a:t>笔者认为第4种概念描述比较合理性。</a:t>
            </a:r>
            <a:r>
              <a:rPr lang="zh-CN" altLang="en-US" sz="2400" b="1" dirty="0" smtClean="0">
                <a:solidFill>
                  <a:schemeClr val="accent1">
                    <a:lumMod val="75000"/>
                  </a:schemeClr>
                </a:solidFill>
                <a:sym typeface="+mn-ea"/>
              </a:rPr>
              <a:t>‘部分’</a:t>
            </a:r>
            <a:r>
              <a:rPr lang="zh-CN" altLang="en-US" sz="2400" dirty="0" smtClean="0">
                <a:sym typeface="+mn-ea"/>
              </a:rPr>
              <a:t>又是由系统本身和其他部分所组成，这个系统又同时是构成其他系统的部分或“子整体”。既归纳了系统的一般特征，又引入了时空与动态观念，也就是说任何系统都不是永恒的，是暂时的、动态的。</a:t>
            </a:r>
            <a:endParaRPr lang="zh-CN" altLang="en-US" sz="2400" dirty="0" smtClean="0"/>
          </a:p>
          <a:p>
            <a:r>
              <a:rPr lang="zh-CN" altLang="en-US" sz="2400" dirty="0" smtClean="0">
                <a:sym typeface="+mn-ea"/>
              </a:rPr>
              <a:t>系统是普遍存在的，在宇宙间，从基本粒子到河外星系，从人类社会到人的思维，从无机界到有机界，从自然科学到社会科学，系统无所不在。按宏观层面分类，它大致可以分为自然系统、人工系统、复合系统</a:t>
            </a:r>
            <a:endParaRPr lang="zh-CN" altLang="en-US" sz="2400" dirty="0"/>
          </a:p>
        </p:txBody>
      </p:sp>
    </p:spTree>
    <p:extLst>
      <p:ext uri="{BB962C8B-B14F-4D97-AF65-F5344CB8AC3E}">
        <p14:creationId xmlns:p14="http://schemas.microsoft.com/office/powerpoint/2010/main" xmlns="" val="1673884663"/>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94" y="448"/>
            <a:ext cx="12857163" cy="7231757"/>
          </a:xfrm>
          <a:prstGeom prst="rect">
            <a:avLst/>
          </a:prstGeom>
          <a:blipFill dpi="0" rotWithShape="1">
            <a:blip r:embed="rId3" cstate="screen">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95" y="2397128"/>
            <a:ext cx="12857163" cy="2303972"/>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Freeform 6"/>
          <p:cNvSpPr>
            <a:spLocks/>
          </p:cNvSpPr>
          <p:nvPr/>
        </p:nvSpPr>
        <p:spPr bwMode="auto">
          <a:xfrm>
            <a:off x="2463677" y="1905597"/>
            <a:ext cx="2842657" cy="3533610"/>
          </a:xfrm>
          <a:custGeom>
            <a:avLst/>
            <a:gdLst>
              <a:gd name="T0" fmla="*/ 1130 w 1696"/>
              <a:gd name="T1" fmla="*/ 0 h 2108"/>
              <a:gd name="T2" fmla="*/ 1696 w 1696"/>
              <a:gd name="T3" fmla="*/ 978 h 2108"/>
              <a:gd name="T4" fmla="*/ 566 w 1696"/>
              <a:gd name="T5" fmla="*/ 2108 h 2108"/>
              <a:gd name="T6" fmla="*/ 0 w 1696"/>
              <a:gd name="T7" fmla="*/ 1956 h 2108"/>
            </a:gdLst>
            <a:ahLst/>
            <a:cxnLst>
              <a:cxn ang="0">
                <a:pos x="T0" y="T1"/>
              </a:cxn>
              <a:cxn ang="0">
                <a:pos x="T2" y="T3"/>
              </a:cxn>
              <a:cxn ang="0">
                <a:pos x="T4" y="T5"/>
              </a:cxn>
              <a:cxn ang="0">
                <a:pos x="T6" y="T7"/>
              </a:cxn>
            </a:cxnLst>
            <a:rect l="0" t="0" r="r" b="b"/>
            <a:pathLst>
              <a:path w="1696" h="2108">
                <a:moveTo>
                  <a:pt x="1130" y="0"/>
                </a:moveTo>
                <a:cubicBezTo>
                  <a:pt x="1468" y="195"/>
                  <a:pt x="1696" y="560"/>
                  <a:pt x="1696" y="978"/>
                </a:cubicBezTo>
                <a:cubicBezTo>
                  <a:pt x="1696" y="1602"/>
                  <a:pt x="1190" y="2108"/>
                  <a:pt x="566" y="2108"/>
                </a:cubicBezTo>
                <a:cubicBezTo>
                  <a:pt x="360" y="2108"/>
                  <a:pt x="167" y="2052"/>
                  <a:pt x="0" y="1956"/>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3" name="Freeform 7"/>
          <p:cNvSpPr>
            <a:spLocks/>
          </p:cNvSpPr>
          <p:nvPr/>
        </p:nvSpPr>
        <p:spPr bwMode="auto">
          <a:xfrm>
            <a:off x="1519475" y="1652839"/>
            <a:ext cx="2837635" cy="3531936"/>
          </a:xfrm>
          <a:custGeom>
            <a:avLst/>
            <a:gdLst>
              <a:gd name="T0" fmla="*/ 563 w 1693"/>
              <a:gd name="T1" fmla="*/ 2107 h 2107"/>
              <a:gd name="T2" fmla="*/ 0 w 1693"/>
              <a:gd name="T3" fmla="*/ 1129 h 2107"/>
              <a:gd name="T4" fmla="*/ 1129 w 1693"/>
              <a:gd name="T5" fmla="*/ 0 h 2107"/>
              <a:gd name="T6" fmla="*/ 1693 w 1693"/>
              <a:gd name="T7" fmla="*/ 151 h 2107"/>
            </a:gdLst>
            <a:ahLst/>
            <a:cxnLst>
              <a:cxn ang="0">
                <a:pos x="T0" y="T1"/>
              </a:cxn>
              <a:cxn ang="0">
                <a:pos x="T2" y="T3"/>
              </a:cxn>
              <a:cxn ang="0">
                <a:pos x="T4" y="T5"/>
              </a:cxn>
              <a:cxn ang="0">
                <a:pos x="T6" y="T7"/>
              </a:cxn>
            </a:cxnLst>
            <a:rect l="0" t="0" r="r" b="b"/>
            <a:pathLst>
              <a:path w="1693" h="2107">
                <a:moveTo>
                  <a:pt x="563" y="2107"/>
                </a:moveTo>
                <a:cubicBezTo>
                  <a:pt x="227" y="1911"/>
                  <a:pt x="0" y="1547"/>
                  <a:pt x="0" y="1129"/>
                </a:cubicBezTo>
                <a:cubicBezTo>
                  <a:pt x="0" y="506"/>
                  <a:pt x="506" y="0"/>
                  <a:pt x="1129" y="0"/>
                </a:cubicBezTo>
                <a:cubicBezTo>
                  <a:pt x="1335" y="0"/>
                  <a:pt x="1527" y="55"/>
                  <a:pt x="1693" y="151"/>
                </a:cubicBezTo>
              </a:path>
            </a:pathLst>
          </a:custGeom>
          <a:noFill/>
          <a:ln w="2" cap="flat">
            <a:solidFill>
              <a:srgbClr val="CB10D7"/>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6417" tIns="48208" rIns="96417" bIns="48208" numCol="1" anchor="t" anchorCtr="0" compatLnSpc="1">
            <a:prstTxWarp prst="textNoShape">
              <a:avLst/>
            </a:prstTxWarp>
          </a:bodyPr>
          <a:lstStyle/>
          <a:p>
            <a:endParaRPr lang="zh-CN" altLang="en-US"/>
          </a:p>
        </p:txBody>
      </p:sp>
      <p:grpSp>
        <p:nvGrpSpPr>
          <p:cNvPr id="2" name="组合 1"/>
          <p:cNvGrpSpPr/>
          <p:nvPr/>
        </p:nvGrpSpPr>
        <p:grpSpPr>
          <a:xfrm>
            <a:off x="1181302" y="4046"/>
            <a:ext cx="4707627" cy="7239631"/>
            <a:chOff x="1180653" y="3598"/>
            <a:chExt cx="4708208" cy="7240525"/>
          </a:xfrm>
        </p:grpSpPr>
        <p:sp>
          <p:nvSpPr>
            <p:cNvPr id="11" name="椭圆 10"/>
            <p:cNvSpPr/>
            <p:nvPr/>
          </p:nvSpPr>
          <p:spPr>
            <a:xfrm>
              <a:off x="1491196" y="1622620"/>
              <a:ext cx="3817980" cy="3817483"/>
            </a:xfrm>
            <a:prstGeom prst="ellipse">
              <a:avLst/>
            </a:prstGeom>
            <a:gradFill flip="none" rotWithShape="1">
              <a:gsLst>
                <a:gs pos="49000">
                  <a:schemeClr val="bg1">
                    <a:lumMod val="93000"/>
                  </a:schemeClr>
                </a:gs>
                <a:gs pos="0">
                  <a:srgbClr val="E2E2E2">
                    <a:lumMod val="85000"/>
                  </a:srgbClr>
                </a:gs>
                <a:gs pos="100000">
                  <a:schemeClr val="bg1"/>
                </a:gs>
              </a:gsLst>
              <a:lin ang="2700000" scaled="1"/>
              <a:tileRect/>
            </a:gradFill>
            <a:ln w="38100">
              <a:solidFill>
                <a:schemeClr val="accent1"/>
              </a:solidFill>
            </a:ln>
            <a:effectLst>
              <a:outerShdw blurRad="368300" dist="584200" dir="2700000" algn="tr" rotWithShape="0">
                <a:prstClr val="black">
                  <a:alpha val="20000"/>
                </a:prstClr>
              </a:outerShdw>
            </a:effectLst>
            <a:scene3d>
              <a:camera prst="orthographicFront"/>
              <a:lightRig rig="threePt" dir="t"/>
            </a:scene3d>
            <a:sp3d prstMaterial="metal"/>
          </p:spPr>
          <p:style>
            <a:lnRef idx="2">
              <a:schemeClr val="accent1">
                <a:shade val="50000"/>
              </a:schemeClr>
            </a:lnRef>
            <a:fillRef idx="1">
              <a:schemeClr val="accent1"/>
            </a:fillRef>
            <a:effectRef idx="0">
              <a:schemeClr val="accent1"/>
            </a:effectRef>
            <a:fontRef idx="minor">
              <a:schemeClr val="lt1"/>
            </a:fontRef>
          </p:style>
          <p:txBody>
            <a:bodyPr lIns="0" tIns="48208" rIns="0" bIns="48208" rtlCol="0" anchor="ctr"/>
            <a:lstStyle/>
            <a:p>
              <a:pPr lvl="0" algn="ctr"/>
              <a:r>
                <a:rPr lang="en-US" altLang="zh-CN" sz="3200" b="1" dirty="0" smtClean="0">
                  <a:ln w="12700">
                    <a:noFill/>
                  </a:ln>
                  <a:solidFill>
                    <a:schemeClr val="accent1"/>
                  </a:solidFill>
                  <a:latin typeface="Impact" panose="020B0806030902050204" pitchFamily="34" charset="0"/>
                  <a:ea typeface="微软雅黑" pitchFamily="34" charset="-122"/>
                </a:rPr>
                <a:t>1.4  </a:t>
              </a:r>
              <a:r>
                <a:rPr lang="zh-CN" altLang="en-US" sz="3200" b="1" dirty="0" smtClean="0">
                  <a:ln w="12700">
                    <a:noFill/>
                  </a:ln>
                  <a:solidFill>
                    <a:schemeClr val="accent1"/>
                  </a:solidFill>
                  <a:latin typeface="Impact" panose="020B0806030902050204" pitchFamily="34" charset="0"/>
                  <a:ea typeface="微软雅黑" pitchFamily="34" charset="-122"/>
                </a:rPr>
                <a:t>创造的基础</a:t>
              </a:r>
              <a:endParaRPr lang="zh-CN" altLang="en-US" sz="3200" b="1" dirty="0">
                <a:ln w="12700">
                  <a:noFill/>
                </a:ln>
                <a:solidFill>
                  <a:schemeClr val="accent1"/>
                </a:solidFill>
                <a:latin typeface="Impact" panose="020B0806030902050204" pitchFamily="34" charset="0"/>
                <a:ea typeface="微软雅黑" pitchFamily="34" charset="-122"/>
              </a:endParaRPr>
            </a:p>
          </p:txBody>
        </p:sp>
        <p:sp>
          <p:nvSpPr>
            <p:cNvPr id="14" name="Line 8"/>
            <p:cNvSpPr>
              <a:spLocks noChangeShapeType="1"/>
            </p:cNvSpPr>
            <p:nvPr/>
          </p:nvSpPr>
          <p:spPr bwMode="auto">
            <a:xfrm flipH="1" flipV="1">
              <a:off x="1180653" y="3598"/>
              <a:ext cx="3182897" cy="1905136"/>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sp>
          <p:nvSpPr>
            <p:cNvPr id="15" name="Line 9"/>
            <p:cNvSpPr>
              <a:spLocks noChangeShapeType="1"/>
            </p:cNvSpPr>
            <p:nvPr/>
          </p:nvSpPr>
          <p:spPr bwMode="auto">
            <a:xfrm flipH="1" flipV="1">
              <a:off x="2454815" y="5178272"/>
              <a:ext cx="3434046" cy="2065851"/>
            </a:xfrm>
            <a:prstGeom prst="line">
              <a:avLst/>
            </a:prstGeom>
            <a:noFill/>
            <a:ln w="2" cap="flat">
              <a:solidFill>
                <a:schemeClr val="accent1"/>
              </a:solidFill>
              <a:prstDash val="solid"/>
              <a:miter lim="800000"/>
              <a:headEnd/>
              <a:tailEnd/>
            </a:ln>
            <a:extLst>
              <a:ext uri="{909E8E84-426E-40DD-AFC4-6F175D3DCCD1}">
                <a14:hiddenFill xmlns:a14="http://schemas.microsoft.com/office/drawing/2010/main" xmlns="">
                  <a:noFill/>
                </a14:hiddenFill>
              </a:ext>
            </a:extLst>
          </p:spPr>
          <p:txBody>
            <a:bodyPr vert="horz" wrap="square" lIns="96417" tIns="48208" rIns="96417" bIns="48208" numCol="1" anchor="t" anchorCtr="0" compatLnSpc="1">
              <a:prstTxWarp prst="textNoShape">
                <a:avLst/>
              </a:prstTxWarp>
            </a:bodyPr>
            <a:lstStyle/>
            <a:p>
              <a:endParaRPr lang="zh-CN" altLang="en-US"/>
            </a:p>
          </p:txBody>
        </p:sp>
      </p:grpSp>
      <p:cxnSp>
        <p:nvCxnSpPr>
          <p:cNvPr id="17" name="直接连接符 16"/>
          <p:cNvCxnSpPr>
            <a:endCxn id="4" idx="0"/>
          </p:cNvCxnSpPr>
          <p:nvPr/>
        </p:nvCxnSpPr>
        <p:spPr>
          <a:xfrm flipV="1">
            <a:off x="6429376" y="2397128"/>
            <a:ext cx="0" cy="2303972"/>
          </a:xfrm>
          <a:prstGeom prst="line">
            <a:avLst/>
          </a:prstGeom>
          <a:ln w="12700">
            <a:solidFill>
              <a:srgbClr val="CB10D7"/>
            </a:solidFill>
            <a:prstDash val="dash"/>
          </a:ln>
        </p:spPr>
        <p:style>
          <a:lnRef idx="1">
            <a:schemeClr val="accent1"/>
          </a:lnRef>
          <a:fillRef idx="0">
            <a:schemeClr val="accent1"/>
          </a:fillRef>
          <a:effectRef idx="0">
            <a:schemeClr val="accent1"/>
          </a:effectRef>
          <a:fontRef idx="minor">
            <a:schemeClr val="tx1"/>
          </a:fontRef>
        </p:style>
      </p:cxnSp>
      <p:sp>
        <p:nvSpPr>
          <p:cNvPr id="29" name="矩形 28"/>
          <p:cNvSpPr/>
          <p:nvPr/>
        </p:nvSpPr>
        <p:spPr>
          <a:xfrm>
            <a:off x="7005369" y="3003360"/>
            <a:ext cx="2921634" cy="1200329"/>
          </a:xfrm>
          <a:prstGeom prst="rect">
            <a:avLst/>
          </a:prstGeom>
          <a:effectLst/>
        </p:spPr>
        <p:txBody>
          <a:bodyPr wrap="none">
            <a:spAutoFit/>
          </a:bodyPr>
          <a:lstStyle/>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1.4.1 </a:t>
            </a:r>
            <a:r>
              <a:rPr lang="zh-CN" altLang="en-US" sz="2400" b="1" spc="300" dirty="0" smtClean="0">
                <a:latin typeface="Franklin Gothic Medium" panose="020B0603020102020204" pitchFamily="34" charset="0"/>
                <a:ea typeface="微软雅黑" panose="020B0503020204020204" pitchFamily="34" charset="-122"/>
              </a:rPr>
              <a:t>原创的动力</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1.4.2 </a:t>
            </a:r>
            <a:r>
              <a:rPr lang="zh-CN" altLang="en-US" sz="2400" b="1" spc="300" dirty="0" smtClean="0">
                <a:latin typeface="Franklin Gothic Medium" panose="020B0603020102020204" pitchFamily="34" charset="0"/>
                <a:ea typeface="微软雅黑" panose="020B0503020204020204" pitchFamily="34" charset="-122"/>
              </a:rPr>
              <a:t>积累的环境</a:t>
            </a:r>
            <a:endParaRPr lang="en-US" altLang="zh-CN" sz="2400" b="1" spc="300" dirty="0" smtClean="0">
              <a:latin typeface="Franklin Gothic Medium" panose="020B0603020102020204" pitchFamily="34" charset="0"/>
              <a:ea typeface="微软雅黑" panose="020B0503020204020204" pitchFamily="34" charset="-122"/>
            </a:endParaRPr>
          </a:p>
          <a:p>
            <a:pPr fontAlgn="auto">
              <a:spcBef>
                <a:spcPts val="0"/>
              </a:spcBef>
              <a:spcAft>
                <a:spcPts val="0"/>
              </a:spcAft>
              <a:defRPr/>
            </a:pPr>
            <a:r>
              <a:rPr lang="en-US" altLang="zh-CN" sz="2400" b="1" spc="300" dirty="0" smtClean="0">
                <a:latin typeface="Franklin Gothic Medium" panose="020B0603020102020204" pitchFamily="34" charset="0"/>
                <a:ea typeface="微软雅黑" panose="020B0503020204020204" pitchFamily="34" charset="-122"/>
              </a:rPr>
              <a:t>1.4.3 </a:t>
            </a:r>
            <a:r>
              <a:rPr lang="zh-CN" altLang="en-US" sz="2400" b="1" spc="300" dirty="0" smtClean="0">
                <a:latin typeface="Franklin Gothic Medium" panose="020B0603020102020204" pitchFamily="34" charset="0"/>
                <a:ea typeface="微软雅黑" panose="020B0503020204020204" pitchFamily="34" charset="-122"/>
              </a:rPr>
              <a:t>一年的转化</a:t>
            </a:r>
            <a:endParaRPr lang="zh-CN" altLang="en-US" sz="2400" b="1" spc="300" dirty="0">
              <a:latin typeface="Franklin Gothic Medium" panose="020B0603020102020204" pitchFamily="34" charset="0"/>
              <a:ea typeface="微软雅黑" panose="020B0503020204020204" pitchFamily="34" charset="-122"/>
            </a:endParaRPr>
          </a:p>
        </p:txBody>
      </p:sp>
    </p:spTree>
    <p:extLst>
      <p:ext uri="{BB962C8B-B14F-4D97-AF65-F5344CB8AC3E}">
        <p14:creationId xmlns:p14="http://schemas.microsoft.com/office/powerpoint/2010/main" xmlns="" val="56318802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up)">
                                      <p:cBhvr>
                                        <p:cTn id="17" dur="500"/>
                                        <p:tgtEl>
                                          <p:spTgt spid="12"/>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par>
                                <p:cTn id="27" presetID="22" presetClass="exit" presetSubtype="1" fill="hold" grpId="1" nodeType="withEffect">
                                  <p:stCondLst>
                                    <p:cond delay="800"/>
                                  </p:stCondLst>
                                  <p:childTnLst>
                                    <p:animEffect transition="out" filter="wipe(up)">
                                      <p:cBhvr>
                                        <p:cTn id="28" dur="400"/>
                                        <p:tgtEl>
                                          <p:spTgt spid="12"/>
                                        </p:tgtEl>
                                      </p:cBhvr>
                                    </p:animEffect>
                                    <p:set>
                                      <p:cBhvr>
                                        <p:cTn id="29" dur="1" fill="hold">
                                          <p:stCondLst>
                                            <p:cond delay="399"/>
                                          </p:stCondLst>
                                        </p:cTn>
                                        <p:tgtEl>
                                          <p:spTgt spid="12"/>
                                        </p:tgtEl>
                                        <p:attrNameLst>
                                          <p:attrName>style.visibility</p:attrName>
                                        </p:attrNameLst>
                                      </p:cBhvr>
                                      <p:to>
                                        <p:strVal val="hidden"/>
                                      </p:to>
                                    </p:set>
                                  </p:childTnLst>
                                </p:cTn>
                              </p:par>
                              <p:par>
                                <p:cTn id="30" presetID="22" presetClass="exit" presetSubtype="4" fill="hold" grpId="1" nodeType="withEffect">
                                  <p:stCondLst>
                                    <p:cond delay="800"/>
                                  </p:stCondLst>
                                  <p:childTnLst>
                                    <p:animEffect transition="out" filter="wipe(down)">
                                      <p:cBhvr>
                                        <p:cTn id="31" dur="400"/>
                                        <p:tgtEl>
                                          <p:spTgt spid="13"/>
                                        </p:tgtEl>
                                      </p:cBhvr>
                                    </p:animEffect>
                                    <p:set>
                                      <p:cBhvr>
                                        <p:cTn id="32" dur="1" fill="hold">
                                          <p:stCondLst>
                                            <p:cond delay="399"/>
                                          </p:stCondLst>
                                        </p:cTn>
                                        <p:tgtEl>
                                          <p:spTgt spid="13"/>
                                        </p:tgtEl>
                                        <p:attrNameLst>
                                          <p:attrName>style.visibility</p:attrName>
                                        </p:attrNameLst>
                                      </p:cBhvr>
                                      <p:to>
                                        <p:strVal val="hidden"/>
                                      </p:to>
                                    </p:set>
                                  </p:childTnLst>
                                </p:cTn>
                              </p:par>
                            </p:childTnLst>
                          </p:cTn>
                        </p:par>
                        <p:par>
                          <p:cTn id="33" fill="hold">
                            <p:stCondLst>
                              <p:cond delay="2700"/>
                            </p:stCondLst>
                            <p:childTnLst>
                              <p:par>
                                <p:cTn id="34" presetID="22" presetClass="entr" presetSubtype="4" fill="hold"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down)">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12" grpId="0" animBg="1"/>
      <p:bldP spid="12" grpId="1" animBg="1"/>
      <p:bldP spid="13" grpId="0" animBg="1"/>
      <p:bldP spid="13"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4"/>
          <p:cNvSpPr txBox="1">
            <a:spLocks/>
          </p:cNvSpPr>
          <p:nvPr/>
        </p:nvSpPr>
        <p:spPr>
          <a:xfrm>
            <a:off x="886763" y="139598"/>
            <a:ext cx="354234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sym typeface="+mn-ea"/>
              </a:rPr>
              <a:t>1.</a:t>
            </a:r>
            <a:r>
              <a:rPr lang="en-US" altLang="zh-CN" sz="2800" b="1" dirty="0" smtClean="0">
                <a:solidFill>
                  <a:schemeClr val="accent1">
                    <a:lumMod val="75000"/>
                  </a:schemeClr>
                </a:solidFill>
                <a:sym typeface="+mn-ea"/>
              </a:rPr>
              <a:t>4  </a:t>
            </a:r>
            <a:r>
              <a:rPr lang="zh-CN" altLang="en-US" sz="2800" b="1" dirty="0" smtClean="0">
                <a:solidFill>
                  <a:schemeClr val="accent1">
                    <a:lumMod val="75000"/>
                  </a:schemeClr>
                </a:solidFill>
                <a:sym typeface="+mn-ea"/>
              </a:rPr>
              <a:t>创造的基础</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标题 4"/>
          <p:cNvSpPr txBox="1">
            <a:spLocks/>
          </p:cNvSpPr>
          <p:nvPr/>
        </p:nvSpPr>
        <p:spPr>
          <a:xfrm>
            <a:off x="714335" y="1901813"/>
            <a:ext cx="1014419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400" dirty="0" smtClean="0"/>
              <a:t>      创造即做出前所未有的事情。只有通过人脑的思维，确定针对某种事物创造的发展概念和具体工作方法，通过艰苦的脑力劳动和所有必须的实践，才能完成特定的创造。可见创造的基本在于人本身心智与体能发挥的潜在素质。</a:t>
            </a:r>
          </a:p>
          <a:p>
            <a:pPr algn="l">
              <a:lnSpc>
                <a:spcPct val="120000"/>
              </a:lnSpc>
            </a:pP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55651" name="Picture 3" descr="http://imgsrc.baidu.com/imgad/pic/item/e850352ac65c1038a2c69effb9119313b07e8957.jpg"/>
          <p:cNvPicPr>
            <a:picLocks noChangeAspect="1" noChangeArrowheads="1"/>
          </p:cNvPicPr>
          <p:nvPr/>
        </p:nvPicPr>
        <p:blipFill>
          <a:blip r:embed="rId3"/>
          <a:srcRect/>
          <a:stretch>
            <a:fillRect/>
          </a:stretch>
        </p:blipFill>
        <p:spPr bwMode="auto">
          <a:xfrm>
            <a:off x="4571987" y="2616193"/>
            <a:ext cx="6929486" cy="4159046"/>
          </a:xfrm>
          <a:prstGeom prst="rect">
            <a:avLst/>
          </a:prstGeom>
          <a:noFill/>
        </p:spPr>
      </p:pic>
    </p:spTree>
    <p:extLst>
      <p:ext uri="{BB962C8B-B14F-4D97-AF65-F5344CB8AC3E}">
        <p14:creationId xmlns:p14="http://schemas.microsoft.com/office/powerpoint/2010/main" xmlns="" val="1673884663"/>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标题 4"/>
          <p:cNvSpPr txBox="1">
            <a:spLocks/>
          </p:cNvSpPr>
          <p:nvPr/>
        </p:nvSpPr>
        <p:spPr>
          <a:xfrm>
            <a:off x="886763" y="139598"/>
            <a:ext cx="354234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sym typeface="+mn-ea"/>
              </a:rPr>
              <a:t>1.</a:t>
            </a:r>
            <a:r>
              <a:rPr lang="en-US" altLang="zh-CN" sz="2800" b="1" dirty="0" smtClean="0">
                <a:solidFill>
                  <a:schemeClr val="accent1">
                    <a:lumMod val="75000"/>
                  </a:schemeClr>
                </a:solidFill>
                <a:sym typeface="+mn-ea"/>
              </a:rPr>
              <a:t>4.1 </a:t>
            </a:r>
            <a:r>
              <a:rPr lang="zh-CN" altLang="en-US" sz="2800" b="1" dirty="0" smtClean="0">
                <a:solidFill>
                  <a:schemeClr val="accent1">
                    <a:lumMod val="75000"/>
                  </a:schemeClr>
                </a:solidFill>
                <a:sym typeface="+mn-ea"/>
              </a:rPr>
              <a:t>创造的动力</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标题 4"/>
          <p:cNvSpPr txBox="1">
            <a:spLocks/>
          </p:cNvSpPr>
          <p:nvPr/>
        </p:nvSpPr>
        <p:spPr>
          <a:xfrm>
            <a:off x="714335" y="1901813"/>
            <a:ext cx="1014419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标题 4"/>
          <p:cNvSpPr txBox="1">
            <a:spLocks/>
          </p:cNvSpPr>
          <p:nvPr/>
        </p:nvSpPr>
        <p:spPr>
          <a:xfrm>
            <a:off x="428583" y="1044557"/>
            <a:ext cx="11715832" cy="5072098"/>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1793" name="Rectangle 1"/>
          <p:cNvSpPr>
            <a:spLocks noChangeArrowheads="1"/>
          </p:cNvSpPr>
          <p:nvPr/>
        </p:nvSpPr>
        <p:spPr bwMode="auto">
          <a:xfrm>
            <a:off x="214269" y="800120"/>
            <a:ext cx="12430212" cy="64940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kumimoji="0" lang="zh-CN" sz="24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rPr>
              <a:t>原创的动力</a:t>
            </a:r>
            <a:r>
              <a:rPr kumimoji="0" lang="zh-CN" altLang="en-US" sz="24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rPr>
              <a:t>：</a:t>
            </a:r>
            <a:endParaRPr kumimoji="0" lang="en-US" altLang="zh-CN" sz="24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endParaRPr>
          </a:p>
          <a:p>
            <a:r>
              <a:rPr kumimoji="0" 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既然创造的基础在于人本身心智与体能发挥的潜在素质。那么如何发觉自身所具有的这种创造潜质，就成为每一个人立志以创造为业的艺术设计师所最关心的问题。</a:t>
            </a:r>
            <a:endParaRPr kumimoji="0" lang="en-US" altLang="zh-CN" sz="20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r>
              <a:rPr lang="zh-CN" altLang="en-US" sz="2000" dirty="0" smtClean="0"/>
              <a:t>所谓动力，无非是两种解释：可使机械运转做功的力量，如水力、风力、热力、蓄力等；比喻推动事物运动和发展的力量。显然前者是客观存在，后者是主观意识。在认识原创动力这样一个敏感问题上，持唯物辩证的态度应该是符合事物发展的基本规律。</a:t>
            </a:r>
            <a:endParaRPr lang="en-US" altLang="zh-CN" sz="2000" dirty="0" smtClean="0"/>
          </a:p>
          <a:p>
            <a:r>
              <a:rPr lang="zh-CN" altLang="en-US" sz="2400" b="1" dirty="0" smtClean="0">
                <a:solidFill>
                  <a:schemeClr val="accent1">
                    <a:lumMod val="75000"/>
                  </a:schemeClr>
                </a:solidFill>
              </a:rPr>
              <a:t>人的天赋：</a:t>
            </a:r>
          </a:p>
          <a:p>
            <a:r>
              <a:rPr lang="zh-CN" altLang="en-US" sz="2000" dirty="0" smtClean="0"/>
              <a:t>在诸多的动力因素中，人的天赋应该是最具正争议的。天赋</a:t>
            </a:r>
            <a:r>
              <a:rPr lang="en-US" altLang="zh-CN" sz="2000" dirty="0" smtClean="0"/>
              <a:t>——</a:t>
            </a:r>
            <a:r>
              <a:rPr lang="zh-CN" altLang="en-US" sz="2000" dirty="0" smtClean="0"/>
              <a:t>自然所赋予，生来所具有。天赋与天才在词义上有所不同：天才“特殊的智慧和才能。</a:t>
            </a:r>
          </a:p>
          <a:p>
            <a:r>
              <a:rPr lang="zh-CN" altLang="en-US" sz="2400" b="1" dirty="0" smtClean="0">
                <a:solidFill>
                  <a:schemeClr val="accent1">
                    <a:lumMod val="75000"/>
                  </a:schemeClr>
                </a:solidFill>
              </a:rPr>
              <a:t>激励机制 ：</a:t>
            </a:r>
          </a:p>
          <a:p>
            <a:r>
              <a:rPr lang="zh-CN" altLang="en-US" sz="2000" dirty="0" smtClean="0"/>
              <a:t>在原创动力的诸种要素中，建立自身的激励机制是极为重要的。激励即激动使振作。激发人的冬季心里过程，有各种形式的激励手段。有效的激励手段必须符合人的心理和行为的客观规律。认识心理学认为，激励是一个复杂的过程，要充分考虑人的内在因素，如思想意识、需要、兴趣、价值等。</a:t>
            </a:r>
          </a:p>
          <a:p>
            <a:r>
              <a:rPr lang="zh-CN" altLang="en-US" sz="2400" b="1" dirty="0" smtClean="0">
                <a:solidFill>
                  <a:schemeClr val="accent1">
                    <a:lumMod val="75000"/>
                  </a:schemeClr>
                </a:solidFill>
              </a:rPr>
              <a:t>意志与自信：</a:t>
            </a:r>
          </a:p>
          <a:p>
            <a:r>
              <a:rPr lang="zh-CN" altLang="en-US" sz="2000" dirty="0" smtClean="0"/>
              <a:t>建立自身的激励机制在客观上依赖于人的心里与行为要素。但在主观上则要靠意志与自信。</a:t>
            </a:r>
          </a:p>
          <a:p>
            <a:r>
              <a:rPr lang="zh-CN" altLang="en-US" sz="2000" b="1" dirty="0" smtClean="0">
                <a:solidFill>
                  <a:schemeClr val="accent1">
                    <a:lumMod val="75000"/>
                  </a:schemeClr>
                </a:solidFill>
              </a:rPr>
              <a:t>意志：</a:t>
            </a:r>
            <a:r>
              <a:rPr lang="zh-CN" altLang="en-US" sz="2000" dirty="0" smtClean="0"/>
              <a:t>自觉地确定目的，并根据目的来支配、调节自己的行动，克服困难，实现预定目的的心里过程。</a:t>
            </a:r>
          </a:p>
          <a:p>
            <a:r>
              <a:rPr lang="zh-CN" altLang="en-US" sz="2000" b="1" dirty="0" smtClean="0">
                <a:solidFill>
                  <a:schemeClr val="accent1">
                    <a:lumMod val="75000"/>
                  </a:schemeClr>
                </a:solidFill>
              </a:rPr>
              <a:t>自信：</a:t>
            </a:r>
            <a:r>
              <a:rPr lang="zh-CN" altLang="en-US" sz="2000" dirty="0" smtClean="0"/>
              <a:t>自己相信自己。虽然自信的建立依靠人自身主管意志与客观技能的确立。但对于一个艺术设计的工作者来讲，更应该强调其主管性。就设计的原创动力而言，丧失自信意味着丧失一切。</a:t>
            </a:r>
          </a:p>
          <a:p>
            <a:endParaRPr lang="zh-CN" altLang="en-US" sz="20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1673884663"/>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4"/>
          <p:cNvSpPr txBox="1">
            <a:spLocks/>
          </p:cNvSpPr>
          <p:nvPr/>
        </p:nvSpPr>
        <p:spPr>
          <a:xfrm>
            <a:off x="886763" y="139598"/>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1.4.2 </a:t>
            </a:r>
            <a:r>
              <a:rPr lang="zh-CN" altLang="en-US"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积累的环境</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265" name="Rectangle 1"/>
          <p:cNvSpPr>
            <a:spLocks noChangeArrowheads="1"/>
          </p:cNvSpPr>
          <p:nvPr/>
        </p:nvSpPr>
        <p:spPr bwMode="auto">
          <a:xfrm>
            <a:off x="785773" y="1330309"/>
            <a:ext cx="11287204"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       </a:t>
            </a:r>
            <a:r>
              <a:rPr kumimoji="0" 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人的创造能力的取得是一个渐进的积累过程。这个积累的过程实际上就是人的全部后天经历。在所学的后天经历因素中，积累的环境显得尤为重要。家庭、学校、社会是外部环境组成的三个主要方面。</a:t>
            </a:r>
            <a:endPar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zh-CN" sz="2400" dirty="0" smtClean="0">
                <a:latin typeface="Times New Roman" pitchFamily="18" charset="0"/>
                <a:cs typeface="Times New Roman" pitchFamily="18" charset="0"/>
              </a:rPr>
              <a:t>1</a:t>
            </a:r>
            <a:r>
              <a:rPr lang="zh-CN" altLang="en-US" sz="2400" dirty="0" smtClean="0">
                <a:latin typeface="Times New Roman" pitchFamily="18" charset="0"/>
                <a:cs typeface="Times New Roman" pitchFamily="18" charset="0"/>
              </a:rPr>
              <a:t>、家庭</a:t>
            </a:r>
            <a:endParaRPr lang="en-US" altLang="zh-CN" sz="2400" dirty="0" smtClean="0">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2</a:t>
            </a:r>
            <a:r>
              <a:rPr kumimoji="0" lang="zh-CN" altLang="en-US"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、学校</a:t>
            </a:r>
            <a:endPar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lang="en-US" altLang="zh-CN" sz="2400" dirty="0" smtClean="0">
                <a:latin typeface="Times New Roman" pitchFamily="18" charset="0"/>
                <a:cs typeface="Times New Roman" pitchFamily="18" charset="0"/>
              </a:rPr>
              <a:t>3</a:t>
            </a:r>
            <a:r>
              <a:rPr lang="zh-CN" altLang="en-US" sz="2400" dirty="0" smtClean="0">
                <a:latin typeface="Times New Roman" pitchFamily="18" charset="0"/>
                <a:cs typeface="Times New Roman" pitchFamily="18" charset="0"/>
              </a:rPr>
              <a:t>、社会</a:t>
            </a: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265711121"/>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4"/>
          <p:cNvSpPr txBox="1">
            <a:spLocks/>
          </p:cNvSpPr>
          <p:nvPr/>
        </p:nvSpPr>
        <p:spPr>
          <a:xfrm>
            <a:off x="886763" y="139598"/>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1.4.2 </a:t>
            </a:r>
            <a:r>
              <a:rPr lang="zh-CN" altLang="en-US"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积累的环境</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841" name="Rectangle 1"/>
          <p:cNvSpPr>
            <a:spLocks noChangeArrowheads="1"/>
          </p:cNvSpPr>
          <p:nvPr/>
        </p:nvSpPr>
        <p:spPr bwMode="auto">
          <a:xfrm rot="10800000" flipV="1">
            <a:off x="500021" y="1115995"/>
            <a:ext cx="11644394"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rPr>
              <a:t>家庭</a:t>
            </a:r>
            <a:endParaRPr kumimoji="0" lang="zh-CN" sz="2800" b="1" i="0" u="none" strike="noStrike" cap="none" normalizeH="0" baseline="0" dirty="0" smtClean="0">
              <a:ln>
                <a:noFill/>
              </a:ln>
              <a:solidFill>
                <a:schemeClr val="accent1">
                  <a:lumMod val="75000"/>
                </a:schemeClr>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家庭作为社会组成的细胞无疑是创造力培养积累环境中最为重要的方面。</a:t>
            </a:r>
            <a:endPar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rPr>
              <a:t>学校</a:t>
            </a:r>
            <a:endParaRPr kumimoji="0" lang="en-US" altLang="zh-CN" sz="28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作为教育的直接机构理所当然地成为创造力积累的话你就能够中最主要的场所。</a:t>
            </a:r>
            <a:endPar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sz="28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rPr>
              <a:t>社会</a:t>
            </a:r>
            <a:endParaRPr kumimoji="0" lang="zh-CN" sz="2800" b="1" i="0" u="none" strike="noStrike" cap="none" normalizeH="0" baseline="0" dirty="0" smtClean="0">
              <a:ln>
                <a:noFill/>
              </a:ln>
              <a:solidFill>
                <a:schemeClr val="accent1">
                  <a:lumMod val="75000"/>
                </a:schemeClr>
              </a:solidFill>
              <a:effectLst/>
              <a:latin typeface="Arial" pitchFamily="34" charset="0"/>
              <a:ea typeface="宋体" pitchFamily="2" charset="-122"/>
              <a:cs typeface="宋体" pitchFamily="2" charset="-122"/>
            </a:endParaRPr>
          </a:p>
          <a:p>
            <a:r>
              <a:rPr kumimoji="0" 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rPr>
              <a:t>社会是一个大熔炉，家庭与学校的所学必须经过社会的检验。</a:t>
            </a:r>
            <a:endParaRPr kumimoji="0" lang="en-US" altLang="zh-CN" sz="2400" b="0" i="0" u="none" strike="noStrike" cap="none" normalizeH="0" baseline="0" dirty="0" smtClean="0">
              <a:ln>
                <a:noFill/>
              </a:ln>
              <a:solidFill>
                <a:schemeClr val="tx1"/>
              </a:solidFill>
              <a:effectLst/>
              <a:latin typeface="Times New Roman" pitchFamily="18" charset="0"/>
              <a:ea typeface="宋体" pitchFamily="2" charset="-122"/>
              <a:cs typeface="Times New Roman" pitchFamily="18" charset="0"/>
            </a:endParaRPr>
          </a:p>
          <a:p>
            <a:endParaRPr kumimoji="0" lang="en-US" altLang="zh-CN" sz="2800" b="1" i="0" u="none" strike="noStrike" cap="none" normalizeH="0" baseline="0" dirty="0" smtClean="0">
              <a:ln>
                <a:noFill/>
              </a:ln>
              <a:solidFill>
                <a:schemeClr val="accent1">
                  <a:lumMod val="75000"/>
                </a:schemeClr>
              </a:solidFill>
              <a:effectLst/>
              <a:latin typeface="Times New Roman" pitchFamily="18" charset="0"/>
              <a:ea typeface="宋体" pitchFamily="2" charset="-122"/>
              <a:cs typeface="Times New Roman" pitchFamily="18" charset="0"/>
            </a:endParaRPr>
          </a:p>
          <a:p>
            <a:r>
              <a:rPr lang="zh-CN" altLang="en-US" sz="2800" b="1" dirty="0" smtClean="0">
                <a:solidFill>
                  <a:schemeClr val="accent1">
                    <a:lumMod val="75000"/>
                  </a:schemeClr>
                </a:solidFill>
              </a:rPr>
              <a:t>模拟与物化空间的训练</a:t>
            </a:r>
          </a:p>
          <a:p>
            <a:r>
              <a:rPr lang="zh-CN" altLang="en-US" sz="2400" dirty="0" smtClean="0"/>
              <a:t>模拟空间的训练是一种用平面图形模拟立体的额纸面二维训练方式，一般来讲受者必须具有一定的绘画基础，能够将视觉感应的空间实体形象转化为二维的平面</a:t>
            </a: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Tree>
    <p:extLst>
      <p:ext uri="{BB962C8B-B14F-4D97-AF65-F5344CB8AC3E}">
        <p14:creationId xmlns:p14="http://schemas.microsoft.com/office/powerpoint/2010/main" xmlns="" val="265711121"/>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4"/>
          <p:cNvSpPr txBox="1">
            <a:spLocks/>
          </p:cNvSpPr>
          <p:nvPr/>
        </p:nvSpPr>
        <p:spPr>
          <a:xfrm>
            <a:off x="886763" y="139598"/>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841" name="Rectangle 1"/>
          <p:cNvSpPr>
            <a:spLocks noChangeArrowheads="1"/>
          </p:cNvSpPr>
          <p:nvPr/>
        </p:nvSpPr>
        <p:spPr bwMode="auto">
          <a:xfrm rot="10800000" flipV="1">
            <a:off x="357145" y="726898"/>
            <a:ext cx="12144460" cy="72327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zh-CN" altLang="en-US" sz="2400" dirty="0" smtClean="0"/>
              <a:t>        艺术设计的创意和最终确立的设计主导概念，只有最后转化为产品才能具有存在的社会价值。艺术的产品与艺术设计的产品有着本质的不同。艺术设计的创造力体现于最终形成的实用产品。即具有物质功能又具有精神功能</a:t>
            </a:r>
            <a:endParaRPr lang="en-US" altLang="zh-CN" sz="2400" dirty="0" smtClean="0"/>
          </a:p>
          <a:p>
            <a:endParaRPr lang="zh-CN" altLang="en-US" sz="2400" dirty="0" smtClean="0"/>
          </a:p>
          <a:p>
            <a:r>
              <a:rPr lang="zh-CN" altLang="en-US" sz="2800" b="1" dirty="0" smtClean="0">
                <a:solidFill>
                  <a:schemeClr val="accent1">
                    <a:lumMod val="75000"/>
                  </a:schemeClr>
                </a:solidFill>
              </a:rPr>
              <a:t>转化的理念</a:t>
            </a:r>
          </a:p>
          <a:p>
            <a:r>
              <a:rPr lang="en-US" sz="2400" dirty="0" smtClean="0"/>
              <a:t>        </a:t>
            </a:r>
            <a:r>
              <a:rPr lang="zh-CN" altLang="en-US" sz="2400" dirty="0" smtClean="0"/>
              <a:t>设计是一个从客观到主观再从主观到客观的必然过程。在生活中我们接触到一件产品，由于产品本身存在的问题，使我们受到使用上的种种制约，于是赶紧它的功能就成为最初的设计动机。</a:t>
            </a:r>
            <a:endParaRPr lang="en-US" altLang="zh-CN" sz="2400" dirty="0" smtClean="0"/>
          </a:p>
          <a:p>
            <a:endParaRPr lang="zh-CN" altLang="en-US" sz="2400" dirty="0" smtClean="0"/>
          </a:p>
          <a:p>
            <a:r>
              <a:rPr lang="zh-CN" altLang="en-US" sz="2800" b="1" dirty="0" smtClean="0">
                <a:solidFill>
                  <a:schemeClr val="accent1">
                    <a:lumMod val="75000"/>
                  </a:schemeClr>
                </a:solidFill>
              </a:rPr>
              <a:t>从虚拟到物化</a:t>
            </a:r>
          </a:p>
          <a:p>
            <a:r>
              <a:rPr lang="en-US" sz="2400" dirty="0" smtClean="0"/>
              <a:t>         </a:t>
            </a:r>
            <a:r>
              <a:rPr lang="zh-CN" altLang="en-US" sz="2400" dirty="0" smtClean="0"/>
              <a:t>设计意念的转化有一个从头脑中的虚拟形象朝着物化实体妆化的过程，这个转变不仅表现于设计从概念方案到工程施工的全过程，同时更多地表现于设计者自身思维的外向化过程。</a:t>
            </a:r>
          </a:p>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标题 4"/>
          <p:cNvSpPr txBox="1">
            <a:spLocks/>
          </p:cNvSpPr>
          <p:nvPr/>
        </p:nvSpPr>
        <p:spPr>
          <a:xfrm>
            <a:off x="1039163" y="187301"/>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en-US" altLang="zh-CN"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1.4.3 </a:t>
            </a:r>
            <a:r>
              <a:rPr lang="zh-CN" altLang="en-US"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意念的转化</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Tree>
    <p:extLst>
      <p:ext uri="{BB962C8B-B14F-4D97-AF65-F5344CB8AC3E}">
        <p14:creationId xmlns:p14="http://schemas.microsoft.com/office/powerpoint/2010/main" xmlns="" val="265711121"/>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标题 4"/>
          <p:cNvSpPr txBox="1">
            <a:spLocks/>
          </p:cNvSpPr>
          <p:nvPr/>
        </p:nvSpPr>
        <p:spPr>
          <a:xfrm>
            <a:off x="886763" y="139598"/>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3841" name="Rectangle 1"/>
          <p:cNvSpPr>
            <a:spLocks noChangeArrowheads="1"/>
          </p:cNvSpPr>
          <p:nvPr/>
        </p:nvSpPr>
        <p:spPr bwMode="auto">
          <a:xfrm rot="10800000" flipV="1">
            <a:off x="357145" y="3189110"/>
            <a:ext cx="12144460"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r>
              <a:rPr lang="en-US" sz="2400" dirty="0" smtClean="0"/>
              <a:t> </a:t>
            </a:r>
            <a:endParaRPr lang="zh-CN" altLang="en-US" sz="2400" dirty="0" smtClean="0"/>
          </a:p>
          <a:p>
            <a:pPr marL="0" marR="0" lvl="0" indent="0" algn="l" defTabSz="914400" rtl="0" eaLnBrk="1" fontAlgn="base" latinLnBrk="0" hangingPunct="1">
              <a:lnSpc>
                <a:spcPct val="100000"/>
              </a:lnSpc>
              <a:spcBef>
                <a:spcPct val="0"/>
              </a:spcBef>
              <a:spcAft>
                <a:spcPct val="0"/>
              </a:spcAft>
              <a:buClrTx/>
              <a:buSzTx/>
              <a:buFontTx/>
              <a:buNone/>
              <a:tabLst/>
            </a:pPr>
            <a:endParaRPr kumimoji="0" lang="zh-CN" sz="24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sp>
        <p:nvSpPr>
          <p:cNvPr id="4" name="标题 4"/>
          <p:cNvSpPr txBox="1">
            <a:spLocks/>
          </p:cNvSpPr>
          <p:nvPr/>
        </p:nvSpPr>
        <p:spPr>
          <a:xfrm>
            <a:off x="1039163" y="187301"/>
            <a:ext cx="3185158"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rPr>
              <a:t>作业练习</a:t>
            </a:r>
            <a:endParaRPr lang="en-GB" altLang="zh-CN" sz="2800" b="1" dirty="0">
              <a:solidFill>
                <a:schemeClr val="accent1">
                  <a:lumMod val="7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标题 4"/>
          <p:cNvSpPr txBox="1">
            <a:spLocks/>
          </p:cNvSpPr>
          <p:nvPr/>
        </p:nvSpPr>
        <p:spPr>
          <a:xfrm>
            <a:off x="928649" y="1544623"/>
            <a:ext cx="9787006" cy="1356937"/>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latin typeface="Arial" panose="020B0604020202020204" pitchFamily="34" charset="0"/>
                <a:ea typeface="微软雅黑" panose="020B0503020204020204" pitchFamily="34" charset="-122"/>
                <a:cs typeface="+mn-ea"/>
                <a:sym typeface="Arial" panose="020B0604020202020204" pitchFamily="34" charset="0"/>
              </a:rPr>
              <a:t>在</a:t>
            </a:r>
            <a:r>
              <a:rPr lang="en-US" altLang="zh-CN" sz="2800" b="1" dirty="0" smtClean="0">
                <a:latin typeface="Arial" panose="020B0604020202020204" pitchFamily="34" charset="0"/>
                <a:ea typeface="微软雅黑" panose="020B0503020204020204" pitchFamily="34" charset="-122"/>
                <a:cs typeface="+mn-ea"/>
                <a:sym typeface="Arial" panose="020B0604020202020204" pitchFamily="34" charset="0"/>
              </a:rPr>
              <a:t>A4</a:t>
            </a:r>
            <a:r>
              <a:rPr lang="zh-CN" altLang="en-US" sz="2800" b="1" dirty="0" smtClean="0">
                <a:latin typeface="Arial" panose="020B0604020202020204" pitchFamily="34" charset="0"/>
                <a:ea typeface="微软雅黑" panose="020B0503020204020204" pitchFamily="34" charset="-122"/>
                <a:cs typeface="+mn-ea"/>
                <a:sym typeface="Arial" panose="020B0604020202020204" pitchFamily="34" charset="0"/>
              </a:rPr>
              <a:t>纸上画思维导图</a:t>
            </a:r>
            <a:endParaRPr lang="en-US" altLang="zh-CN" sz="2800" b="1" dirty="0" smtClean="0">
              <a:latin typeface="Arial" panose="020B0604020202020204" pitchFamily="34" charset="0"/>
              <a:ea typeface="微软雅黑" panose="020B0503020204020204" pitchFamily="34" charset="-122"/>
              <a:cs typeface="+mn-ea"/>
              <a:sym typeface="Arial" panose="020B0604020202020204" pitchFamily="34" charset="0"/>
            </a:endParaRPr>
          </a:p>
          <a:p>
            <a:pPr algn="l">
              <a:lnSpc>
                <a:spcPct val="120000"/>
              </a:lnSpc>
            </a:pPr>
            <a:r>
              <a:rPr lang="zh-CN" altLang="en-US" sz="2800" b="1" dirty="0" smtClean="0">
                <a:latin typeface="Arial" panose="020B0604020202020204" pitchFamily="34" charset="0"/>
                <a:ea typeface="微软雅黑" panose="020B0503020204020204" pitchFamily="34" charset="-122"/>
                <a:cs typeface="+mn-ea"/>
                <a:sym typeface="Arial" panose="020B0604020202020204" pitchFamily="34" charset="0"/>
              </a:rPr>
              <a:t>主题：以家为主题，进行思维扩散。把通过“家”想到的元素用气泡图的形式 记录下来并进行说明。</a:t>
            </a:r>
            <a:endParaRPr lang="en-GB" altLang="zh-CN" sz="2800" b="1"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矩形 6"/>
          <p:cNvSpPr/>
          <p:nvPr/>
        </p:nvSpPr>
        <p:spPr>
          <a:xfrm>
            <a:off x="7000879" y="3544887"/>
            <a:ext cx="5000660" cy="3071834"/>
          </a:xfrm>
          <a:prstGeom prst="rect">
            <a:avLst/>
          </a:prstGeom>
          <a:blipFill dpi="0" rotWithShape="1">
            <a:blip r:embed="rId3" cstate="print">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65711121"/>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4/3*#ppt_w"/>
                                          </p:val>
                                        </p:tav>
                                        <p:tav tm="100000">
                                          <p:val>
                                            <p:strVal val="#ppt_w"/>
                                          </p:val>
                                        </p:tav>
                                      </p:tavLst>
                                    </p:anim>
                                    <p:anim calcmode="lin" valueType="num">
                                      <p:cBhvr>
                                        <p:cTn id="8" dur="500" fill="hold"/>
                                        <p:tgtEl>
                                          <p:spTgt spid="7"/>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11253911" y="591989"/>
            <a:ext cx="775136"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模板下载：</a:t>
            </a:r>
            <a:r>
              <a:rPr kumimoji="0" lang="en-US" altLang="zh-CN" sz="100" b="0" i="0" u="none" strike="noStrike" kern="0" cap="none" spc="0" normalizeH="0" baseline="0" noProof="0" dirty="0">
                <a:ln>
                  <a:noFill/>
                </a:ln>
                <a:solidFill>
                  <a:sysClr val="window" lastClr="FFFFFF"/>
                </a:solidFill>
                <a:effectLst/>
                <a:uLnTx/>
                <a:uFillTx/>
              </a:rPr>
              <a:t>www.1ppt.com/moban/     </a:t>
            </a:r>
            <a:r>
              <a:rPr kumimoji="0" lang="zh-CN" altLang="en-US" sz="100" b="0" i="0" u="none" strike="noStrike" kern="0" cap="none" spc="0" normalizeH="0" baseline="0" noProof="0" dirty="0">
                <a:ln>
                  <a:noFill/>
                </a:ln>
                <a:solidFill>
                  <a:sysClr val="window" lastClr="FFFFFF"/>
                </a:solidFill>
                <a:effectLst/>
                <a:uLnTx/>
                <a:uFillTx/>
              </a:rPr>
              <a:t>行业</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www.1ppt.com/hangye/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rPr>
              <a:t>节日</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模板：</a:t>
            </a:r>
            <a:r>
              <a:rPr kumimoji="0" lang="en-US" altLang="zh-CN" sz="100" b="0" i="0" u="none" strike="noStrike" kern="0" cap="none" spc="0" normalizeH="0" baseline="0" noProof="0" dirty="0">
                <a:ln>
                  <a:noFill/>
                </a:ln>
                <a:solidFill>
                  <a:sysClr val="window" lastClr="FFFFFF"/>
                </a:solidFill>
                <a:effectLst/>
                <a:uLnTx/>
                <a:uFillTx/>
              </a:rPr>
              <a:t>www.1ppt.com/jieri/           PPT</a:t>
            </a:r>
            <a:r>
              <a:rPr kumimoji="0" lang="zh-CN" altLang="en-US" sz="100" b="0" i="0" u="none" strike="noStrike" kern="0" cap="none" spc="0" normalizeH="0" baseline="0" noProof="0" dirty="0">
                <a:ln>
                  <a:noFill/>
                </a:ln>
                <a:solidFill>
                  <a:sysClr val="window" lastClr="FFFFFF"/>
                </a:solidFill>
                <a:effectLst/>
                <a:uLnTx/>
                <a:uFillTx/>
              </a:rPr>
              <a:t>素材下载：</a:t>
            </a:r>
            <a:r>
              <a:rPr kumimoji="0" lang="en-US" altLang="zh-CN" sz="100" b="0" i="0" u="none" strike="noStrike" kern="0" cap="none" spc="0" normalizeH="0" baseline="0" noProof="0" dirty="0">
                <a:ln>
                  <a:noFill/>
                </a:ln>
                <a:solidFill>
                  <a:sysClr val="window" lastClr="FFFFFF"/>
                </a:solidFill>
                <a:effectLst/>
                <a:uLnTx/>
                <a:uFillTx/>
              </a:rPr>
              <a:t>www.1ppt.com/sucai/</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背景图片：</a:t>
            </a:r>
            <a:r>
              <a:rPr kumimoji="0" lang="en-US" altLang="zh-CN" sz="100" b="0" i="0" u="none" strike="noStrike" kern="0" cap="none" spc="0" normalizeH="0" baseline="0" noProof="0" dirty="0">
                <a:ln>
                  <a:noFill/>
                </a:ln>
                <a:solidFill>
                  <a:sysClr val="window" lastClr="FFFFFF"/>
                </a:solidFill>
                <a:effectLst/>
                <a:uLnTx/>
                <a:uFillTx/>
              </a:rPr>
              <a:t>www.1ppt.com/beijing/      PPT</a:t>
            </a:r>
            <a:r>
              <a:rPr kumimoji="0" lang="zh-CN" altLang="en-US" sz="100" b="0" i="0" u="none" strike="noStrike" kern="0" cap="none" spc="0" normalizeH="0" baseline="0" noProof="0" dirty="0">
                <a:ln>
                  <a:noFill/>
                </a:ln>
                <a:solidFill>
                  <a:sysClr val="window" lastClr="FFFFFF"/>
                </a:solidFill>
                <a:effectLst/>
                <a:uLnTx/>
                <a:uFillTx/>
              </a:rPr>
              <a:t>图表下载：</a:t>
            </a:r>
            <a:r>
              <a:rPr kumimoji="0" lang="en-US" altLang="zh-CN" sz="100" b="0" i="0" u="none" strike="noStrike" kern="0" cap="none" spc="0" normalizeH="0" baseline="0" noProof="0" dirty="0">
                <a:ln>
                  <a:noFill/>
                </a:ln>
                <a:solidFill>
                  <a:sysClr val="window" lastClr="FFFFFF"/>
                </a:solidFill>
                <a:effectLst/>
                <a:uLnTx/>
                <a:uFillTx/>
              </a:rPr>
              <a:t>www.1ppt.com/tubiao/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rPr>
              <a:t>优秀</a:t>
            </a:r>
            <a:r>
              <a:rPr kumimoji="0" lang="en-US" altLang="zh-CN" sz="100" b="0" i="0" u="none" strike="noStrike" kern="0" cap="none" spc="0" normalizeH="0" baseline="0" noProof="0" dirty="0">
                <a:ln>
                  <a:noFill/>
                </a:ln>
                <a:solidFill>
                  <a:sysClr val="window" lastClr="FFFFFF"/>
                </a:solidFill>
                <a:effectLst/>
                <a:uLnTx/>
                <a:uFillTx/>
              </a:rPr>
              <a:t>PPT</a:t>
            </a:r>
            <a:r>
              <a:rPr kumimoji="0" lang="zh-CN" altLang="en-US" sz="100" b="0" i="0" u="none" strike="noStrike" kern="0" cap="none" spc="0" normalizeH="0" baseline="0" noProof="0" dirty="0">
                <a:ln>
                  <a:noFill/>
                </a:ln>
                <a:solidFill>
                  <a:sysClr val="window" lastClr="FFFFFF"/>
                </a:solidFill>
                <a:effectLst/>
                <a:uLnTx/>
                <a:uFillTx/>
              </a:rPr>
              <a:t>下载：</a:t>
            </a:r>
            <a:r>
              <a:rPr kumimoji="0" lang="en-US" altLang="zh-CN" sz="100" b="0" i="0" u="none" strike="noStrike" kern="0" cap="none" spc="0" normalizeH="0" baseline="0" noProof="0" dirty="0">
                <a:ln>
                  <a:noFill/>
                </a:ln>
                <a:solidFill>
                  <a:sysClr val="window" lastClr="FFFFFF"/>
                </a:solidFill>
                <a:effectLst/>
                <a:uLnTx/>
                <a:uFillTx/>
              </a:rPr>
              <a:t>www.1ppt.com/xiazai/        PPT</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www.1ppt.com/powerpoint/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rPr>
              <a:t>Word</a:t>
            </a:r>
            <a:r>
              <a:rPr kumimoji="0" lang="zh-CN" altLang="en-US" sz="100" b="0" i="0" u="none" strike="noStrike" kern="0" cap="none" spc="0" normalizeH="0" baseline="0" noProof="0" dirty="0">
                <a:ln>
                  <a:noFill/>
                </a:ln>
                <a:solidFill>
                  <a:sysClr val="window" lastClr="FFFFFF"/>
                </a:solidFill>
                <a:effectLst/>
                <a:uLnTx/>
                <a:uFillTx/>
              </a:rPr>
              <a:t>教程： </a:t>
            </a:r>
            <a:r>
              <a:rPr kumimoji="0" lang="en-US" altLang="zh-CN" sz="100" b="0" i="0" u="none" strike="noStrike" kern="0" cap="none" spc="0" normalizeH="0" baseline="0" noProof="0" dirty="0">
                <a:ln>
                  <a:noFill/>
                </a:ln>
                <a:solidFill>
                  <a:sysClr val="window" lastClr="FFFFFF"/>
                </a:solidFill>
                <a:effectLst/>
                <a:uLnTx/>
                <a:uFillTx/>
              </a:rPr>
              <a:t>www.1ppt.com/word/              Excel</a:t>
            </a:r>
            <a:r>
              <a:rPr kumimoji="0" lang="zh-CN" altLang="en-US" sz="100" b="0" i="0" u="none" strike="noStrike" kern="0" cap="none" spc="0" normalizeH="0" baseline="0" noProof="0" dirty="0">
                <a:ln>
                  <a:noFill/>
                </a:ln>
                <a:solidFill>
                  <a:sysClr val="window" lastClr="FFFFFF"/>
                </a:solidFill>
                <a:effectLst/>
                <a:uLnTx/>
                <a:uFillTx/>
              </a:rPr>
              <a:t>教程：</a:t>
            </a:r>
            <a:r>
              <a:rPr kumimoji="0" lang="en-US" altLang="zh-CN" sz="100" b="0" i="0" u="none" strike="noStrike" kern="0" cap="none" spc="0" normalizeH="0" baseline="0" noProof="0" dirty="0">
                <a:ln>
                  <a:noFill/>
                </a:ln>
                <a:solidFill>
                  <a:sysClr val="window" lastClr="FFFFFF"/>
                </a:solidFill>
                <a:effectLst/>
                <a:uLnTx/>
                <a:uFillTx/>
              </a:rPr>
              <a:t>www.1ppt.com/excel/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rPr>
              <a:t>资料下载：</a:t>
            </a:r>
            <a:r>
              <a:rPr kumimoji="0" lang="en-US" altLang="zh-CN" sz="100" b="0" i="0" u="none" strike="noStrike" kern="0" cap="none" spc="0" normalizeH="0" baseline="0" noProof="0" dirty="0">
                <a:ln>
                  <a:noFill/>
                </a:ln>
                <a:solidFill>
                  <a:sysClr val="window" lastClr="FFFFFF"/>
                </a:solidFill>
                <a:effectLst/>
                <a:uLnTx/>
                <a:uFillTx/>
              </a:rPr>
              <a:t>www.1ppt.com/ziliao/                PPT</a:t>
            </a:r>
            <a:r>
              <a:rPr kumimoji="0" lang="zh-CN" altLang="en-US" sz="100" b="0" i="0" u="none" strike="noStrike" kern="0" cap="none" spc="0" normalizeH="0" baseline="0" noProof="0" dirty="0">
                <a:ln>
                  <a:noFill/>
                </a:ln>
                <a:solidFill>
                  <a:sysClr val="window" lastClr="FFFFFF"/>
                </a:solidFill>
                <a:effectLst/>
                <a:uLnTx/>
                <a:uFillTx/>
              </a:rPr>
              <a:t>课件下载：</a:t>
            </a:r>
            <a:r>
              <a:rPr kumimoji="0" lang="en-US" altLang="zh-CN" sz="100" b="0" i="0" u="none" strike="noStrike" kern="0" cap="none" spc="0" normalizeH="0" baseline="0" noProof="0" dirty="0">
                <a:ln>
                  <a:noFill/>
                </a:ln>
                <a:solidFill>
                  <a:sysClr val="window" lastClr="FFFFFF"/>
                </a:solidFill>
                <a:effectLst/>
                <a:uLnTx/>
                <a:uFillTx/>
              </a:rPr>
              <a:t>www.1ppt.com/kejian/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rPr>
              <a:t>范文下载：</a:t>
            </a:r>
            <a:r>
              <a:rPr kumimoji="0" lang="en-US" altLang="zh-CN" sz="100" b="0" i="0" u="none" strike="noStrike" kern="0" cap="none" spc="0" normalizeH="0" baseline="0" noProof="0" dirty="0">
                <a:ln>
                  <a:noFill/>
                </a:ln>
                <a:solidFill>
                  <a:sysClr val="window" lastClr="FFFFFF"/>
                </a:solidFill>
                <a:effectLst/>
                <a:uLnTx/>
                <a:uFillTx/>
              </a:rPr>
              <a:t>www.1ppt.com/fanwen/             </a:t>
            </a:r>
            <a:r>
              <a:rPr kumimoji="0" lang="zh-CN" altLang="en-US" sz="100" b="0" i="0" u="none" strike="noStrike" kern="0" cap="none" spc="0" normalizeH="0" baseline="0" noProof="0" dirty="0">
                <a:ln>
                  <a:noFill/>
                </a:ln>
                <a:solidFill>
                  <a:sysClr val="window" lastClr="FFFFFF"/>
                </a:solidFill>
                <a:effectLst/>
                <a:uLnTx/>
                <a:uFillTx/>
              </a:rPr>
              <a:t>试卷下载：</a:t>
            </a:r>
            <a:r>
              <a:rPr kumimoji="0" lang="en-US" altLang="zh-CN" sz="100" b="0" i="0" u="none" strike="noStrike" kern="0" cap="none" spc="0" normalizeH="0" baseline="0" noProof="0" dirty="0">
                <a:ln>
                  <a:noFill/>
                </a:ln>
                <a:solidFill>
                  <a:sysClr val="window" lastClr="FFFFFF"/>
                </a:solidFill>
                <a:effectLst/>
                <a:uLnTx/>
                <a:uFillTx/>
              </a:rPr>
              <a:t>www.1ppt.com/shiti/  </a:t>
            </a:r>
          </a:p>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00" b="0" i="0" u="none" strike="noStrike" kern="0" cap="none" spc="0" normalizeH="0" baseline="0" noProof="0" dirty="0">
                <a:ln>
                  <a:noFill/>
                </a:ln>
                <a:solidFill>
                  <a:sysClr val="window" lastClr="FFFFFF"/>
                </a:solidFill>
                <a:effectLst/>
                <a:uLnTx/>
                <a:uFillTx/>
              </a:rPr>
              <a:t>教案下载：</a:t>
            </a:r>
            <a:r>
              <a:rPr kumimoji="0" lang="en-US" altLang="zh-CN" sz="100" b="0" i="0" u="none" strike="noStrike" kern="0" cap="none" spc="0" normalizeH="0" baseline="0" noProof="0" dirty="0">
                <a:ln>
                  <a:noFill/>
                </a:ln>
                <a:solidFill>
                  <a:sysClr val="window" lastClr="FFFFFF"/>
                </a:solidFill>
                <a:effectLst/>
                <a:uLnTx/>
                <a:uFillTx/>
              </a:rPr>
              <a:t>www.1ppt.com/jiaoan/  </a:t>
            </a:r>
            <a:r>
              <a:rPr kumimoji="0" lang="en-US" altLang="zh-CN" sz="100" b="0" i="0" u="none" strike="noStrike" kern="0" cap="none" spc="0" normalizeH="0" baseline="0" noProof="0" dirty="0" smtClean="0">
                <a:ln>
                  <a:noFill/>
                </a:ln>
                <a:solidFill>
                  <a:sysClr val="window" lastClr="FFFFFF"/>
                </a:solidFill>
                <a:effectLst/>
                <a:uLnTx/>
                <a:uFillTx/>
              </a:rPr>
              <a:t>      PPT</a:t>
            </a:r>
            <a:r>
              <a:rPr kumimoji="0" lang="zh-CN" altLang="en-US" sz="100" b="0" i="0" u="none" strike="noStrike" kern="0" cap="none" spc="0" normalizeH="0" baseline="0" noProof="0" dirty="0" smtClean="0">
                <a:ln>
                  <a:noFill/>
                </a:ln>
                <a:solidFill>
                  <a:sysClr val="window" lastClr="FFFFFF"/>
                </a:solidFill>
                <a:effectLst/>
                <a:uLnTx/>
                <a:uFillTx/>
              </a:rPr>
              <a:t>论坛：</a:t>
            </a:r>
            <a:r>
              <a:rPr kumimoji="0" lang="en-US" altLang="zh-CN" sz="100" b="0" i="0" u="none" strike="noStrike" kern="0" cap="none" spc="0" normalizeH="0" baseline="0" noProof="0" dirty="0" smtClean="0">
                <a:ln>
                  <a:noFill/>
                </a:ln>
                <a:solidFill>
                  <a:sysClr val="window" lastClr="FFFFFF"/>
                </a:solidFill>
                <a:effectLst/>
                <a:uLnTx/>
                <a:uFillTx/>
              </a:rPr>
              <a:t>www.1ppt.cn</a:t>
            </a:r>
            <a:endParaRPr kumimoji="0" lang="en-US" altLang="zh-CN" sz="100" b="0" i="0" u="none" strike="noStrike" kern="0" cap="none" spc="0" normalizeH="0" baseline="0" noProof="0" dirty="0">
              <a:ln>
                <a:noFill/>
              </a:ln>
              <a:solidFill>
                <a:sysClr val="window" lastClr="FFFFFF"/>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sysClr val="window" lastClr="FFFFFF"/>
                </a:solidFill>
                <a:effectLst/>
                <a:uLnTx/>
                <a:uFillTx/>
              </a:rPr>
              <a:t> </a:t>
            </a:r>
            <a:endParaRPr kumimoji="0" lang="zh-CN" altLang="en-US" sz="100" b="0" i="0" u="none" strike="noStrike" kern="0" cap="none" spc="0" normalizeH="0" baseline="0" noProof="0" dirty="0">
              <a:ln>
                <a:noFill/>
              </a:ln>
              <a:solidFill>
                <a:sysClr val="window" lastClr="FFFFFF"/>
              </a:solidFill>
              <a:effectLst/>
              <a:uLnTx/>
              <a:uFillTx/>
            </a:endParaRPr>
          </a:p>
        </p:txBody>
      </p:sp>
      <p:sp>
        <p:nvSpPr>
          <p:cNvPr id="332" name="矩形 331"/>
          <p:cNvSpPr/>
          <p:nvPr/>
        </p:nvSpPr>
        <p:spPr>
          <a:xfrm>
            <a:off x="0" y="0"/>
            <a:ext cx="12858750" cy="7243762"/>
          </a:xfrm>
          <a:prstGeom prst="rect">
            <a:avLst/>
          </a:prstGeom>
          <a:blipFill dpi="0" rotWithShape="1">
            <a:blip r:embed="rId3" cstate="print">
              <a:extLst>
                <a:ext uri="{28A0092B-C50C-407E-A947-70E740481C1C}">
                  <a14:useLocalDpi xmlns:a14="http://schemas.microsoft.com/office/drawing/2010/main" xmln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259"/>
          <p:cNvSpPr>
            <a:spLocks noChangeArrowheads="1"/>
          </p:cNvSpPr>
          <p:nvPr/>
        </p:nvSpPr>
        <p:spPr bwMode="auto">
          <a:xfrm>
            <a:off x="380703" y="4336405"/>
            <a:ext cx="716479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7200" cap="all" dirty="0">
                <a:solidFill>
                  <a:schemeClr val="accent2"/>
                </a:solidFill>
                <a:latin typeface="方正正准黑简体" panose="02000000000000000000" pitchFamily="2" charset="-122"/>
                <a:ea typeface="方正正准黑简体" panose="02000000000000000000" pitchFamily="2" charset="-122"/>
                <a:cs typeface="Arial" panose="020B0604020202020204" pitchFamily="34" charset="0"/>
              </a:rPr>
              <a:t>thank you</a:t>
            </a:r>
            <a:endParaRPr lang="zh-CN" altLang="en-US" sz="7200" cap="all" dirty="0">
              <a:solidFill>
                <a:schemeClr val="accent2"/>
              </a:solidFill>
              <a:latin typeface="方正正准黑简体" panose="02000000000000000000" pitchFamily="2" charset="-122"/>
              <a:ea typeface="方正正准黑简体" panose="02000000000000000000" pitchFamily="2" charset="-122"/>
              <a:cs typeface="Arial" panose="020B0604020202020204" pitchFamily="34" charset="0"/>
            </a:endParaRPr>
          </a:p>
        </p:txBody>
      </p:sp>
      <p:sp>
        <p:nvSpPr>
          <p:cNvPr id="9" name="矩形 259"/>
          <p:cNvSpPr>
            <a:spLocks noChangeArrowheads="1"/>
          </p:cNvSpPr>
          <p:nvPr/>
        </p:nvSpPr>
        <p:spPr bwMode="auto">
          <a:xfrm>
            <a:off x="1714467" y="5973779"/>
            <a:ext cx="10358510" cy="10402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zh-CN" altLang="en-US" sz="2800" b="1" cap="all" dirty="0" smtClean="0">
                <a:latin typeface="方正正准黑简体" panose="02000000000000000000" pitchFamily="2" charset="-122"/>
                <a:ea typeface="方正正准黑简体" panose="02000000000000000000" pitchFamily="2" charset="-122"/>
                <a:cs typeface="Arial" panose="020B0604020202020204" pitchFamily="34" charset="0"/>
              </a:rPr>
              <a:t>艺术设计学院  环境设计</a:t>
            </a:r>
            <a:endParaRPr lang="en-US" altLang="zh-CN" sz="2800" b="1" cap="all" dirty="0" smtClean="0">
              <a:latin typeface="方正正准黑简体" panose="02000000000000000000" pitchFamily="2" charset="-122"/>
              <a:ea typeface="方正正准黑简体" panose="02000000000000000000" pitchFamily="2" charset="-122"/>
              <a:cs typeface="Arial" panose="020B0604020202020204" pitchFamily="34" charset="0"/>
            </a:endParaRPr>
          </a:p>
          <a:p>
            <a:pPr algn="ctr">
              <a:buNone/>
            </a:pPr>
            <a:r>
              <a:rPr lang="zh-CN" altLang="en-US" sz="2800" b="1" cap="all" dirty="0" smtClean="0">
                <a:latin typeface="方正正准黑简体" panose="02000000000000000000" pitchFamily="2" charset="-122"/>
                <a:ea typeface="方正正准黑简体" panose="02000000000000000000" pitchFamily="2" charset="-122"/>
                <a:cs typeface="Arial" panose="020B0604020202020204" pitchFamily="34" charset="0"/>
              </a:rPr>
              <a:t>田凯今</a:t>
            </a:r>
            <a:endParaRPr lang="zh-CN" altLang="en-US" sz="2800" b="1" cap="all" dirty="0">
              <a:latin typeface="方正正准黑简体" panose="02000000000000000000" pitchFamily="2" charset="-122"/>
              <a:ea typeface="方正正准黑简体" panose="02000000000000000000" pitchFamily="2" charset="-122"/>
              <a:cs typeface="Arial" panose="020B0604020202020204" pitchFamily="34" charset="0"/>
            </a:endParaRPr>
          </a:p>
        </p:txBody>
      </p:sp>
    </p:spTree>
    <p:extLst>
      <p:ext uri="{BB962C8B-B14F-4D97-AF65-F5344CB8AC3E}">
        <p14:creationId xmlns:p14="http://schemas.microsoft.com/office/powerpoint/2010/main" xmlns="" val="76423857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grpId="0" nodeType="afterEffect">
                                  <p:stCondLst>
                                    <p:cond delay="0"/>
                                  </p:stCondLst>
                                  <p:childTnLst>
                                    <p:set>
                                      <p:cBhvr>
                                        <p:cTn id="6" dur="1" fill="hold">
                                          <p:stCondLst>
                                            <p:cond delay="0"/>
                                          </p:stCondLst>
                                        </p:cTn>
                                        <p:tgtEl>
                                          <p:spTgt spid="332"/>
                                        </p:tgtEl>
                                        <p:attrNameLst>
                                          <p:attrName>style.visibility</p:attrName>
                                        </p:attrNameLst>
                                      </p:cBhvr>
                                      <p:to>
                                        <p:strVal val="visible"/>
                                      </p:to>
                                    </p:set>
                                    <p:anim calcmode="lin" valueType="num">
                                      <p:cBhvr>
                                        <p:cTn id="7" dur="500" fill="hold"/>
                                        <p:tgtEl>
                                          <p:spTgt spid="332"/>
                                        </p:tgtEl>
                                        <p:attrNameLst>
                                          <p:attrName>ppt_w</p:attrName>
                                        </p:attrNameLst>
                                      </p:cBhvr>
                                      <p:tavLst>
                                        <p:tav tm="0">
                                          <p:val>
                                            <p:strVal val="4/3*#ppt_w"/>
                                          </p:val>
                                        </p:tav>
                                        <p:tav tm="100000">
                                          <p:val>
                                            <p:strVal val="#ppt_w"/>
                                          </p:val>
                                        </p:tav>
                                      </p:tavLst>
                                    </p:anim>
                                    <p:anim calcmode="lin" valueType="num">
                                      <p:cBhvr>
                                        <p:cTn id="8" dur="500" fill="hold"/>
                                        <p:tgtEl>
                                          <p:spTgt spid="332"/>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7"/>
                                        </p:tgtEl>
                                        <p:attrNameLst>
                                          <p:attrName>ppt_y</p:attrName>
                                        </p:attrNameLst>
                                      </p:cBhvr>
                                      <p:tavLst>
                                        <p:tav tm="0">
                                          <p:val>
                                            <p:strVal val="#ppt_y"/>
                                          </p:val>
                                        </p:tav>
                                        <p:tav tm="100000">
                                          <p:val>
                                            <p:strVal val="#ppt_y"/>
                                          </p:val>
                                        </p:tav>
                                      </p:tavLst>
                                    </p:anim>
                                    <p:anim calcmode="lin" valueType="num">
                                      <p:cBhvr>
                                        <p:cTn id="14"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7"/>
                                        </p:tgtEl>
                                      </p:cBhvr>
                                    </p:animEffect>
                                  </p:childTnLst>
                                </p:cTn>
                              </p:par>
                            </p:childTnLst>
                          </p:cTn>
                        </p:par>
                        <p:par>
                          <p:cTn id="17" fill="hold">
                            <p:stCondLst>
                              <p:cond delay="135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7"/>
                                        </p:tgtEl>
                                      </p:cBhvr>
                                    </p:animEffect>
                                    <p:animScale>
                                      <p:cBhvr>
                                        <p:cTn id="20" dur="250" autoRev="1" fill="hold"/>
                                        <p:tgtEl>
                                          <p:spTgt spid="7"/>
                                        </p:tgtEl>
                                      </p:cBhvr>
                                      <p:by x="105000" y="105000"/>
                                    </p:animScale>
                                  </p:childTnLst>
                                </p:cTn>
                              </p:par>
                            </p:childTnLst>
                          </p:cTn>
                        </p:par>
                        <p:par>
                          <p:cTn id="21" fill="hold">
                            <p:stCondLst>
                              <p:cond delay="185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9"/>
                                        </p:tgtEl>
                                        <p:attrNameLst>
                                          <p:attrName>ppt_y</p:attrName>
                                        </p:attrNameLst>
                                      </p:cBhvr>
                                      <p:tavLst>
                                        <p:tav tm="0">
                                          <p:val>
                                            <p:strVal val="#ppt_y"/>
                                          </p:val>
                                        </p:tav>
                                        <p:tav tm="100000">
                                          <p:val>
                                            <p:strVal val="#ppt_y"/>
                                          </p:val>
                                        </p:tav>
                                      </p:tavLst>
                                    </p:anim>
                                    <p:anim calcmode="lin" valueType="num">
                                      <p:cBhvr>
                                        <p:cTn id="26"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9"/>
                                        </p:tgtEl>
                                      </p:cBhvr>
                                    </p:animEffect>
                                  </p:childTnLst>
                                </p:cTn>
                              </p:par>
                            </p:childTnLst>
                          </p:cTn>
                        </p:par>
                        <p:par>
                          <p:cTn id="29" fill="hold">
                            <p:stCondLst>
                              <p:cond delay="2950"/>
                            </p:stCondLst>
                            <p:childTnLst>
                              <p:par>
                                <p:cTn id="30" presetID="26" presetClass="emph" presetSubtype="0" fill="hold" grpId="1" nodeType="afterEffect">
                                  <p:stCondLst>
                                    <p:cond delay="0"/>
                                  </p:stCondLst>
                                  <p:iterate type="lt">
                                    <p:tmPct val="0"/>
                                  </p:iterate>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 grpId="0" animBg="1"/>
      <p:bldP spid="7" grpId="0"/>
      <p:bldP spid="7"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121607" y="4266267"/>
            <a:ext cx="184731" cy="360612"/>
          </a:xfrm>
          <a:prstGeom prst="rect">
            <a:avLst/>
          </a:prstGeom>
          <a:noFill/>
        </p:spPr>
        <p:txBody>
          <a:bodyPr wrap="none" rtlCol="0">
            <a:spAutoFit/>
          </a:bodyPr>
          <a:lstStyle/>
          <a:p>
            <a:pPr algn="just">
              <a:lnSpc>
                <a:spcPct val="120000"/>
              </a:lnSpc>
            </a:pPr>
            <a:endParaRPr lang="en-GB" sz="1600" b="1" dirty="0">
              <a:solidFill>
                <a:schemeClr val="bg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4" name="标题 4"/>
          <p:cNvSpPr txBox="1">
            <a:spLocks/>
          </p:cNvSpPr>
          <p:nvPr/>
        </p:nvSpPr>
        <p:spPr>
          <a:xfrm>
            <a:off x="886763" y="139598"/>
            <a:ext cx="3328034"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r>
              <a:rPr lang="zh-CN" altLang="en-US" sz="2800" b="1" dirty="0" smtClean="0">
                <a:solidFill>
                  <a:schemeClr val="accent1">
                    <a:lumMod val="75000"/>
                  </a:schemeClr>
                </a:solidFill>
              </a:rPr>
              <a:t>1.1.1 艺术与科学</a:t>
            </a:r>
            <a:endParaRPr lang="en-GB" altLang="zh-CN" sz="2800" b="1"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5" name="矩形 44"/>
          <p:cNvSpPr/>
          <p:nvPr/>
        </p:nvSpPr>
        <p:spPr>
          <a:xfrm>
            <a:off x="1428715" y="1115995"/>
            <a:ext cx="4929222" cy="4339650"/>
          </a:xfrm>
          <a:prstGeom prst="rect">
            <a:avLst/>
          </a:prstGeom>
        </p:spPr>
        <p:txBody>
          <a:bodyPr wrap="square">
            <a:spAutoFit/>
          </a:bodyPr>
          <a:lstStyle/>
          <a:p>
            <a:pPr>
              <a:lnSpc>
                <a:spcPct val="150000"/>
              </a:lnSpc>
            </a:pPr>
            <a:r>
              <a:rPr lang="zh-CN" altLang="en-US" sz="2400" dirty="0" smtClean="0">
                <a:solidFill>
                  <a:schemeClr val="accent1">
                    <a:lumMod val="75000"/>
                  </a:schemeClr>
                </a:solidFill>
              </a:rPr>
              <a:t> </a:t>
            </a:r>
            <a:r>
              <a:rPr lang="zh-CN" altLang="en-US" sz="2400" dirty="0" smtClean="0">
                <a:solidFill>
                  <a:schemeClr val="accent1">
                    <a:lumMod val="75000"/>
                  </a:schemeClr>
                </a:solidFill>
              </a:rPr>
              <a:t>    </a:t>
            </a:r>
            <a:r>
              <a:rPr lang="zh-CN" altLang="en-US" dirty="0" smtClean="0"/>
              <a:t>  </a:t>
            </a:r>
            <a:r>
              <a:rPr lang="zh-CN" altLang="en-US" sz="2000" dirty="0" smtClean="0"/>
              <a:t>艺术与科学，作为人类认识世界和改造世界的两个最强有力的手段，同样体现于设计。可以说，设计的整个过程：就是把各个细微的外界事物和感受，组织成明确的概念和艺术形式，从而构筑起满足于人类情感和行为需求的物化世界。设计的全部实践活动的特点就是使知识和感情条理化，这种实践活动最终归结于艺术的形式美学系统与科学的理论系统。</a:t>
            </a:r>
            <a:endParaRPr lang="zh-CN" altLang="en-US" sz="2000" dirty="0"/>
          </a:p>
        </p:txBody>
      </p:sp>
      <p:pic>
        <p:nvPicPr>
          <p:cNvPr id="38914" name="Picture 2" descr="http://imgsrc.baidu.com/image/c0%3Dshijue1%2C0%2C0%2C294%2C40/sign=675dfb75d7c451dae2fb04a8de943813/80cb39dbb6fd5266ac9e5f3fa118972bd4073667.jpg"/>
          <p:cNvPicPr>
            <a:picLocks noChangeAspect="1" noChangeArrowheads="1"/>
          </p:cNvPicPr>
          <p:nvPr/>
        </p:nvPicPr>
        <p:blipFill>
          <a:blip r:embed="rId3"/>
          <a:srcRect/>
          <a:stretch>
            <a:fillRect/>
          </a:stretch>
        </p:blipFill>
        <p:spPr bwMode="auto">
          <a:xfrm>
            <a:off x="7358069" y="2901945"/>
            <a:ext cx="5178765" cy="3857652"/>
          </a:xfrm>
          <a:prstGeom prst="rect">
            <a:avLst/>
          </a:prstGeom>
          <a:noFill/>
        </p:spPr>
      </p:pic>
      <p:sp>
        <p:nvSpPr>
          <p:cNvPr id="33" name="矩形 32"/>
          <p:cNvSpPr/>
          <p:nvPr/>
        </p:nvSpPr>
        <p:spPr>
          <a:xfrm>
            <a:off x="8715391" y="2116127"/>
            <a:ext cx="2857520" cy="461665"/>
          </a:xfrm>
          <a:prstGeom prst="rect">
            <a:avLst/>
          </a:prstGeom>
        </p:spPr>
        <p:txBody>
          <a:bodyPr wrap="square">
            <a:spAutoFit/>
          </a:bodyPr>
          <a:lstStyle/>
          <a:p>
            <a:r>
              <a:rPr lang="zh-CN" altLang="en-US" sz="2400" b="1" dirty="0" smtClean="0">
                <a:solidFill>
                  <a:schemeClr val="tx2">
                    <a:lumMod val="60000"/>
                    <a:lumOff val="40000"/>
                  </a:schemeClr>
                </a:solidFill>
              </a:rPr>
              <a:t>艺术与科学的结合</a:t>
            </a:r>
            <a:endParaRPr lang="zh-CN" altLang="en-US" sz="2400" b="1" dirty="0">
              <a:solidFill>
                <a:schemeClr val="tx2">
                  <a:lumMod val="60000"/>
                  <a:lumOff val="40000"/>
                </a:schemeClr>
              </a:solidFill>
            </a:endParaRPr>
          </a:p>
        </p:txBody>
      </p:sp>
    </p:spTree>
    <p:extLst>
      <p:ext uri="{BB962C8B-B14F-4D97-AF65-F5344CB8AC3E}">
        <p14:creationId xmlns:p14="http://schemas.microsoft.com/office/powerpoint/2010/main" xmlns="" val="188920615"/>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a:spLocks/>
          </p:cNvSpPr>
          <p:nvPr/>
        </p:nvSpPr>
        <p:spPr bwMode="auto">
          <a:xfrm>
            <a:off x="2163596" y="4116391"/>
            <a:ext cx="1002665" cy="126584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6"/>
          <p:cNvSpPr>
            <a:spLocks/>
          </p:cNvSpPr>
          <p:nvPr/>
        </p:nvSpPr>
        <p:spPr bwMode="auto">
          <a:xfrm>
            <a:off x="3919480" y="4116391"/>
            <a:ext cx="1002665" cy="126584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6"/>
          <p:cNvSpPr>
            <a:spLocks/>
          </p:cNvSpPr>
          <p:nvPr/>
        </p:nvSpPr>
        <p:spPr bwMode="auto">
          <a:xfrm>
            <a:off x="1599452" y="4591085"/>
            <a:ext cx="763935" cy="79115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6"/>
          <p:cNvSpPr>
            <a:spLocks/>
          </p:cNvSpPr>
          <p:nvPr/>
        </p:nvSpPr>
        <p:spPr bwMode="auto">
          <a:xfrm>
            <a:off x="2988110" y="3958161"/>
            <a:ext cx="1127998" cy="1424080"/>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6"/>
          <p:cNvSpPr>
            <a:spLocks/>
          </p:cNvSpPr>
          <p:nvPr/>
        </p:nvSpPr>
        <p:spPr bwMode="auto">
          <a:xfrm>
            <a:off x="4850010" y="4336239"/>
            <a:ext cx="1002665" cy="1046002"/>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5">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6"/>
          <p:cNvSpPr>
            <a:spLocks/>
          </p:cNvSpPr>
          <p:nvPr/>
        </p:nvSpPr>
        <p:spPr bwMode="auto">
          <a:xfrm>
            <a:off x="5711760" y="4116391"/>
            <a:ext cx="1002665" cy="126584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6">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6"/>
          <p:cNvSpPr>
            <a:spLocks/>
          </p:cNvSpPr>
          <p:nvPr/>
        </p:nvSpPr>
        <p:spPr bwMode="auto">
          <a:xfrm>
            <a:off x="6839579" y="4591085"/>
            <a:ext cx="763935" cy="791156"/>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1">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6"/>
          <p:cNvSpPr>
            <a:spLocks/>
          </p:cNvSpPr>
          <p:nvPr/>
        </p:nvSpPr>
        <p:spPr bwMode="auto">
          <a:xfrm>
            <a:off x="7551626" y="4116391"/>
            <a:ext cx="1002665" cy="126584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2">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2" name="Freeform 6"/>
          <p:cNvSpPr>
            <a:spLocks/>
          </p:cNvSpPr>
          <p:nvPr/>
        </p:nvSpPr>
        <p:spPr bwMode="auto">
          <a:xfrm>
            <a:off x="9429771" y="4116391"/>
            <a:ext cx="1002665" cy="1265849"/>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4">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4" name="Freeform 6"/>
          <p:cNvSpPr>
            <a:spLocks/>
          </p:cNvSpPr>
          <p:nvPr/>
        </p:nvSpPr>
        <p:spPr bwMode="auto">
          <a:xfrm>
            <a:off x="8412552" y="3958161"/>
            <a:ext cx="1127998" cy="1424080"/>
          </a:xfrm>
          <a:custGeom>
            <a:avLst/>
            <a:gdLst>
              <a:gd name="T0" fmla="*/ 3360 w 3360"/>
              <a:gd name="T1" fmla="*/ 2115 h 2115"/>
              <a:gd name="T2" fmla="*/ 1680 w 3360"/>
              <a:gd name="T3" fmla="*/ 0 h 2115"/>
              <a:gd name="T4" fmla="*/ 0 w 3360"/>
              <a:gd name="T5" fmla="*/ 2115 h 2115"/>
              <a:gd name="T6" fmla="*/ 3360 w 3360"/>
              <a:gd name="T7" fmla="*/ 2115 h 2115"/>
            </a:gdLst>
            <a:ahLst/>
            <a:cxnLst>
              <a:cxn ang="0">
                <a:pos x="T0" y="T1"/>
              </a:cxn>
              <a:cxn ang="0">
                <a:pos x="T2" y="T3"/>
              </a:cxn>
              <a:cxn ang="0">
                <a:pos x="T4" y="T5"/>
              </a:cxn>
              <a:cxn ang="0">
                <a:pos x="T6" y="T7"/>
              </a:cxn>
            </a:cxnLst>
            <a:rect l="0" t="0" r="r" b="b"/>
            <a:pathLst>
              <a:path w="3360" h="2115">
                <a:moveTo>
                  <a:pt x="3360" y="2115"/>
                </a:moveTo>
                <a:cubicBezTo>
                  <a:pt x="3360" y="2115"/>
                  <a:pt x="1956" y="1734"/>
                  <a:pt x="1680" y="0"/>
                </a:cubicBezTo>
                <a:cubicBezTo>
                  <a:pt x="1404" y="1734"/>
                  <a:pt x="0" y="2115"/>
                  <a:pt x="0" y="2115"/>
                </a:cubicBezTo>
                <a:lnTo>
                  <a:pt x="3360" y="2115"/>
                </a:lnTo>
                <a:close/>
              </a:path>
            </a:pathLst>
          </a:custGeom>
          <a:solidFill>
            <a:schemeClr val="accent3">
              <a:alpha val="90000"/>
            </a:schemeClr>
          </a:solidFill>
          <a:ln>
            <a:noFill/>
          </a:ln>
        </p:spPr>
        <p:txBody>
          <a:bodyPr vert="horz" wrap="square" lIns="111664" tIns="55832" rIns="111664" bIns="55832" numCol="1" anchor="t" anchorCtr="0" compatLnSpc="1">
            <a:prstTxWarp prst="textNoShape">
              <a:avLst/>
            </a:prstTxWarp>
          </a:bodyPr>
          <a:lstStyle/>
          <a:p>
            <a:pPr>
              <a:lnSpc>
                <a:spcPct val="120000"/>
              </a:lnSpc>
            </a:pPr>
            <a:endParaRPr lang="en-US" sz="800">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5" name="Group 136"/>
          <p:cNvGrpSpPr/>
          <p:nvPr/>
        </p:nvGrpSpPr>
        <p:grpSpPr>
          <a:xfrm>
            <a:off x="1859875" y="5759464"/>
            <a:ext cx="512962" cy="666986"/>
            <a:chOff x="922980" y="3281022"/>
            <a:chExt cx="763573" cy="1104307"/>
          </a:xfrm>
        </p:grpSpPr>
        <p:sp>
          <p:nvSpPr>
            <p:cNvPr id="57" name="Oval 56"/>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9" name="Group 120"/>
            <p:cNvGrpSpPr/>
            <p:nvPr/>
          </p:nvGrpSpPr>
          <p:grpSpPr>
            <a:xfrm>
              <a:off x="922980" y="3475474"/>
              <a:ext cx="763573" cy="909855"/>
              <a:chOff x="980587" y="3705902"/>
              <a:chExt cx="763573" cy="909855"/>
            </a:xfrm>
          </p:grpSpPr>
          <p:sp>
            <p:nvSpPr>
              <p:cNvPr id="59" name="TextBox 58"/>
              <p:cNvSpPr txBox="1"/>
              <p:nvPr/>
            </p:nvSpPr>
            <p:spPr>
              <a:xfrm>
                <a:off x="980587" y="4056923"/>
                <a:ext cx="763573" cy="558834"/>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情感</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60" name="Straight Connector 59"/>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0" name="Group 137"/>
          <p:cNvGrpSpPr/>
          <p:nvPr/>
        </p:nvGrpSpPr>
        <p:grpSpPr>
          <a:xfrm>
            <a:off x="2762085" y="5960116"/>
            <a:ext cx="512962" cy="863352"/>
            <a:chOff x="1580321" y="3281022"/>
            <a:chExt cx="763573" cy="1429428"/>
          </a:xfrm>
        </p:grpSpPr>
        <p:sp>
          <p:nvSpPr>
            <p:cNvPr id="62" name="Oval 61"/>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2" name="Group 107"/>
            <p:cNvGrpSpPr/>
            <p:nvPr/>
          </p:nvGrpSpPr>
          <p:grpSpPr>
            <a:xfrm>
              <a:off x="1580321" y="3475474"/>
              <a:ext cx="763573" cy="1234976"/>
              <a:chOff x="1629117" y="3705902"/>
              <a:chExt cx="763573" cy="1234976"/>
            </a:xfrm>
          </p:grpSpPr>
          <p:cxnSp>
            <p:nvCxnSpPr>
              <p:cNvPr id="64" name="Straight Connector 63"/>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1629117" y="4382042"/>
                <a:ext cx="763573" cy="558836"/>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音乐</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3" name="Group 136"/>
          <p:cNvGrpSpPr/>
          <p:nvPr/>
        </p:nvGrpSpPr>
        <p:grpSpPr>
          <a:xfrm>
            <a:off x="3664294" y="5759464"/>
            <a:ext cx="512962" cy="666984"/>
            <a:chOff x="922980" y="3281022"/>
            <a:chExt cx="763573" cy="1104304"/>
          </a:xfrm>
        </p:grpSpPr>
        <p:sp>
          <p:nvSpPr>
            <p:cNvPr id="102" name="Oval 10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4" name="Group 120"/>
            <p:cNvGrpSpPr/>
            <p:nvPr/>
          </p:nvGrpSpPr>
          <p:grpSpPr>
            <a:xfrm>
              <a:off x="922980" y="3475474"/>
              <a:ext cx="763573" cy="909852"/>
              <a:chOff x="980587" y="3705902"/>
              <a:chExt cx="763573" cy="909852"/>
            </a:xfrm>
          </p:grpSpPr>
          <p:sp>
            <p:nvSpPr>
              <p:cNvPr id="104" name="TextBox 103"/>
              <p:cNvSpPr txBox="1"/>
              <p:nvPr/>
            </p:nvSpPr>
            <p:spPr>
              <a:xfrm>
                <a:off x="980587" y="4056921"/>
                <a:ext cx="763573" cy="558833"/>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审美</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05" name="Straight Connector 10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5" name="Group 137"/>
          <p:cNvGrpSpPr/>
          <p:nvPr/>
        </p:nvGrpSpPr>
        <p:grpSpPr>
          <a:xfrm>
            <a:off x="4566505" y="5960116"/>
            <a:ext cx="512962" cy="863352"/>
            <a:chOff x="1580320" y="3281022"/>
            <a:chExt cx="763571" cy="1429428"/>
          </a:xfrm>
        </p:grpSpPr>
        <p:sp>
          <p:nvSpPr>
            <p:cNvPr id="107" name="Oval 10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6" name="Group 107"/>
            <p:cNvGrpSpPr/>
            <p:nvPr/>
          </p:nvGrpSpPr>
          <p:grpSpPr>
            <a:xfrm>
              <a:off x="1580320" y="3475474"/>
              <a:ext cx="763571" cy="1234976"/>
              <a:chOff x="1629116" y="3705902"/>
              <a:chExt cx="763571" cy="1234976"/>
            </a:xfrm>
          </p:grpSpPr>
          <p:cxnSp>
            <p:nvCxnSpPr>
              <p:cNvPr id="109" name="Straight Connector 10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1629116" y="4382042"/>
                <a:ext cx="763571" cy="558836"/>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雕塑</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18" name="Group 136"/>
          <p:cNvGrpSpPr/>
          <p:nvPr/>
        </p:nvGrpSpPr>
        <p:grpSpPr>
          <a:xfrm>
            <a:off x="5468712" y="5759464"/>
            <a:ext cx="512962" cy="666984"/>
            <a:chOff x="922980" y="3281022"/>
            <a:chExt cx="763573" cy="1104304"/>
          </a:xfrm>
        </p:grpSpPr>
        <p:sp>
          <p:nvSpPr>
            <p:cNvPr id="112" name="Oval 111"/>
            <p:cNvSpPr>
              <a:spLocks noChangeAspect="1"/>
            </p:cNvSpPr>
            <p:nvPr/>
          </p:nvSpPr>
          <p:spPr>
            <a:xfrm>
              <a:off x="1088218" y="3281022"/>
              <a:ext cx="200183" cy="194452"/>
            </a:xfrm>
            <a:prstGeom prst="ellipse">
              <a:avLst/>
            </a:prstGeom>
            <a:solidFill>
              <a:schemeClr val="accent5">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19" name="Group 120"/>
            <p:cNvGrpSpPr/>
            <p:nvPr/>
          </p:nvGrpSpPr>
          <p:grpSpPr>
            <a:xfrm>
              <a:off x="922980" y="3475474"/>
              <a:ext cx="763573" cy="909852"/>
              <a:chOff x="980587" y="3705902"/>
              <a:chExt cx="763573" cy="909852"/>
            </a:xfrm>
          </p:grpSpPr>
          <p:sp>
            <p:nvSpPr>
              <p:cNvPr id="114" name="TextBox 113"/>
              <p:cNvSpPr txBox="1"/>
              <p:nvPr/>
            </p:nvSpPr>
            <p:spPr>
              <a:xfrm>
                <a:off x="980587" y="4056921"/>
                <a:ext cx="763573" cy="558833"/>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情感</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15" name="Straight Connector 11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0" name="Group 137"/>
          <p:cNvGrpSpPr/>
          <p:nvPr/>
        </p:nvGrpSpPr>
        <p:grpSpPr>
          <a:xfrm>
            <a:off x="6370923" y="5960116"/>
            <a:ext cx="512962" cy="863352"/>
            <a:chOff x="1580320" y="3281022"/>
            <a:chExt cx="763571" cy="1429428"/>
          </a:xfrm>
        </p:grpSpPr>
        <p:sp>
          <p:nvSpPr>
            <p:cNvPr id="117" name="Oval 116"/>
            <p:cNvSpPr>
              <a:spLocks noChangeAspect="1"/>
            </p:cNvSpPr>
            <p:nvPr/>
          </p:nvSpPr>
          <p:spPr>
            <a:xfrm>
              <a:off x="1744938" y="3281022"/>
              <a:ext cx="200183" cy="194452"/>
            </a:xfrm>
            <a:prstGeom prst="ellipse">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1" name="Group 107"/>
            <p:cNvGrpSpPr/>
            <p:nvPr/>
          </p:nvGrpSpPr>
          <p:grpSpPr>
            <a:xfrm>
              <a:off x="1580320" y="3475474"/>
              <a:ext cx="763571" cy="1234976"/>
              <a:chOff x="1629116" y="3705902"/>
              <a:chExt cx="763571" cy="1234976"/>
            </a:xfrm>
          </p:grpSpPr>
          <p:cxnSp>
            <p:nvCxnSpPr>
              <p:cNvPr id="119" name="Straight Connector 11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1629116" y="4382042"/>
                <a:ext cx="763571" cy="558836"/>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绘画</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23" name="Group 136"/>
          <p:cNvGrpSpPr/>
          <p:nvPr/>
        </p:nvGrpSpPr>
        <p:grpSpPr>
          <a:xfrm>
            <a:off x="7273131" y="5759464"/>
            <a:ext cx="512962" cy="666984"/>
            <a:chOff x="922980" y="3281022"/>
            <a:chExt cx="763573" cy="1104304"/>
          </a:xfrm>
        </p:grpSpPr>
        <p:sp>
          <p:nvSpPr>
            <p:cNvPr id="122" name="Oval 121"/>
            <p:cNvSpPr>
              <a:spLocks noChangeAspect="1"/>
            </p:cNvSpPr>
            <p:nvPr/>
          </p:nvSpPr>
          <p:spPr>
            <a:xfrm>
              <a:off x="1088218" y="3281022"/>
              <a:ext cx="200183" cy="194452"/>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4" name="Group 120"/>
            <p:cNvGrpSpPr/>
            <p:nvPr/>
          </p:nvGrpSpPr>
          <p:grpSpPr>
            <a:xfrm>
              <a:off x="922980" y="3475474"/>
              <a:ext cx="763573" cy="909852"/>
              <a:chOff x="980587" y="3705902"/>
              <a:chExt cx="763573" cy="909852"/>
            </a:xfrm>
          </p:grpSpPr>
          <p:sp>
            <p:nvSpPr>
              <p:cNvPr id="124" name="TextBox 123"/>
              <p:cNvSpPr txBox="1"/>
              <p:nvPr/>
            </p:nvSpPr>
            <p:spPr>
              <a:xfrm>
                <a:off x="980587" y="4056921"/>
                <a:ext cx="763573" cy="558833"/>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表现</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25" name="Straight Connector 12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25" name="Group 137"/>
          <p:cNvGrpSpPr/>
          <p:nvPr/>
        </p:nvGrpSpPr>
        <p:grpSpPr>
          <a:xfrm>
            <a:off x="8175341" y="5960116"/>
            <a:ext cx="512962" cy="863352"/>
            <a:chOff x="1580320" y="3281022"/>
            <a:chExt cx="763571" cy="1429428"/>
          </a:xfrm>
        </p:grpSpPr>
        <p:sp>
          <p:nvSpPr>
            <p:cNvPr id="127" name="Oval 126"/>
            <p:cNvSpPr>
              <a:spLocks noChangeAspect="1"/>
            </p:cNvSpPr>
            <p:nvPr/>
          </p:nvSpPr>
          <p:spPr>
            <a:xfrm>
              <a:off x="1744938" y="3281022"/>
              <a:ext cx="200183" cy="194452"/>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26" name="Group 127"/>
            <p:cNvGrpSpPr/>
            <p:nvPr/>
          </p:nvGrpSpPr>
          <p:grpSpPr>
            <a:xfrm>
              <a:off x="1580320" y="3475474"/>
              <a:ext cx="763571" cy="1234976"/>
              <a:chOff x="1629116" y="3705902"/>
              <a:chExt cx="763571" cy="1234976"/>
            </a:xfrm>
          </p:grpSpPr>
          <p:cxnSp>
            <p:nvCxnSpPr>
              <p:cNvPr id="129" name="Straight Connector 12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0" name="TextBox 129"/>
              <p:cNvSpPr txBox="1"/>
              <p:nvPr/>
            </p:nvSpPr>
            <p:spPr>
              <a:xfrm>
                <a:off x="1629116" y="4382042"/>
                <a:ext cx="763571" cy="558836"/>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戏曲</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grpSp>
        <p:nvGrpSpPr>
          <p:cNvPr id="33" name="Group 136"/>
          <p:cNvGrpSpPr/>
          <p:nvPr/>
        </p:nvGrpSpPr>
        <p:grpSpPr>
          <a:xfrm>
            <a:off x="9077549" y="5759464"/>
            <a:ext cx="512962" cy="666984"/>
            <a:chOff x="922980" y="3281022"/>
            <a:chExt cx="763573" cy="1104304"/>
          </a:xfrm>
        </p:grpSpPr>
        <p:sp>
          <p:nvSpPr>
            <p:cNvPr id="132" name="Oval 131"/>
            <p:cNvSpPr>
              <a:spLocks noChangeAspect="1"/>
            </p:cNvSpPr>
            <p:nvPr/>
          </p:nvSpPr>
          <p:spPr>
            <a:xfrm>
              <a:off x="1088218" y="3281022"/>
              <a:ext cx="200183" cy="194452"/>
            </a:xfrm>
            <a:prstGeom prst="ellips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35" name="Group 120"/>
            <p:cNvGrpSpPr/>
            <p:nvPr/>
          </p:nvGrpSpPr>
          <p:grpSpPr>
            <a:xfrm>
              <a:off x="922980" y="3475474"/>
              <a:ext cx="763573" cy="909852"/>
              <a:chOff x="980587" y="3705902"/>
              <a:chExt cx="763573" cy="909852"/>
            </a:xfrm>
          </p:grpSpPr>
          <p:sp>
            <p:nvSpPr>
              <p:cNvPr id="134" name="TextBox 133"/>
              <p:cNvSpPr txBox="1"/>
              <p:nvPr/>
            </p:nvSpPr>
            <p:spPr>
              <a:xfrm>
                <a:off x="980587" y="4056921"/>
                <a:ext cx="763573" cy="558833"/>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精神</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cxnSp>
            <p:nvCxnSpPr>
              <p:cNvPr id="135" name="Straight Connector 134"/>
              <p:cNvCxnSpPr/>
              <p:nvPr/>
            </p:nvCxnSpPr>
            <p:spPr>
              <a:xfrm>
                <a:off x="1246034" y="3705902"/>
                <a:ext cx="0" cy="342098"/>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36" name="Group 137"/>
          <p:cNvGrpSpPr/>
          <p:nvPr/>
        </p:nvGrpSpPr>
        <p:grpSpPr>
          <a:xfrm>
            <a:off x="9979756" y="5960116"/>
            <a:ext cx="1025922" cy="863352"/>
            <a:chOff x="1580320" y="3281022"/>
            <a:chExt cx="1527140" cy="1429428"/>
          </a:xfrm>
        </p:grpSpPr>
        <p:sp>
          <p:nvSpPr>
            <p:cNvPr id="137" name="Oval 136"/>
            <p:cNvSpPr>
              <a:spLocks noChangeAspect="1"/>
            </p:cNvSpPr>
            <p:nvPr/>
          </p:nvSpPr>
          <p:spPr>
            <a:xfrm>
              <a:off x="1744938" y="3281022"/>
              <a:ext cx="200183" cy="194452"/>
            </a:xfrm>
            <a:prstGeom prst="ellipse">
              <a:avLst/>
            </a:pr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000"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nvGrpSpPr>
            <p:cNvPr id="41" name="Group 137"/>
            <p:cNvGrpSpPr/>
            <p:nvPr/>
          </p:nvGrpSpPr>
          <p:grpSpPr>
            <a:xfrm>
              <a:off x="1580320" y="3475474"/>
              <a:ext cx="1527140" cy="1234976"/>
              <a:chOff x="1629116" y="3705902"/>
              <a:chExt cx="1527140" cy="1234976"/>
            </a:xfrm>
          </p:grpSpPr>
          <p:cxnSp>
            <p:nvCxnSpPr>
              <p:cNvPr id="139" name="Straight Connector 138"/>
              <p:cNvCxnSpPr/>
              <p:nvPr/>
            </p:nvCxnSpPr>
            <p:spPr>
              <a:xfrm>
                <a:off x="1893825" y="3705902"/>
                <a:ext cx="0" cy="651665"/>
              </a:xfrm>
              <a:prstGeom prst="line">
                <a:avLst/>
              </a:prstGeom>
              <a:ln>
                <a:solidFill>
                  <a:schemeClr val="bg1">
                    <a:lumMod val="6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629116" y="4382042"/>
                <a:ext cx="1527140" cy="558836"/>
              </a:xfrm>
              <a:prstGeom prst="rect">
                <a:avLst/>
              </a:prstGeom>
              <a:noFill/>
            </p:spPr>
            <p:txBody>
              <a:bodyPr wrap="none" lIns="0" tIns="0" rIns="0" bIns="0" rtlCol="0" anchor="t">
                <a:spAutoFit/>
              </a:bodyPr>
              <a:lstStyle/>
              <a:p>
                <a:pPr algn="ctr">
                  <a:lnSpc>
                    <a:spcPct val="120000"/>
                  </a:lnSpc>
                </a:pPr>
                <a:r>
                  <a:rPr lang="zh-CN" altLang="en-US" sz="2000" b="1" dirty="0" smtClean="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rPr>
                  <a:t>造型艺术</a:t>
                </a:r>
                <a:endParaRPr lang="en-US" sz="2000" b="1" dirty="0">
                  <a:solidFill>
                    <a:schemeClr val="bg1">
                      <a:lumMod val="65000"/>
                    </a:schemeClr>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sp>
        <p:nvSpPr>
          <p:cNvPr id="63"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矩形 65"/>
          <p:cNvSpPr/>
          <p:nvPr/>
        </p:nvSpPr>
        <p:spPr>
          <a:xfrm>
            <a:off x="1357277" y="830243"/>
            <a:ext cx="8858289" cy="3370153"/>
          </a:xfrm>
          <a:prstGeom prst="rect">
            <a:avLst/>
          </a:prstGeom>
        </p:spPr>
        <p:txBody>
          <a:bodyPr wrap="square">
            <a:spAutoFit/>
          </a:bodyPr>
          <a:lstStyle/>
          <a:p>
            <a:pPr>
              <a:lnSpc>
                <a:spcPct val="150000"/>
              </a:lnSpc>
            </a:pPr>
            <a:r>
              <a:rPr lang="zh-CN" altLang="en-US" sz="2800" b="1" dirty="0" smtClean="0">
                <a:sym typeface="+mn-ea"/>
              </a:rPr>
              <a:t>艺术：</a:t>
            </a:r>
            <a:r>
              <a:rPr lang="zh-CN" altLang="en-US" dirty="0" smtClean="0">
                <a:sym typeface="+mn-ea"/>
              </a:rPr>
              <a:t>是才艺和技术的统称，词义很广，后慢慢加入各种优质思想而演化成一种对美，思想，境界的术语。艺术是用形象来反映现实但比现实有典型性的社会意识形态，包括文学、书法、绘画、摄影、雕塑、建筑、音乐、舞蹈、戏剧、电影、曲艺、电子游戏（第九艺术）等。</a:t>
            </a:r>
          </a:p>
          <a:p>
            <a:pPr>
              <a:lnSpc>
                <a:spcPct val="150000"/>
              </a:lnSpc>
            </a:pPr>
            <a:r>
              <a:rPr lang="zh-CN" altLang="en-US" sz="2000" dirty="0" smtClean="0">
                <a:sym typeface="+mn-ea"/>
              </a:rPr>
              <a:t>          是语言重要补充方法，就像讲话中我们会用大声代表生气，用笑声代表开心，用手舞足蹈代表焦急或者其他的心情来传递给对方。所以，每件艺术品都应该有他独特的诉求，这种诉求就是艺术的生命力。</a:t>
            </a:r>
            <a:endParaRPr lang="zh-CN" altLang="en-US" sz="2000" dirty="0">
              <a:sym typeface="+mn-ea"/>
            </a:endParaRPr>
          </a:p>
        </p:txBody>
      </p:sp>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accel="50000" decel="5000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accel="50000" decel="50000"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accel="50000" decel="5000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accel="50000" decel="50000" fill="hold" grpId="0" nodeType="after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accel="50000" decel="50000" fill="hold" nodeType="after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accel="50000" decel="50000" fill="hold" grpId="0" nodeType="afterEffect">
                                  <p:stCondLst>
                                    <p:cond delay="0"/>
                                  </p:stCondLst>
                                  <p:childTnLst>
                                    <p:set>
                                      <p:cBhvr>
                                        <p:cTn id="56" dur="1" fill="hold">
                                          <p:stCondLst>
                                            <p:cond delay="0"/>
                                          </p:stCondLst>
                                        </p:cTn>
                                        <p:tgtEl>
                                          <p:spTgt spid="28"/>
                                        </p:tgtEl>
                                        <p:attrNameLst>
                                          <p:attrName>style.visibility</p:attrName>
                                        </p:attrNameLst>
                                      </p:cBhvr>
                                      <p:to>
                                        <p:strVal val="visible"/>
                                      </p:to>
                                    </p:set>
                                    <p:anim calcmode="lin" valueType="num">
                                      <p:cBhvr additive="base">
                                        <p:cTn id="57" dur="500" fill="hold"/>
                                        <p:tgtEl>
                                          <p:spTgt spid="28"/>
                                        </p:tgtEl>
                                        <p:attrNameLst>
                                          <p:attrName>ppt_x</p:attrName>
                                        </p:attrNameLst>
                                      </p:cBhvr>
                                      <p:tavLst>
                                        <p:tav tm="0">
                                          <p:val>
                                            <p:strVal val="#ppt_x"/>
                                          </p:val>
                                        </p:tav>
                                        <p:tav tm="100000">
                                          <p:val>
                                            <p:strVal val="#ppt_x"/>
                                          </p:val>
                                        </p:tav>
                                      </p:tavLst>
                                    </p:anim>
                                    <p:anim calcmode="lin" valueType="num">
                                      <p:cBhvr additive="base">
                                        <p:cTn id="58" dur="500" fill="hold"/>
                                        <p:tgtEl>
                                          <p:spTgt spid="28"/>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accel="50000" decel="50000" fill="hold" nodeType="after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500" fill="hold"/>
                                        <p:tgtEl>
                                          <p:spTgt spid="20"/>
                                        </p:tgtEl>
                                        <p:attrNameLst>
                                          <p:attrName>ppt_x</p:attrName>
                                        </p:attrNameLst>
                                      </p:cBhvr>
                                      <p:tavLst>
                                        <p:tav tm="0">
                                          <p:val>
                                            <p:strVal val="#ppt_x"/>
                                          </p:val>
                                        </p:tav>
                                        <p:tav tm="100000">
                                          <p:val>
                                            <p:strVal val="#ppt_x"/>
                                          </p:val>
                                        </p:tav>
                                      </p:tavLst>
                                    </p:anim>
                                    <p:anim calcmode="lin" valueType="num">
                                      <p:cBhvr additive="base">
                                        <p:cTn id="63" dur="500" fill="hold"/>
                                        <p:tgtEl>
                                          <p:spTgt spid="20"/>
                                        </p:tgtEl>
                                        <p:attrNameLst>
                                          <p:attrName>ppt_y</p:attrName>
                                        </p:attrNameLst>
                                      </p:cBhvr>
                                      <p:tavLst>
                                        <p:tav tm="0">
                                          <p:val>
                                            <p:strVal val="1+#ppt_h/2"/>
                                          </p:val>
                                        </p:tav>
                                        <p:tav tm="100000">
                                          <p:val>
                                            <p:strVal val="#ppt_y"/>
                                          </p:val>
                                        </p:tav>
                                      </p:tavLst>
                                    </p:anim>
                                  </p:childTnLst>
                                </p:cTn>
                              </p:par>
                            </p:childTnLst>
                          </p:cTn>
                        </p:par>
                        <p:par>
                          <p:cTn id="64" fill="hold">
                            <p:stCondLst>
                              <p:cond delay="6000"/>
                            </p:stCondLst>
                            <p:childTnLst>
                              <p:par>
                                <p:cTn id="65" presetID="2" presetClass="entr" presetSubtype="4" accel="50000" decel="50000" fill="hold" grpId="0" nodeType="after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childTnLst>
                          </p:cTn>
                        </p:par>
                        <p:par>
                          <p:cTn id="69" fill="hold">
                            <p:stCondLst>
                              <p:cond delay="6500"/>
                            </p:stCondLst>
                            <p:childTnLst>
                              <p:par>
                                <p:cTn id="70" presetID="2" presetClass="entr" presetSubtype="4" accel="50000" decel="5000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 calcmode="lin" valueType="num">
                                      <p:cBhvr additive="base">
                                        <p:cTn id="72" dur="500" fill="hold"/>
                                        <p:tgtEl>
                                          <p:spTgt spid="23"/>
                                        </p:tgtEl>
                                        <p:attrNameLst>
                                          <p:attrName>ppt_x</p:attrName>
                                        </p:attrNameLst>
                                      </p:cBhvr>
                                      <p:tavLst>
                                        <p:tav tm="0">
                                          <p:val>
                                            <p:strVal val="#ppt_x"/>
                                          </p:val>
                                        </p:tav>
                                        <p:tav tm="100000">
                                          <p:val>
                                            <p:strVal val="#ppt_x"/>
                                          </p:val>
                                        </p:tav>
                                      </p:tavLst>
                                    </p:anim>
                                    <p:anim calcmode="lin" valueType="num">
                                      <p:cBhvr additive="base">
                                        <p:cTn id="73" dur="500" fill="hold"/>
                                        <p:tgtEl>
                                          <p:spTgt spid="23"/>
                                        </p:tgtEl>
                                        <p:attrNameLst>
                                          <p:attrName>ppt_y</p:attrName>
                                        </p:attrNameLst>
                                      </p:cBhvr>
                                      <p:tavLst>
                                        <p:tav tm="0">
                                          <p:val>
                                            <p:strVal val="1+#ppt_h/2"/>
                                          </p:val>
                                        </p:tav>
                                        <p:tav tm="100000">
                                          <p:val>
                                            <p:strVal val="#ppt_y"/>
                                          </p:val>
                                        </p:tav>
                                      </p:tavLst>
                                    </p:anim>
                                  </p:childTnLst>
                                </p:cTn>
                              </p:par>
                            </p:childTnLst>
                          </p:cTn>
                        </p:par>
                        <p:par>
                          <p:cTn id="74" fill="hold">
                            <p:stCondLst>
                              <p:cond delay="7000"/>
                            </p:stCondLst>
                            <p:childTnLst>
                              <p:par>
                                <p:cTn id="75" presetID="2" presetClass="entr" presetSubtype="4" accel="50000" decel="50000" fill="hold" grpId="0" nodeType="after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childTnLst>
                          </p:cTn>
                        </p:par>
                        <p:par>
                          <p:cTn id="79" fill="hold">
                            <p:stCondLst>
                              <p:cond delay="7500"/>
                            </p:stCondLst>
                            <p:childTnLst>
                              <p:par>
                                <p:cTn id="80" presetID="2" presetClass="entr" presetSubtype="4" accel="50000" decel="50000" fill="hold" nodeType="afterEffect">
                                  <p:stCondLst>
                                    <p:cond delay="0"/>
                                  </p:stCondLst>
                                  <p:childTnLst>
                                    <p:set>
                                      <p:cBhvr>
                                        <p:cTn id="81" dur="1" fill="hold">
                                          <p:stCondLst>
                                            <p:cond delay="0"/>
                                          </p:stCondLst>
                                        </p:cTn>
                                        <p:tgtEl>
                                          <p:spTgt spid="25"/>
                                        </p:tgtEl>
                                        <p:attrNameLst>
                                          <p:attrName>style.visibility</p:attrName>
                                        </p:attrNameLst>
                                      </p:cBhvr>
                                      <p:to>
                                        <p:strVal val="visible"/>
                                      </p:to>
                                    </p:set>
                                    <p:anim calcmode="lin" valueType="num">
                                      <p:cBhvr additive="base">
                                        <p:cTn id="82" dur="500" fill="hold"/>
                                        <p:tgtEl>
                                          <p:spTgt spid="25"/>
                                        </p:tgtEl>
                                        <p:attrNameLst>
                                          <p:attrName>ppt_x</p:attrName>
                                        </p:attrNameLst>
                                      </p:cBhvr>
                                      <p:tavLst>
                                        <p:tav tm="0">
                                          <p:val>
                                            <p:strVal val="#ppt_x"/>
                                          </p:val>
                                        </p:tav>
                                        <p:tav tm="100000">
                                          <p:val>
                                            <p:strVal val="#ppt_x"/>
                                          </p:val>
                                        </p:tav>
                                      </p:tavLst>
                                    </p:anim>
                                    <p:anim calcmode="lin" valueType="num">
                                      <p:cBhvr additive="base">
                                        <p:cTn id="83" dur="500" fill="hold"/>
                                        <p:tgtEl>
                                          <p:spTgt spid="25"/>
                                        </p:tgtEl>
                                        <p:attrNameLst>
                                          <p:attrName>ppt_y</p:attrName>
                                        </p:attrNameLst>
                                      </p:cBhvr>
                                      <p:tavLst>
                                        <p:tav tm="0">
                                          <p:val>
                                            <p:strVal val="1+#ppt_h/2"/>
                                          </p:val>
                                        </p:tav>
                                        <p:tav tm="100000">
                                          <p:val>
                                            <p:strVal val="#ppt_y"/>
                                          </p:val>
                                        </p:tav>
                                      </p:tavLst>
                                    </p:anim>
                                  </p:childTnLst>
                                </p:cTn>
                              </p:par>
                            </p:childTnLst>
                          </p:cTn>
                        </p:par>
                        <p:par>
                          <p:cTn id="84" fill="hold">
                            <p:stCondLst>
                              <p:cond delay="8000"/>
                            </p:stCondLst>
                            <p:childTnLst>
                              <p:par>
                                <p:cTn id="85" presetID="2" presetClass="entr" presetSubtype="4" accel="50000" decel="50000" fill="hold" grpId="0" nodeType="afterEffect">
                                  <p:stCondLst>
                                    <p:cond delay="0"/>
                                  </p:stCondLst>
                                  <p:childTnLst>
                                    <p:set>
                                      <p:cBhvr>
                                        <p:cTn id="86" dur="1" fill="hold">
                                          <p:stCondLst>
                                            <p:cond delay="0"/>
                                          </p:stCondLst>
                                        </p:cTn>
                                        <p:tgtEl>
                                          <p:spTgt spid="34"/>
                                        </p:tgtEl>
                                        <p:attrNameLst>
                                          <p:attrName>style.visibility</p:attrName>
                                        </p:attrNameLst>
                                      </p:cBhvr>
                                      <p:to>
                                        <p:strVal val="visible"/>
                                      </p:to>
                                    </p:set>
                                    <p:anim calcmode="lin" valueType="num">
                                      <p:cBhvr additive="base">
                                        <p:cTn id="87" dur="500" fill="hold"/>
                                        <p:tgtEl>
                                          <p:spTgt spid="34"/>
                                        </p:tgtEl>
                                        <p:attrNameLst>
                                          <p:attrName>ppt_x</p:attrName>
                                        </p:attrNameLst>
                                      </p:cBhvr>
                                      <p:tavLst>
                                        <p:tav tm="0">
                                          <p:val>
                                            <p:strVal val="#ppt_x"/>
                                          </p:val>
                                        </p:tav>
                                        <p:tav tm="100000">
                                          <p:val>
                                            <p:strVal val="#ppt_x"/>
                                          </p:val>
                                        </p:tav>
                                      </p:tavLst>
                                    </p:anim>
                                    <p:anim calcmode="lin" valueType="num">
                                      <p:cBhvr additive="base">
                                        <p:cTn id="88" dur="500" fill="hold"/>
                                        <p:tgtEl>
                                          <p:spTgt spid="34"/>
                                        </p:tgtEl>
                                        <p:attrNameLst>
                                          <p:attrName>ppt_y</p:attrName>
                                        </p:attrNameLst>
                                      </p:cBhvr>
                                      <p:tavLst>
                                        <p:tav tm="0">
                                          <p:val>
                                            <p:strVal val="1+#ppt_h/2"/>
                                          </p:val>
                                        </p:tav>
                                        <p:tav tm="100000">
                                          <p:val>
                                            <p:strVal val="#ppt_y"/>
                                          </p:val>
                                        </p:tav>
                                      </p:tavLst>
                                    </p:anim>
                                  </p:childTnLst>
                                </p:cTn>
                              </p:par>
                            </p:childTnLst>
                          </p:cTn>
                        </p:par>
                        <p:par>
                          <p:cTn id="89" fill="hold">
                            <p:stCondLst>
                              <p:cond delay="8500"/>
                            </p:stCondLst>
                            <p:childTnLst>
                              <p:par>
                                <p:cTn id="90" presetID="2" presetClass="entr" presetSubtype="4" accel="50000" decel="50000" fill="hold" nodeType="afterEffect">
                                  <p:stCondLst>
                                    <p:cond delay="0"/>
                                  </p:stCondLst>
                                  <p:childTnLst>
                                    <p:set>
                                      <p:cBhvr>
                                        <p:cTn id="91" dur="1" fill="hold">
                                          <p:stCondLst>
                                            <p:cond delay="0"/>
                                          </p:stCondLst>
                                        </p:cTn>
                                        <p:tgtEl>
                                          <p:spTgt spid="33"/>
                                        </p:tgtEl>
                                        <p:attrNameLst>
                                          <p:attrName>style.visibility</p:attrName>
                                        </p:attrNameLst>
                                      </p:cBhvr>
                                      <p:to>
                                        <p:strVal val="visible"/>
                                      </p:to>
                                    </p:set>
                                    <p:anim calcmode="lin" valueType="num">
                                      <p:cBhvr additive="base">
                                        <p:cTn id="92" dur="500" fill="hold"/>
                                        <p:tgtEl>
                                          <p:spTgt spid="33"/>
                                        </p:tgtEl>
                                        <p:attrNameLst>
                                          <p:attrName>ppt_x</p:attrName>
                                        </p:attrNameLst>
                                      </p:cBhvr>
                                      <p:tavLst>
                                        <p:tav tm="0">
                                          <p:val>
                                            <p:strVal val="#ppt_x"/>
                                          </p:val>
                                        </p:tav>
                                        <p:tav tm="100000">
                                          <p:val>
                                            <p:strVal val="#ppt_x"/>
                                          </p:val>
                                        </p:tav>
                                      </p:tavLst>
                                    </p:anim>
                                    <p:anim calcmode="lin" valueType="num">
                                      <p:cBhvr additive="base">
                                        <p:cTn id="93" dur="500" fill="hold"/>
                                        <p:tgtEl>
                                          <p:spTgt spid="33"/>
                                        </p:tgtEl>
                                        <p:attrNameLst>
                                          <p:attrName>ppt_y</p:attrName>
                                        </p:attrNameLst>
                                      </p:cBhvr>
                                      <p:tavLst>
                                        <p:tav tm="0">
                                          <p:val>
                                            <p:strVal val="1+#ppt_h/2"/>
                                          </p:val>
                                        </p:tav>
                                        <p:tav tm="100000">
                                          <p:val>
                                            <p:strVal val="#ppt_y"/>
                                          </p:val>
                                        </p:tav>
                                      </p:tavLst>
                                    </p:anim>
                                  </p:childTnLst>
                                </p:cTn>
                              </p:par>
                            </p:childTnLst>
                          </p:cTn>
                        </p:par>
                        <p:par>
                          <p:cTn id="94" fill="hold">
                            <p:stCondLst>
                              <p:cond delay="9000"/>
                            </p:stCondLst>
                            <p:childTnLst>
                              <p:par>
                                <p:cTn id="95" presetID="2" presetClass="entr" presetSubtype="4" accel="50000" decel="50000" fill="hold" grpId="0" nodeType="afterEffect">
                                  <p:stCondLst>
                                    <p:cond delay="0"/>
                                  </p:stCondLst>
                                  <p:childTnLst>
                                    <p:set>
                                      <p:cBhvr>
                                        <p:cTn id="96" dur="1" fill="hold">
                                          <p:stCondLst>
                                            <p:cond delay="0"/>
                                          </p:stCondLst>
                                        </p:cTn>
                                        <p:tgtEl>
                                          <p:spTgt spid="32"/>
                                        </p:tgtEl>
                                        <p:attrNameLst>
                                          <p:attrName>style.visibility</p:attrName>
                                        </p:attrNameLst>
                                      </p:cBhvr>
                                      <p:to>
                                        <p:strVal val="visible"/>
                                      </p:to>
                                    </p:set>
                                    <p:anim calcmode="lin" valueType="num">
                                      <p:cBhvr additive="base">
                                        <p:cTn id="97" dur="500" fill="hold"/>
                                        <p:tgtEl>
                                          <p:spTgt spid="32"/>
                                        </p:tgtEl>
                                        <p:attrNameLst>
                                          <p:attrName>ppt_x</p:attrName>
                                        </p:attrNameLst>
                                      </p:cBhvr>
                                      <p:tavLst>
                                        <p:tav tm="0">
                                          <p:val>
                                            <p:strVal val="#ppt_x"/>
                                          </p:val>
                                        </p:tav>
                                        <p:tav tm="100000">
                                          <p:val>
                                            <p:strVal val="#ppt_x"/>
                                          </p:val>
                                        </p:tav>
                                      </p:tavLst>
                                    </p:anim>
                                    <p:anim calcmode="lin" valueType="num">
                                      <p:cBhvr additive="base">
                                        <p:cTn id="98" dur="500" fill="hold"/>
                                        <p:tgtEl>
                                          <p:spTgt spid="32"/>
                                        </p:tgtEl>
                                        <p:attrNameLst>
                                          <p:attrName>ppt_y</p:attrName>
                                        </p:attrNameLst>
                                      </p:cBhvr>
                                      <p:tavLst>
                                        <p:tav tm="0">
                                          <p:val>
                                            <p:strVal val="1+#ppt_h/2"/>
                                          </p:val>
                                        </p:tav>
                                        <p:tav tm="100000">
                                          <p:val>
                                            <p:strVal val="#ppt_y"/>
                                          </p:val>
                                        </p:tav>
                                      </p:tavLst>
                                    </p:anim>
                                  </p:childTnLst>
                                </p:cTn>
                              </p:par>
                            </p:childTnLst>
                          </p:cTn>
                        </p:par>
                        <p:par>
                          <p:cTn id="99" fill="hold">
                            <p:stCondLst>
                              <p:cond delay="9500"/>
                            </p:stCondLst>
                            <p:childTnLst>
                              <p:par>
                                <p:cTn id="100" presetID="2" presetClass="entr" presetSubtype="4" accel="50000" decel="50000" fill="hold" nodeType="afterEffect">
                                  <p:stCondLst>
                                    <p:cond delay="0"/>
                                  </p:stCondLst>
                                  <p:childTnLst>
                                    <p:set>
                                      <p:cBhvr>
                                        <p:cTn id="101" dur="1" fill="hold">
                                          <p:stCondLst>
                                            <p:cond delay="0"/>
                                          </p:stCondLst>
                                        </p:cTn>
                                        <p:tgtEl>
                                          <p:spTgt spid="36"/>
                                        </p:tgtEl>
                                        <p:attrNameLst>
                                          <p:attrName>style.visibility</p:attrName>
                                        </p:attrNameLst>
                                      </p:cBhvr>
                                      <p:to>
                                        <p:strVal val="visible"/>
                                      </p:to>
                                    </p:set>
                                    <p:anim calcmode="lin" valueType="num">
                                      <p:cBhvr additive="base">
                                        <p:cTn id="102" dur="500" fill="hold"/>
                                        <p:tgtEl>
                                          <p:spTgt spid="36"/>
                                        </p:tgtEl>
                                        <p:attrNameLst>
                                          <p:attrName>ppt_x</p:attrName>
                                        </p:attrNameLst>
                                      </p:cBhvr>
                                      <p:tavLst>
                                        <p:tav tm="0">
                                          <p:val>
                                            <p:strVal val="#ppt_x"/>
                                          </p:val>
                                        </p:tav>
                                        <p:tav tm="100000">
                                          <p:val>
                                            <p:strVal val="#ppt_x"/>
                                          </p:val>
                                        </p:tav>
                                      </p:tavLst>
                                    </p:anim>
                                    <p:anim calcmode="lin" valueType="num">
                                      <p:cBhvr additive="base">
                                        <p:cTn id="10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7" grpId="0" animBg="1"/>
      <p:bldP spid="22" grpId="0" animBg="1"/>
      <p:bldP spid="27" grpId="0" animBg="1"/>
      <p:bldP spid="28" grpId="0" animBg="1"/>
      <p:bldP spid="29" grpId="0" animBg="1"/>
      <p:bldP spid="31" grpId="0" animBg="1"/>
      <p:bldP spid="32" grpId="0" animBg="1"/>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标题 4"/>
          <p:cNvSpPr txBox="1">
            <a:spLocks/>
          </p:cNvSpPr>
          <p:nvPr/>
        </p:nvSpPr>
        <p:spPr>
          <a:xfrm>
            <a:off x="886763" y="139598"/>
            <a:ext cx="2158236" cy="428243"/>
          </a:xfrm>
          <a:prstGeom prst="rect">
            <a:avLst/>
          </a:prstGeom>
        </p:spPr>
        <p:txBody>
          <a:bodyPr vert="horz" lIns="96416" tIns="48208" rIns="96416" bIns="48208"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20000"/>
              </a:lnSpc>
            </a:pPr>
            <a:endParaRPr lang="en-GB" altLang="zh-CN" sz="2000" dirty="0">
              <a:solidFill>
                <a:schemeClr val="accent1"/>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6" name="矩形 65"/>
          <p:cNvSpPr/>
          <p:nvPr/>
        </p:nvSpPr>
        <p:spPr>
          <a:xfrm>
            <a:off x="571459" y="1115995"/>
            <a:ext cx="11001452" cy="3600986"/>
          </a:xfrm>
          <a:prstGeom prst="rect">
            <a:avLst/>
          </a:prstGeom>
        </p:spPr>
        <p:txBody>
          <a:bodyPr wrap="square">
            <a:spAutoFit/>
          </a:bodyPr>
          <a:lstStyle/>
          <a:p>
            <a:pPr>
              <a:lnSpc>
                <a:spcPct val="150000"/>
              </a:lnSpc>
            </a:pPr>
            <a:r>
              <a:rPr lang="zh-CN" altLang="en-US" sz="2800" b="1" dirty="0" smtClean="0">
                <a:solidFill>
                  <a:schemeClr val="accent1">
                    <a:lumMod val="75000"/>
                  </a:schemeClr>
                </a:solidFill>
                <a:sym typeface="+mn-ea"/>
              </a:rPr>
              <a:t>艺术</a:t>
            </a:r>
            <a:r>
              <a:rPr lang="zh-CN" altLang="en-US" sz="2000" dirty="0" smtClean="0">
                <a:sym typeface="+mn-ea"/>
              </a:rPr>
              <a:t>是才艺和技术的统称，词义很广，后慢慢加入各种优质思想而演化成一种对美，思想，境界的术语。艺术是用形象来反映现实但比现实有典型性的社会意识形态，包括文学、书法、绘画、摄影、雕塑、建筑、音乐、舞蹈、戏剧、电影、曲艺、电子游戏（第九艺术）等。</a:t>
            </a:r>
          </a:p>
          <a:p>
            <a:pPr>
              <a:lnSpc>
                <a:spcPct val="150000"/>
              </a:lnSpc>
            </a:pPr>
            <a:r>
              <a:rPr lang="zh-CN" altLang="en-US" sz="2400" dirty="0" smtClean="0">
                <a:sym typeface="+mn-ea"/>
              </a:rPr>
              <a:t>          </a:t>
            </a:r>
            <a:r>
              <a:rPr lang="zh-CN" altLang="en-US" sz="2000" dirty="0" smtClean="0">
                <a:sym typeface="+mn-ea"/>
              </a:rPr>
              <a:t>是语言重要补充方法，就像讲话中我们会用大声代表生气，用笑声代表开心，用手舞足蹈代表焦急或者其他的心情来传递给对方。所以，每件艺术品都应该有他独特的诉求，这种诉求就是艺术的生命力。</a:t>
            </a:r>
          </a:p>
          <a:p>
            <a:pPr>
              <a:lnSpc>
                <a:spcPct val="150000"/>
              </a:lnSpc>
            </a:pPr>
            <a:endParaRPr lang="zh-CN" altLang="en-US" sz="2000" dirty="0">
              <a:sym typeface="+mn-ea"/>
            </a:endParaRPr>
          </a:p>
        </p:txBody>
      </p:sp>
      <p:pic>
        <p:nvPicPr>
          <p:cNvPr id="67586" name="Picture 2" descr="http://file.zhuyitai.com/ueditor/uploads/2015/05/1419998933140167.jpg"/>
          <p:cNvPicPr>
            <a:picLocks noChangeAspect="1" noChangeArrowheads="1"/>
          </p:cNvPicPr>
          <p:nvPr/>
        </p:nvPicPr>
        <p:blipFill>
          <a:blip r:embed="rId3"/>
          <a:srcRect/>
          <a:stretch>
            <a:fillRect/>
          </a:stretch>
        </p:blipFill>
        <p:spPr bwMode="auto">
          <a:xfrm>
            <a:off x="6000747" y="3902077"/>
            <a:ext cx="4929222" cy="2909832"/>
          </a:xfrm>
          <a:prstGeom prst="rect">
            <a:avLst/>
          </a:prstGeom>
          <a:noFill/>
        </p:spPr>
      </p:pic>
    </p:spTree>
    <p:extLst>
      <p:ext uri="{BB962C8B-B14F-4D97-AF65-F5344CB8AC3E}">
        <p14:creationId xmlns:p14="http://schemas.microsoft.com/office/powerpoint/2010/main" xmlns="" val="936381744"/>
      </p:ext>
    </p:extLst>
  </p:cSld>
  <p:clrMapOvr>
    <a:masterClrMapping/>
  </p:clrMapOvr>
  <mc:AlternateContent xmlns:mc="http://schemas.openxmlformats.org/markup-compatibility/2006">
    <mc:Choice xmlns:p14="http://schemas.microsoft.com/office/powerpoint/2010/main" xmlns="" Requires="p14">
      <p:transition spd="slow" p14:dur="1600" advTm="0">
        <p14:gallery dir="l"/>
      </p:transition>
    </mc:Choice>
    <mc:Fallback>
      <p:transition spd="slow" advTm="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bt040.pptx"/>
</p:tagLst>
</file>

<file path=ppt/theme/theme1.xml><?xml version="1.0" encoding="utf-8"?>
<a:theme xmlns:a="http://schemas.openxmlformats.org/drawingml/2006/main" name="第一PPT，www.1ppt.com">
  <a:themeElements>
    <a:clrScheme name="自定义 269">
      <a:dk1>
        <a:sysClr val="windowText" lastClr="000000"/>
      </a:dk1>
      <a:lt1>
        <a:sysClr val="window" lastClr="FFFFFF"/>
      </a:lt1>
      <a:dk2>
        <a:srgbClr val="44546A"/>
      </a:dk2>
      <a:lt2>
        <a:srgbClr val="E7E6E6"/>
      </a:lt2>
      <a:accent1>
        <a:srgbClr val="5FC7A4"/>
      </a:accent1>
      <a:accent2>
        <a:srgbClr val="277570"/>
      </a:accent2>
      <a:accent3>
        <a:srgbClr val="5FC7A4"/>
      </a:accent3>
      <a:accent4>
        <a:srgbClr val="277570"/>
      </a:accent4>
      <a:accent5>
        <a:srgbClr val="5FC7A4"/>
      </a:accent5>
      <a:accent6>
        <a:srgbClr val="277570"/>
      </a:accent6>
      <a:hlink>
        <a:srgbClr val="5FC7A4"/>
      </a:hlink>
      <a:folHlink>
        <a:srgbClr val="27757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9625</Words>
  <Application>Microsoft Office PowerPoint</Application>
  <PresentationFormat>自定义</PresentationFormat>
  <Paragraphs>428</Paragraphs>
  <Slides>69</Slides>
  <Notes>65</Notes>
  <HiddenSlides>0</HiddenSlides>
  <MMClips>0</MMClips>
  <ScaleCrop>false</ScaleCrop>
  <HeadingPairs>
    <vt:vector size="4" baseType="variant">
      <vt:variant>
        <vt:lpstr>主题</vt:lpstr>
      </vt:variant>
      <vt:variant>
        <vt:i4>1</vt:i4>
      </vt:variant>
      <vt:variant>
        <vt:lpstr>幻灯片标题</vt:lpstr>
      </vt:variant>
      <vt:variant>
        <vt:i4>69</vt:i4>
      </vt:variant>
    </vt:vector>
  </HeadingPairs>
  <TitlesOfParts>
    <vt:vector size="70" baseType="lpstr">
      <vt:lpstr>第一PPT，www.1ppt.com</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dc:title>
  <dc:creator/>
  <cp:keywords>第一PPT模板网-WWW.1PPT.COM</cp:keywords>
  <cp:lastModifiedBy/>
  <cp:revision>1</cp:revision>
  <dcterms:created xsi:type="dcterms:W3CDTF">2016-10-17T14:00:15Z</dcterms:created>
  <dcterms:modified xsi:type="dcterms:W3CDTF">2018-12-09T13:52:33Z</dcterms:modified>
</cp:coreProperties>
</file>